
<file path=[Content_Types].xml><?xml version="1.0" encoding="utf-8"?>
<Types xmlns="http://schemas.openxmlformats.org/package/2006/content-types">
  <Default Extension="jpeg" ContentType="image/jpeg"/>
  <Default Extension="m4v" ContentType="video/unknown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1"/>
  </p:notesMasterIdLst>
  <p:sldIdLst>
    <p:sldId id="2063" r:id="rId2"/>
    <p:sldId id="258" r:id="rId3"/>
    <p:sldId id="664" r:id="rId4"/>
    <p:sldId id="665" r:id="rId5"/>
    <p:sldId id="2059" r:id="rId6"/>
    <p:sldId id="2062" r:id="rId7"/>
    <p:sldId id="2068" r:id="rId8"/>
    <p:sldId id="2074" r:id="rId9"/>
    <p:sldId id="2075" r:id="rId10"/>
    <p:sldId id="2069" r:id="rId11"/>
    <p:sldId id="2072" r:id="rId12"/>
    <p:sldId id="2071" r:id="rId13"/>
    <p:sldId id="2073" r:id="rId14"/>
    <p:sldId id="2070" r:id="rId15"/>
    <p:sldId id="2065" r:id="rId16"/>
    <p:sldId id="2056" r:id="rId17"/>
    <p:sldId id="2067" r:id="rId18"/>
    <p:sldId id="2076" r:id="rId19"/>
    <p:sldId id="205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11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B488E-8F31-C24E-8A12-A5259C44D0DF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1FAF5-7FD8-194B-894A-7464F9C66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32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EB652-7D69-221B-0D10-C6FEFEC7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AF1A45-2BF0-65AC-0BC8-822CBA704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21195-CBC4-B628-3C17-E6107B33C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05C85-4122-A134-B2E2-8D3F72E2E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559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867558-C600-CE42-937B-132D7C4E87A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967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ATL03 are the geolocation photon data upon which all the other products are built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65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ATLAS measurement error is conservative for simplest case – flat, uniform surface, low-off point angle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33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*Day boundaries in QLs can </a:t>
            </a:r>
            <a:r>
              <a:rPr lang="en-US"/>
              <a:t>get weird </a:t>
            </a:r>
            <a:r>
              <a:rPr lang="en-US" dirty="0"/>
              <a:t>and fixed in standard data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9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16373-6D6B-431A-D8B2-B474E4C9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A5A541-66DC-CBA5-9805-07D4729C7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76D580-8D7D-CEBE-9189-23988CCAA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861AD-9D08-AC55-C05F-8B590D3BA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40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37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QL's show about a 2-3 cm additional uncertainty and the LL's are closer to 1 cm additional uncertainty.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193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26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571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E32F-133C-2E4D-AA67-0EADFB3A9C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44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67558-C600-CE42-937B-132D7C4E87A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87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26E69-F7D2-304C-DF68-C79B38B9C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C383C7-5196-07DB-890C-7B8485803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AD4CD-4910-7A09-7334-1022C679C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F3A8B-B2D0-A424-2CB9-AC4B5FCCB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1FAF5-7FD8-194B-894A-7464F9C66C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6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73B2-1505-46C0-AFDA-D99BEDA21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38821-C9F6-5EDA-5845-EBA1142857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6FC75-B98E-A5BF-AB04-BAB02931E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ABB47-F315-FD57-31A7-BB79A1E1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066D9-D182-9A84-4E6D-339DD0AD3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FB59EC-D312-9219-1381-2E50E5410EE9}"/>
              </a:ext>
            </a:extLst>
          </p:cNvPr>
          <p:cNvCxnSpPr/>
          <p:nvPr userDrawn="1"/>
        </p:nvCxnSpPr>
        <p:spPr>
          <a:xfrm>
            <a:off x="0" y="6260211"/>
            <a:ext cx="12192000" cy="0"/>
          </a:xfrm>
          <a:prstGeom prst="line">
            <a:avLst/>
          </a:prstGeom>
          <a:ln w="127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Satellite - ICESat-2 | NASA">
            <a:extLst>
              <a:ext uri="{FF2B5EF4-FFF2-40B4-BE49-F238E27FC236}">
                <a16:creationId xmlns:a16="http://schemas.microsoft.com/office/drawing/2014/main" id="{4B16F5E6-B9E7-EC63-6655-1D55894BE9A3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7" b="24764"/>
          <a:stretch/>
        </p:blipFill>
        <p:spPr bwMode="auto">
          <a:xfrm>
            <a:off x="8679005" y="5468804"/>
            <a:ext cx="3340275" cy="130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644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F3630-AAFE-AAFB-8490-82F1FB6B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0880" y="81281"/>
            <a:ext cx="8249920" cy="8229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81B78-5AD6-329D-206A-7978B5258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A678A-F34A-DF5C-854E-B0A86B87D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3FA78-C830-0F4C-D532-B2A8C0B3F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B81AC-3918-D275-EAC2-6645551EB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NASA_logo2.jpg">
            <a:extLst>
              <a:ext uri="{FF2B5EF4-FFF2-40B4-BE49-F238E27FC236}">
                <a16:creationId xmlns:a16="http://schemas.microsoft.com/office/drawing/2014/main" id="{00A0DE4B-28D5-6AB0-AC42-CC440D981F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1069320" y="72221"/>
            <a:ext cx="795758" cy="67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EBC86F-AB02-25F3-6FAF-7F0527E6D8D6}"/>
              </a:ext>
            </a:extLst>
          </p:cNvPr>
          <p:cNvCxnSpPr/>
          <p:nvPr userDrawn="1"/>
        </p:nvCxnSpPr>
        <p:spPr>
          <a:xfrm>
            <a:off x="0" y="838200"/>
            <a:ext cx="12192000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Satellite - ICESat-2 | NASA">
            <a:extLst>
              <a:ext uri="{FF2B5EF4-FFF2-40B4-BE49-F238E27FC236}">
                <a16:creationId xmlns:a16="http://schemas.microsoft.com/office/drawing/2014/main" id="{2BBA72E4-30B2-6253-F687-4EF5F6AFFC2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37" b="24764"/>
          <a:stretch/>
        </p:blipFill>
        <p:spPr bwMode="auto">
          <a:xfrm>
            <a:off x="64578" y="47092"/>
            <a:ext cx="1855662" cy="724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040419-9EC9-93A1-52F1-DFF08B2ED200}"/>
              </a:ext>
            </a:extLst>
          </p:cNvPr>
          <p:cNvCxnSpPr/>
          <p:nvPr userDrawn="1"/>
        </p:nvCxnSpPr>
        <p:spPr>
          <a:xfrm>
            <a:off x="0" y="6260211"/>
            <a:ext cx="12192000" cy="0"/>
          </a:xfrm>
          <a:prstGeom prst="line">
            <a:avLst/>
          </a:prstGeom>
          <a:ln w="12700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197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7B828-C056-0F2E-0CCF-1767E8D59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3B4FB-83DF-23B5-3A1A-1B5E2661B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A0D44-C6F2-192D-81DD-3640E37AC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35624-81FB-C039-C385-6B7A5F30A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AD871-F4E0-DC74-F86E-0FEFDD0AF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1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ECBA2-62EE-221F-7359-1835C8CB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6BCF0-9F31-6E6C-ACD7-A89FA955E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E3E7F-E783-96F7-85D3-B065B252F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F05C1-CCF0-F4DE-56BE-C709B7E34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5A0B9-6A49-3CEB-32B9-1B79BFA17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AE824-73DD-1A10-1EEF-D4248C3B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2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76857-9DAA-E28E-B64C-3EAA0D16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6222F-3567-EE3E-87BB-397A63B72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6A078E-BA34-4790-DBCB-0D4DB43AD0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BE89D-ADAB-EA6B-0604-49F076440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D8CA3-8D8C-A3DC-FBF5-D0B23EFE1F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C2E9B4-96A4-FEF0-FCEC-E62184D3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D3464-CA23-7CCC-E2EB-BD2E7B17A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0CDA0F-DBB8-A015-D9E4-0A67EB2C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9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4E2F7-3DCB-52FA-1EE1-53E40C4DB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3BA742-1752-E9B7-B39B-B7FBE2BC3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27644B-7136-93C5-2088-20278A322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57C0F-A7AE-5752-041C-FB4A93D3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298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CDFB9-5228-575A-7C36-C95E1409D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6C713A-C032-E0D9-276A-26F792B14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B9294-B074-1A09-280E-E59B46076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79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AFB2D-71DC-D230-1641-2213545AC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A7473-5293-6323-3FA7-5372F10C4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748D1-1FEC-EC21-2BB8-50B6B1363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17D3EF-10E2-2941-809E-D60C3FD29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BF726-79A0-E9B4-FA5D-4937D6AF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9CBB7-4D2E-0230-BB4B-CEE8B333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2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E17D-1540-724E-7AA6-E526251C6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878450-1009-A4C1-1FE7-85DC4FDCB4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B8E57-CAAA-23E0-4A7F-F7CA56932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39CC9-DB87-A99B-79D9-E4516444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938C1-159E-67A0-1FE5-CDB0612A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7A6DF-1FE3-DC6D-8D47-A579BDBF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BD0E8-3A5F-4F68-EDF4-2AFAA716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E462DA-28C4-6F8C-58F1-B5CA7793C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256F1-B558-B777-DDA5-ECB8BDB40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B4598-2457-6B91-F75F-E37B9A66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FA6FE-36D9-05C6-B0FA-71E972E44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42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EEE923-4D1B-D678-482A-E7C941CBF9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4F00A-BBF8-A996-8041-ED21F4076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A85C3-82B2-914C-6152-86E0B1AB6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C6898-9EC5-6226-5B04-BCC11E1B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2DEA7-74D3-E4F9-CD0F-B472EF72B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57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CA112D-B209-DEBC-FCF7-3D0CC5908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E16ED-08B5-A08C-F612-8650633AD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FD5B-5D3D-8F8D-4949-FB276000A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1ABDA-A4C0-41A3-00C7-1619A66E0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8FE1B-C5A4-97D5-84FE-18A86C6EB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626CF3-3CD3-9D40-8804-0E44D9E9C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33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5" Type="http://schemas.openxmlformats.org/officeDocument/2006/relationships/image" Target="../media/image5.png"/><Relationship Id="rId4" Type="http://schemas.openxmlformats.org/officeDocument/2006/relationships/hyperlink" Target="https://icesat-2.gsfc.nasa.gov/science/spec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sidc.org/data/icesat-2/product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EA00141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ICESat-2/icesat2-cookbook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icesat-2.gsfc.nasa.gov/science/specs" TargetMode="Externa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nsidc.org/data/icesat-2" TargetMode="External"/><Relationship Id="rId11" Type="http://schemas.openxmlformats.org/officeDocument/2006/relationships/hyperlink" Target="mailto:aimee.c.gibbons@nasa.gov" TargetMode="External"/><Relationship Id="rId5" Type="http://schemas.openxmlformats.org/officeDocument/2006/relationships/hyperlink" Target="https://icesat-2.gsfc.nasa.gov/" TargetMode="External"/><Relationship Id="rId10" Type="http://schemas.openxmlformats.org/officeDocument/2006/relationships/hyperlink" Target="https://svs.gsfc.nasa.gov/5616/" TargetMode="External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EA00141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3FD73-F1B0-26C6-0C78-EEC49D8C9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59C48C-478A-2F07-4A7D-99385C7800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2757" t="12794" r="19207" b="15980"/>
          <a:stretch>
            <a:fillRect/>
          </a:stretch>
        </p:blipFill>
        <p:spPr>
          <a:xfrm>
            <a:off x="0" y="176273"/>
            <a:ext cx="12192000" cy="6698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269018-83AC-B10D-A3D4-D8DFB5E3E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b="1" dirty="0"/>
              <a:t>ICESat-2 Quick Looks</a:t>
            </a:r>
            <a:endParaRPr lang="en-US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114DD7-E0DD-43CD-7263-E9C6F5EF1A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Dr. Aimée Gibbons</a:t>
            </a:r>
          </a:p>
          <a:p>
            <a:r>
              <a:rPr lang="en-US" dirty="0"/>
              <a:t>ICESat-2 Project Science Office</a:t>
            </a:r>
          </a:p>
          <a:p>
            <a:r>
              <a:rPr lang="en-US" dirty="0"/>
              <a:t>October 28,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369B7E-5489-48AF-DE28-3BEC4EA01A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670" y="5565724"/>
            <a:ext cx="4052375" cy="110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4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CFF1-5E73-B1FE-5504-ECBC202E2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ICESat-2 Measurement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83F5E-D7B7-658B-5750-425CF4C00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883" y="1553378"/>
            <a:ext cx="3718105" cy="406522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000" b="1" dirty="0">
                <a:cs typeface="Arial" panose="020B0604020202020204" pitchFamily="34" charset="0"/>
              </a:rPr>
              <a:t>ATLAS</a:t>
            </a:r>
            <a:r>
              <a:rPr lang="en-US" sz="2000" dirty="0"/>
              <a:t>: Advanced Topographic Laser Altimeter System</a:t>
            </a:r>
          </a:p>
          <a:p>
            <a:pPr marL="0" indent="0">
              <a:buNone/>
              <a:defRPr/>
            </a:pPr>
            <a:r>
              <a:rPr lang="en-US" sz="2000" dirty="0"/>
              <a:t>Measures photon round trip time-of-flight</a:t>
            </a:r>
            <a:endParaRPr lang="en-US" sz="2000" dirty="0">
              <a:cs typeface="Arial" panose="020B0604020202020204" pitchFamily="34" charset="0"/>
            </a:endParaRPr>
          </a:p>
          <a:p>
            <a:pPr marL="0" lvl="0" indent="0">
              <a:buNone/>
              <a:defRPr/>
            </a:pPr>
            <a:r>
              <a:rPr lang="en-US" sz="2000" b="1" dirty="0"/>
              <a:t>2.48 Trillion </a:t>
            </a:r>
            <a:r>
              <a:rPr lang="en-US" sz="2000" dirty="0"/>
              <a:t>laser pulses t</a:t>
            </a:r>
            <a:r>
              <a:rPr lang="en-US" sz="2000" dirty="0">
                <a:cs typeface="Arial" panose="020B0604020202020204" pitchFamily="34" charset="0"/>
              </a:rPr>
              <a:t>ransmitted since 1 October 2018 </a:t>
            </a:r>
          </a:p>
          <a:p>
            <a:pPr marL="0" lvl="0" indent="0">
              <a:lnSpc>
                <a:spcPct val="100000"/>
              </a:lnSpc>
              <a:buNone/>
              <a:defRPr/>
            </a:pPr>
            <a:endParaRPr lang="en-US" sz="2000" b="1" dirty="0"/>
          </a:p>
          <a:p>
            <a:pPr marL="0" lvl="0" indent="0">
              <a:lnSpc>
                <a:spcPct val="100000"/>
              </a:lnSpc>
              <a:buNone/>
              <a:defRPr/>
            </a:pPr>
            <a:r>
              <a:rPr lang="en-US" sz="2000" dirty="0">
                <a:cs typeface="Arial" panose="020B0604020202020204" pitchFamily="34" charset="0"/>
              </a:rPr>
              <a:t>92-degree orbit inclination angle</a:t>
            </a:r>
          </a:p>
          <a:p>
            <a:pPr marL="0" lvl="0" indent="0">
              <a:buNone/>
              <a:defRPr/>
            </a:pPr>
            <a:r>
              <a:rPr lang="en-US" sz="2000" dirty="0"/>
              <a:t>Coverage spans 88</a:t>
            </a:r>
            <a:r>
              <a:rPr lang="en-US" sz="2000" baseline="30000" dirty="0"/>
              <a:t>o</a:t>
            </a:r>
            <a:r>
              <a:rPr lang="en-US" sz="2000" dirty="0"/>
              <a:t> N to 88</a:t>
            </a:r>
            <a:r>
              <a:rPr lang="en-US" sz="2000" baseline="30000" dirty="0"/>
              <a:t>o</a:t>
            </a:r>
            <a:r>
              <a:rPr lang="en-US" sz="2000" dirty="0"/>
              <a:t> S</a:t>
            </a:r>
          </a:p>
          <a:p>
            <a:pPr marL="0" lvl="0" indent="0">
              <a:buNone/>
              <a:defRPr/>
            </a:pPr>
            <a:r>
              <a:rPr lang="en-US" sz="2000" dirty="0">
                <a:cs typeface="Arial" panose="020B0604020202020204" pitchFamily="34" charset="0"/>
              </a:rPr>
              <a:t>Repeat </a:t>
            </a:r>
            <a:r>
              <a:rPr lang="en-US" sz="2000" dirty="0"/>
              <a:t>polar tracks every 91 days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C03625-80E7-9E7F-1BCE-34FD04EA7F70}"/>
              </a:ext>
            </a:extLst>
          </p:cNvPr>
          <p:cNvSpPr txBox="1"/>
          <p:nvPr/>
        </p:nvSpPr>
        <p:spPr>
          <a:xfrm>
            <a:off x="99151" y="5629617"/>
            <a:ext cx="3944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Reference Ground Track plans: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4"/>
              </a:rPr>
              <a:t>https://icesat-2.gsfc.nasa.gov/science/specs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F52438B-F85E-313C-B461-EECEC654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10/28/26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1ABB81-0A23-BC30-C187-F4ADDDDD6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ICESat-2 Quick Looks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21CD93-6A64-628D-9085-70805354C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626CF3-3CD3-9D40-8804-0E44D9E9CC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cesat2_orbit_long_360p30">
            <a:hlinkClick r:id="" action="ppaction://media"/>
            <a:extLst>
              <a:ext uri="{FF2B5EF4-FFF2-40B4-BE49-F238E27FC236}">
                <a16:creationId xmlns:a16="http://schemas.microsoft.com/office/drawing/2014/main" id="{0E4D3D7F-28E4-2BCA-F60B-BDE4E2F6D4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49142" y="1251837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9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3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F05DFB-82AA-174F-83F9-7A7A9752E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10/28/26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BFC06A-FD35-C54F-B289-FFA630C0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ICESat-2 Quick Looks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Slide Number Placeholder 56">
            <a:extLst>
              <a:ext uri="{FF2B5EF4-FFF2-40B4-BE49-F238E27FC236}">
                <a16:creationId xmlns:a16="http://schemas.microsoft.com/office/drawing/2014/main" id="{B8068A36-E5A4-9E40-B4C1-D04A3F325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E7BECE-0510-8144-B1E1-573F2190A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284DA1-9E41-60CA-6548-8949F923D5F1}"/>
              </a:ext>
            </a:extLst>
          </p:cNvPr>
          <p:cNvGrpSpPr/>
          <p:nvPr/>
        </p:nvGrpSpPr>
        <p:grpSpPr>
          <a:xfrm>
            <a:off x="273422" y="2003759"/>
            <a:ext cx="7877364" cy="3902236"/>
            <a:chOff x="1411015" y="1283972"/>
            <a:chExt cx="8766655" cy="445668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D6851D0-C196-1E69-C759-FCD1AB391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1015" y="1283972"/>
              <a:ext cx="8766655" cy="445668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D73C64-82BF-4EF5-FDFE-2D0CA38071FC}"/>
                </a:ext>
              </a:extLst>
            </p:cNvPr>
            <p:cNvSpPr/>
            <p:nvPr/>
          </p:nvSpPr>
          <p:spPr>
            <a:xfrm>
              <a:off x="1682591" y="5064393"/>
              <a:ext cx="1494483" cy="346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Footprint Size: 11m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PRF: 10 kHz (0.7 m)</a:t>
              </a:r>
            </a:p>
          </p:txBody>
        </p:sp>
      </p:grpSp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470477" y="1039084"/>
            <a:ext cx="11231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Single laser pulse split into 6 beams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gtx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). Single-photon sensitive detection.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F63D810-AFF3-F416-63A8-927AC7C26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ICESat-2 Measurement Concept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46AFF-0760-4F4E-AF34-BBCD518A1AC7}"/>
              </a:ext>
            </a:extLst>
          </p:cNvPr>
          <p:cNvSpPr txBox="1"/>
          <p:nvPr/>
        </p:nvSpPr>
        <p:spPr>
          <a:xfrm>
            <a:off x="8357510" y="1740423"/>
            <a:ext cx="365392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dirty="0"/>
              <a:t>Single laser pulse at 532 nm (green)</a:t>
            </a:r>
          </a:p>
          <a:p>
            <a:pPr lvl="0">
              <a:defRPr/>
            </a:pPr>
            <a:r>
              <a:rPr lang="en-US" dirty="0"/>
              <a:t>11 m footprint diameter</a:t>
            </a:r>
          </a:p>
          <a:p>
            <a:pPr lvl="0">
              <a:defRPr/>
            </a:pPr>
            <a:r>
              <a:rPr lang="en-US" dirty="0">
                <a:cs typeface="Arial" panose="020B0604020202020204" pitchFamily="34" charset="0"/>
              </a:rPr>
              <a:t>0.7 m along-track spacing</a:t>
            </a:r>
          </a:p>
          <a:p>
            <a:pPr lvl="0">
              <a:defRPr/>
            </a:pPr>
            <a:endParaRPr lang="en-US" dirty="0"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dirty="0"/>
              <a:t>3.3 km spacing between pairs provides spatial coverage</a:t>
            </a:r>
          </a:p>
          <a:p>
            <a:pPr lvl="0">
              <a:defRPr/>
            </a:pPr>
            <a:endParaRPr lang="en-US" dirty="0"/>
          </a:p>
          <a:p>
            <a:pPr lvl="0">
              <a:defRPr/>
            </a:pPr>
            <a:r>
              <a:rPr lang="en-US" dirty="0"/>
              <a:t>90 m pair spacing for</a:t>
            </a:r>
            <a:r>
              <a:rPr lang="en-US" dirty="0">
                <a:solidFill>
                  <a:srgbClr val="376092"/>
                </a:solidFill>
              </a:rPr>
              <a:t> </a:t>
            </a:r>
            <a:r>
              <a:rPr lang="en-US" dirty="0"/>
              <a:t>slope determination (2° yaw)</a:t>
            </a:r>
          </a:p>
          <a:p>
            <a:pPr lvl="0">
              <a:defRPr/>
            </a:pPr>
            <a:endParaRPr lang="en-US" b="1" dirty="0">
              <a:solidFill>
                <a:srgbClr val="008000"/>
              </a:solidFill>
            </a:endParaRPr>
          </a:p>
          <a:p>
            <a:pPr lvl="0">
              <a:defRPr/>
            </a:pPr>
            <a:r>
              <a:rPr lang="en-US" b="1" dirty="0"/>
              <a:t>High-energy beams (4x)</a:t>
            </a:r>
            <a:r>
              <a:rPr lang="en-US" dirty="0"/>
              <a:t> for better performance over low-reflectivity targets</a:t>
            </a:r>
          </a:p>
          <a:p>
            <a:pPr lvl="0">
              <a:defRPr/>
            </a:pPr>
            <a:endParaRPr lang="en-US" dirty="0"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600" dirty="0">
                <a:cs typeface="Arial" panose="020B0604020202020204" pitchFamily="34" charset="0"/>
              </a:rPr>
              <a:t>Solar array: Sailboat or airplane (shown)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13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82E0-4144-2BF3-8002-6F5CD345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IS2 Quick Looks?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453E9-377C-06F8-C188-F403A9870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810" y="1219200"/>
            <a:ext cx="5567190" cy="4957763"/>
          </a:xfrm>
        </p:spPr>
        <p:txBody>
          <a:bodyPr>
            <a:normAutofit fontScale="92500"/>
          </a:bodyPr>
          <a:lstStyle/>
          <a:p>
            <a:r>
              <a:rPr lang="en-US" dirty="0"/>
              <a:t>Quick Looks (QL) originally made for internal verification of instrument health</a:t>
            </a:r>
          </a:p>
          <a:p>
            <a:r>
              <a:rPr lang="en-US" dirty="0"/>
              <a:t>Scientific community requested QLs be available to enable faster science*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Along-track QL products available</a:t>
            </a:r>
          </a:p>
          <a:p>
            <a:pPr lvl="1"/>
            <a:r>
              <a:rPr lang="en-US" dirty="0"/>
              <a:t>ATL08QL: Veg/land</a:t>
            </a:r>
          </a:p>
          <a:p>
            <a:pPr lvl="1"/>
            <a:r>
              <a:rPr lang="en-US" dirty="0"/>
              <a:t>ATL09QL: Atm layers</a:t>
            </a:r>
          </a:p>
          <a:p>
            <a:pPr lvl="1"/>
            <a:r>
              <a:rPr lang="en-US" dirty="0"/>
              <a:t>ATL07QL: Sea ice height</a:t>
            </a:r>
          </a:p>
          <a:p>
            <a:pPr lvl="1"/>
            <a:r>
              <a:rPr lang="en-US" dirty="0"/>
              <a:t>ATL10QL: Sea ice freeboard</a:t>
            </a:r>
          </a:p>
          <a:p>
            <a:pPr lvl="1"/>
            <a:r>
              <a:rPr lang="en-US" dirty="0"/>
              <a:t>ATL13QL: Inland water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237A1-0130-FD68-DE95-C77D8BB8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6CEB0-7701-CE54-8A57-B623B6B7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71EE9-1F69-FCD6-9090-E3E46E08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63C633-4D13-AE65-9056-CA81C54CE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5141" y="1275964"/>
            <a:ext cx="5787872" cy="44748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C6175B-FBD9-5AC2-AB88-3B903C917200}"/>
              </a:ext>
            </a:extLst>
          </p:cNvPr>
          <p:cNvSpPr txBox="1"/>
          <p:nvPr/>
        </p:nvSpPr>
        <p:spPr>
          <a:xfrm>
            <a:off x="6096000" y="5871990"/>
            <a:ext cx="526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*Accuracy caveats apply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2B4E2-5808-35AE-8249-F71A8657CA6E}"/>
              </a:ext>
            </a:extLst>
          </p:cNvPr>
          <p:cNvSpPr txBox="1"/>
          <p:nvPr/>
        </p:nvSpPr>
        <p:spPr>
          <a:xfrm>
            <a:off x="7921127" y="5739788"/>
            <a:ext cx="4164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hlinkClick r:id="rId4"/>
              </a:rPr>
              <a:t>https://nsidc.org/data/icesat-2/products</a:t>
            </a:r>
            <a:r>
              <a:rPr lang="en-US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545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5C7C7-DB93-3FD1-1E47-6D707B05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Data vs. Quick Looks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7D759-2A04-6D4F-B39E-3B4E0CB48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6C2F7-1C43-34E7-8E4F-500F7452F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9C6E4-516D-3773-5915-73F50EF49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F0F2D83-2955-D14B-3802-A66B16F07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049876"/>
              </p:ext>
            </p:extLst>
          </p:nvPr>
        </p:nvGraphicFramePr>
        <p:xfrm>
          <a:off x="1412606" y="905260"/>
          <a:ext cx="9366788" cy="528112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26352">
                  <a:extLst>
                    <a:ext uri="{9D8B030D-6E8A-4147-A177-3AD203B41FA5}">
                      <a16:colId xmlns:a16="http://schemas.microsoft.com/office/drawing/2014/main" val="1116354803"/>
                    </a:ext>
                  </a:extLst>
                </a:gridCol>
                <a:gridCol w="3770218">
                  <a:extLst>
                    <a:ext uri="{9D8B030D-6E8A-4147-A177-3AD203B41FA5}">
                      <a16:colId xmlns:a16="http://schemas.microsoft.com/office/drawing/2014/main" val="783874815"/>
                    </a:ext>
                  </a:extLst>
                </a:gridCol>
                <a:gridCol w="3770218">
                  <a:extLst>
                    <a:ext uri="{9D8B030D-6E8A-4147-A177-3AD203B41FA5}">
                      <a16:colId xmlns:a16="http://schemas.microsoft.com/office/drawing/2014/main" val="3338586430"/>
                    </a:ext>
                  </a:extLst>
                </a:gridCol>
              </a:tblGrid>
              <a:tr h="34580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Standard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Quick Look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058711"/>
                  </a:ext>
                </a:extLst>
              </a:tr>
              <a:tr h="60515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Processing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Geolocation modeled for ~2 months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Geolocation </a:t>
                      </a:r>
                      <a:r>
                        <a:rPr lang="en-US" b="0" dirty="0"/>
                        <a:t>predictions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996383"/>
                  </a:ext>
                </a:extLst>
              </a:tr>
              <a:tr h="34580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Latency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2-3 months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3-5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853707"/>
                  </a:ext>
                </a:extLst>
              </a:tr>
              <a:tr h="21612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Uncertainty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(Varies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surface slope,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 off-point angle)</a:t>
                      </a:r>
                      <a:endParaRPr lang="en-US" sz="1600" dirty="0">
                        <a:highlight>
                          <a:srgbClr val="FFFF00"/>
                        </a:highlight>
                      </a:endParaRPr>
                    </a:p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ATLAS Measurement Error</a:t>
                      </a:r>
                    </a:p>
                    <a:p>
                      <a:pPr algn="ctr"/>
                      <a:r>
                        <a:rPr lang="en-US" dirty="0"/>
                        <a:t>Height ~ 17 cm</a:t>
                      </a:r>
                    </a:p>
                    <a:p>
                      <a:pPr algn="ctr"/>
                      <a:r>
                        <a:rPr lang="en-US" dirty="0"/>
                        <a:t>Along-track ~ 5 m</a:t>
                      </a:r>
                    </a:p>
                    <a:p>
                      <a:pPr algn="ctr"/>
                      <a:r>
                        <a:rPr lang="en-US" dirty="0"/>
                        <a:t>Across-track ~ 5 m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b="1" dirty="0"/>
                        <a:t>Validation Error</a:t>
                      </a:r>
                    </a:p>
                    <a:p>
                      <a:pPr algn="ctr"/>
                      <a:r>
                        <a:rPr lang="en-US" dirty="0"/>
                        <a:t>Geolocation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 m ± 2.1 m</a:t>
                      </a:r>
                      <a:endParaRPr lang="en-US" sz="105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0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Magruder, et al. (2021). </a:t>
                      </a: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https://doi.org/10.1029/2020EA001414</a:t>
                      </a:r>
                      <a:endParaRPr lang="en-US" sz="105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Additional Uncertainty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Height ~ 2.5 m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Along-track ~5 m (</a:t>
                      </a:r>
                      <a:r>
                        <a:rPr lang="en-US" dirty="0" err="1"/>
                        <a:t>bckwd</a:t>
                      </a:r>
                      <a:r>
                        <a:rPr lang="en-US" dirty="0"/>
                        <a:t>), 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                         ~105 m (</a:t>
                      </a:r>
                      <a:r>
                        <a:rPr lang="en-US" dirty="0" err="1"/>
                        <a:t>fwd</a:t>
                      </a:r>
                      <a:r>
                        <a:rPr lang="en-US" dirty="0"/>
                        <a:t>)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Across-track ~ 4-15 m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indent="0" algn="ctr">
                        <a:tabLst/>
                      </a:pPr>
                      <a:r>
                        <a:rPr lang="en-US" dirty="0"/>
                        <a:t>Known biases vary with time, spacecraft orientations </a:t>
                      </a:r>
                    </a:p>
                    <a:p>
                      <a:pPr marL="0" indent="0" algn="ctr">
                        <a:tabLst/>
                      </a:pPr>
                      <a:r>
                        <a:rPr lang="en-US" dirty="0"/>
                        <a:t>(s/c orient, solar array)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879008"/>
                  </a:ext>
                </a:extLst>
              </a:tr>
              <a:tr h="138412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POD/PPD </a:t>
                      </a:r>
                    </a:p>
                    <a:p>
                      <a:pPr algn="ctr"/>
                      <a:r>
                        <a:rPr lang="en-US" dirty="0"/>
                        <a:t>Degrade Flag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Accurately covers all periods where geolocation may be degraded due to spacecraft maneuvers (e.g. DMUs)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Generally covers degraded periods, but may not provide full, accurate flagging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71397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5FAB0EB-7417-69A7-EBC6-5A74977C383B}"/>
              </a:ext>
            </a:extLst>
          </p:cNvPr>
          <p:cNvSpPr txBox="1"/>
          <p:nvPr/>
        </p:nvSpPr>
        <p:spPr>
          <a:xfrm>
            <a:off x="1902759" y="6315653"/>
            <a:ext cx="3919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POD: Pointing Orbit Determination</a:t>
            </a:r>
          </a:p>
          <a:p>
            <a:r>
              <a:rPr lang="en-US" sz="1200" dirty="0"/>
              <a:t>PPD: Precision Pointing Determination</a:t>
            </a:r>
          </a:p>
        </p:txBody>
      </p:sp>
    </p:spTree>
    <p:extLst>
      <p:ext uri="{BB962C8B-B14F-4D97-AF65-F5344CB8AC3E}">
        <p14:creationId xmlns:p14="http://schemas.microsoft.com/office/powerpoint/2010/main" val="711416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740C6-493E-D212-256B-80100222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QLs look like: ATL03*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EB832-91DE-FFC5-0AC8-37C0F69CC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D7DE9-0598-94DC-362E-5B32B85AE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421F7-09C2-B4E9-8584-F5AABB54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E5A913-D786-890A-F780-7D9E9670C2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26" t="6186" r="6878" b="2289"/>
          <a:stretch>
            <a:fillRect/>
          </a:stretch>
        </p:blipFill>
        <p:spPr>
          <a:xfrm>
            <a:off x="143220" y="1729648"/>
            <a:ext cx="5832590" cy="44046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876595-C94D-2719-B72E-E475AB9FF7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9" t="5161" r="6963"/>
          <a:stretch>
            <a:fillRect/>
          </a:stretch>
        </p:blipFill>
        <p:spPr>
          <a:xfrm>
            <a:off x="6096000" y="1718630"/>
            <a:ext cx="5617896" cy="44728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78B3DAE-21E1-D566-465A-26918CAA1C3D}"/>
              </a:ext>
            </a:extLst>
          </p:cNvPr>
          <p:cNvSpPr txBox="1"/>
          <p:nvPr/>
        </p:nvSpPr>
        <p:spPr>
          <a:xfrm>
            <a:off x="2280491" y="1345168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Quick Look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41B46D-A12D-7AE1-95A2-1D54EF1699C7}"/>
              </a:ext>
            </a:extLst>
          </p:cNvPr>
          <p:cNvSpPr txBox="1"/>
          <p:nvPr/>
        </p:nvSpPr>
        <p:spPr>
          <a:xfrm>
            <a:off x="8161662" y="1265103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Standard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69627B-7826-71BD-35D9-580ABA4E7C82}"/>
              </a:ext>
            </a:extLst>
          </p:cNvPr>
          <p:cNvSpPr txBox="1"/>
          <p:nvPr/>
        </p:nvSpPr>
        <p:spPr>
          <a:xfrm>
            <a:off x="1630496" y="2721166"/>
            <a:ext cx="3316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Systematically offset from DEM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8AF85C-CB3B-60A2-9FC8-642B9277D4A8}"/>
              </a:ext>
            </a:extLst>
          </p:cNvPr>
          <p:cNvSpPr txBox="1"/>
          <p:nvPr/>
        </p:nvSpPr>
        <p:spPr>
          <a:xfrm>
            <a:off x="7621835" y="2510009"/>
            <a:ext cx="3097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Minor deviations from DEM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2894F-EC9B-583D-DD1D-C53D471B4BC9}"/>
              </a:ext>
            </a:extLst>
          </p:cNvPr>
          <p:cNvSpPr txBox="1"/>
          <p:nvPr/>
        </p:nvSpPr>
        <p:spPr>
          <a:xfrm>
            <a:off x="1676113" y="6369857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*ATL03QL data not publicly available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0C4711-7849-0456-1BF4-D00748697B71}"/>
              </a:ext>
            </a:extLst>
          </p:cNvPr>
          <p:cNvSpPr txBox="1"/>
          <p:nvPr/>
        </p:nvSpPr>
        <p:spPr>
          <a:xfrm>
            <a:off x="4619064" y="4975412"/>
            <a:ext cx="81354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Spot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F4F56-1D09-603A-C2F3-BEF9B0C5EAF4}"/>
              </a:ext>
            </a:extLst>
          </p:cNvPr>
          <p:cNvSpPr txBox="1"/>
          <p:nvPr/>
        </p:nvSpPr>
        <p:spPr>
          <a:xfrm>
            <a:off x="10392335" y="4932830"/>
            <a:ext cx="813547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/>
              <a:t>Spot 3</a:t>
            </a:r>
          </a:p>
        </p:txBody>
      </p:sp>
    </p:spTree>
    <p:extLst>
      <p:ext uri="{BB962C8B-B14F-4D97-AF65-F5344CB8AC3E}">
        <p14:creationId xmlns:p14="http://schemas.microsoft.com/office/powerpoint/2010/main" val="2010312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C9240-3EA1-D115-0C55-E04967D4D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7D607-193E-90FD-3E25-ADB4E37C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QLs look like: ATL03*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22214-B22B-EA34-A5C5-8BE5C10F4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DE0AF-8CA1-4973-6722-869A101D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7652B-C4C3-2939-005B-FD019B567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DF60EB-64F2-F741-FBC1-B510FDB6A6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602"/>
          <a:stretch>
            <a:fillRect/>
          </a:stretch>
        </p:blipFill>
        <p:spPr>
          <a:xfrm>
            <a:off x="187518" y="1542341"/>
            <a:ext cx="5787295" cy="46254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673921-733F-ED62-7C11-55E52466BE01}"/>
              </a:ext>
            </a:extLst>
          </p:cNvPr>
          <p:cNvSpPr txBox="1"/>
          <p:nvPr/>
        </p:nvSpPr>
        <p:spPr>
          <a:xfrm>
            <a:off x="8161662" y="1265103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Standard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12C327-63FE-6EF5-ACE3-92B8D984A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3119" y="1563496"/>
            <a:ext cx="5541560" cy="45125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A83563-0AEA-1D28-160A-F6F0835B852B}"/>
              </a:ext>
            </a:extLst>
          </p:cNvPr>
          <p:cNvSpPr txBox="1"/>
          <p:nvPr/>
        </p:nvSpPr>
        <p:spPr>
          <a:xfrm>
            <a:off x="1641513" y="4671153"/>
            <a:ext cx="3294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Systematically offset from DEM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AD7E13-70BB-3391-CC47-3540B0E45B1B}"/>
              </a:ext>
            </a:extLst>
          </p:cNvPr>
          <p:cNvSpPr txBox="1"/>
          <p:nvPr/>
        </p:nvSpPr>
        <p:spPr>
          <a:xfrm>
            <a:off x="7798105" y="2311706"/>
            <a:ext cx="282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Minor deviations from DEM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536B2F-18C6-779C-7E1B-FA0D00ED32A8}"/>
              </a:ext>
            </a:extLst>
          </p:cNvPr>
          <p:cNvSpPr txBox="1"/>
          <p:nvPr/>
        </p:nvSpPr>
        <p:spPr>
          <a:xfrm>
            <a:off x="2280491" y="1345168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Quick Look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EA1ECB-B410-6EFE-8A1A-C694F0DF5029}"/>
              </a:ext>
            </a:extLst>
          </p:cNvPr>
          <p:cNvSpPr txBox="1"/>
          <p:nvPr/>
        </p:nvSpPr>
        <p:spPr>
          <a:xfrm>
            <a:off x="1676113" y="6369857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*ATL03QL data not publicly available</a:t>
            </a:r>
          </a:p>
        </p:txBody>
      </p:sp>
    </p:spTree>
    <p:extLst>
      <p:ext uri="{BB962C8B-B14F-4D97-AF65-F5344CB8AC3E}">
        <p14:creationId xmlns:p14="http://schemas.microsoft.com/office/powerpoint/2010/main" val="163288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9B607-8EEB-7541-AB2D-CAA55A330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5692C-9521-D167-B4D8-A065D5A7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QLs look like: ATL03*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ABB45-32F8-E379-3E5F-032A2BCEA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D9FCA-FF8F-0C89-7A38-2C0CBCE77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4ECA4-404A-304F-545E-542FB8FC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8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998B8D-F5AC-FD1A-DD1F-9AF92A999FDC}"/>
              </a:ext>
            </a:extLst>
          </p:cNvPr>
          <p:cNvSpPr txBox="1"/>
          <p:nvPr/>
        </p:nvSpPr>
        <p:spPr>
          <a:xfrm>
            <a:off x="595235" y="1040527"/>
            <a:ext cx="1100153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Histogram of differences between </a:t>
            </a:r>
            <a:r>
              <a:rPr lang="en-US" sz="2000" dirty="0" err="1"/>
              <a:t>QuickLook</a:t>
            </a:r>
            <a:r>
              <a:rPr lang="en-US" sz="2000" dirty="0"/>
              <a:t> and standard ATL03 data for height, across, and along-track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14,751 granules: Sept 12 – Nov 19,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Solar array: airplane orientation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Yaw: forward (+x)</a:t>
            </a:r>
            <a:endParaRPr lang="en-US" sz="1200" dirty="0"/>
          </a:p>
          <a:p>
            <a:pPr algn="r"/>
            <a:r>
              <a:rPr lang="en-US" sz="1600" dirty="0"/>
              <a:t>Different solar array (airplane, sailboat) and yaw (±x) </a:t>
            </a:r>
          </a:p>
          <a:p>
            <a:pPr algn="r"/>
            <a:r>
              <a:rPr lang="en-US" sz="1600" dirty="0"/>
              <a:t>orientations yield different results (slide 5)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503DA69-63C5-1710-1E10-04A379FC1464}"/>
              </a:ext>
            </a:extLst>
          </p:cNvPr>
          <p:cNvGrpSpPr/>
          <p:nvPr/>
        </p:nvGrpSpPr>
        <p:grpSpPr>
          <a:xfrm>
            <a:off x="48573" y="2705376"/>
            <a:ext cx="12109037" cy="3307975"/>
            <a:chOff x="48573" y="2666048"/>
            <a:chExt cx="12109037" cy="330797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B1D5006-006F-05A6-7ABF-188E64B8CEF5}"/>
                </a:ext>
              </a:extLst>
            </p:cNvPr>
            <p:cNvGrpSpPr/>
            <p:nvPr/>
          </p:nvGrpSpPr>
          <p:grpSpPr>
            <a:xfrm>
              <a:off x="48573" y="2666048"/>
              <a:ext cx="12109037" cy="3307975"/>
              <a:chOff x="48573" y="2666048"/>
              <a:chExt cx="12109037" cy="3307975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779DAD62-56F9-8BFC-AA1D-CE8EBF567688}"/>
                  </a:ext>
                </a:extLst>
              </p:cNvPr>
              <p:cNvGrpSpPr/>
              <p:nvPr/>
            </p:nvGrpSpPr>
            <p:grpSpPr>
              <a:xfrm>
                <a:off x="48573" y="2666048"/>
                <a:ext cx="12109037" cy="3307975"/>
                <a:chOff x="48573" y="2958353"/>
                <a:chExt cx="12109037" cy="3307975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69A2502C-5C7D-5C28-1438-D7DE9901DE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047234" y="2960381"/>
                  <a:ext cx="4013393" cy="3305947"/>
                </a:xfrm>
                <a:prstGeom prst="rect">
                  <a:avLst/>
                </a:prstGeom>
              </p:spPr>
            </p:pic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2083FD4D-0FDE-508F-A9CA-B1C67BA7FF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573" y="2962275"/>
                  <a:ext cx="3991789" cy="3300025"/>
                </a:xfrm>
                <a:prstGeom prst="rect">
                  <a:avLst/>
                </a:prstGeom>
              </p:spPr>
            </p:pic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C5401B63-44E2-AF34-5058-F69E77CF55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073218" y="2958353"/>
                  <a:ext cx="4084392" cy="3303619"/>
                </a:xfrm>
                <a:prstGeom prst="rect">
                  <a:avLst/>
                </a:prstGeom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2DC9488-68BE-4EA6-44C3-A7E9822D1591}"/>
                    </a:ext>
                  </a:extLst>
                </p:cNvPr>
                <p:cNvSpPr txBox="1"/>
                <p:nvPr/>
              </p:nvSpPr>
              <p:spPr>
                <a:xfrm>
                  <a:off x="1184223" y="2990538"/>
                  <a:ext cx="1776335" cy="369332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QL-Final: Height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1CE44EE6-98D5-73E2-A248-7F1F71977C39}"/>
                    </a:ext>
                  </a:extLst>
                </p:cNvPr>
                <p:cNvSpPr txBox="1"/>
                <p:nvPr/>
              </p:nvSpPr>
              <p:spPr>
                <a:xfrm>
                  <a:off x="4890540" y="2978046"/>
                  <a:ext cx="2395929" cy="369332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QL-Final: Across-track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F4F0A26-C1B2-9E78-D49A-EF9F1BF27E7D}"/>
                    </a:ext>
                  </a:extLst>
                </p:cNvPr>
                <p:cNvSpPr txBox="1"/>
                <p:nvPr/>
              </p:nvSpPr>
              <p:spPr>
                <a:xfrm>
                  <a:off x="9082789" y="2965555"/>
                  <a:ext cx="2395929" cy="369332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QL-Final: Along-track</a:t>
                  </a:r>
                </a:p>
              </p:txBody>
            </p:sp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C3D796A-1FC2-D217-F2AC-88F6ADD8EC6E}"/>
                  </a:ext>
                </a:extLst>
              </p:cNvPr>
              <p:cNvSpPr/>
              <p:nvPr/>
            </p:nvSpPr>
            <p:spPr>
              <a:xfrm>
                <a:off x="501445" y="3087329"/>
                <a:ext cx="914400" cy="41295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1598397-5D64-67DE-76CA-AB17D835DD3A}"/>
                  </a:ext>
                </a:extLst>
              </p:cNvPr>
              <p:cNvSpPr/>
              <p:nvPr/>
            </p:nvSpPr>
            <p:spPr>
              <a:xfrm>
                <a:off x="5560142" y="3121742"/>
                <a:ext cx="914400" cy="41295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0F37B08-1ACC-923B-7795-A425B8E39260}"/>
                  </a:ext>
                </a:extLst>
              </p:cNvPr>
              <p:cNvSpPr/>
              <p:nvPr/>
            </p:nvSpPr>
            <p:spPr>
              <a:xfrm>
                <a:off x="8647470" y="3062748"/>
                <a:ext cx="914400" cy="412955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FECBD8E-4249-2243-CFC8-1A59EE50ADC8}"/>
                </a:ext>
              </a:extLst>
            </p:cNvPr>
            <p:cNvSpPr txBox="1"/>
            <p:nvPr/>
          </p:nvSpPr>
          <p:spPr>
            <a:xfrm>
              <a:off x="2104104" y="3392129"/>
              <a:ext cx="17698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Mean: -2.21 m</a:t>
              </a:r>
            </a:p>
            <a:p>
              <a:r>
                <a:rPr lang="en-US" dirty="0" err="1">
                  <a:solidFill>
                    <a:schemeClr val="bg1"/>
                  </a:solidFill>
                </a:rPr>
                <a:t>StDev</a:t>
              </a:r>
              <a:r>
                <a:rPr lang="en-US" dirty="0">
                  <a:solidFill>
                    <a:schemeClr val="bg1"/>
                  </a:solidFill>
                </a:rPr>
                <a:t>: 1.10 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170692D-426F-1E1A-1DA3-32D7182DC6A8}"/>
                </a:ext>
              </a:extLst>
            </p:cNvPr>
            <p:cNvSpPr txBox="1"/>
            <p:nvPr/>
          </p:nvSpPr>
          <p:spPr>
            <a:xfrm>
              <a:off x="5294673" y="3377381"/>
              <a:ext cx="17698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Mean: 7.04 m</a:t>
              </a:r>
            </a:p>
            <a:p>
              <a:r>
                <a:rPr lang="en-US" dirty="0" err="1">
                  <a:solidFill>
                    <a:schemeClr val="bg1"/>
                  </a:solidFill>
                </a:rPr>
                <a:t>StDev</a:t>
              </a:r>
              <a:r>
                <a:rPr lang="en-US" dirty="0">
                  <a:solidFill>
                    <a:schemeClr val="bg1"/>
                  </a:solidFill>
                </a:rPr>
                <a:t>: 6.58 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AB96C0D-AACB-2F47-C5AF-E929D1E9C580}"/>
                </a:ext>
              </a:extLst>
            </p:cNvPr>
            <p:cNvSpPr txBox="1"/>
            <p:nvPr/>
          </p:nvSpPr>
          <p:spPr>
            <a:xfrm>
              <a:off x="8617975" y="3446207"/>
              <a:ext cx="17698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Mean: 100.15 m</a:t>
              </a:r>
            </a:p>
            <a:p>
              <a:r>
                <a:rPr lang="en-US" dirty="0" err="1">
                  <a:solidFill>
                    <a:schemeClr val="bg1"/>
                  </a:solidFill>
                </a:rPr>
                <a:t>StDev</a:t>
              </a:r>
              <a:r>
                <a:rPr lang="en-US" dirty="0">
                  <a:solidFill>
                    <a:schemeClr val="bg1"/>
                  </a:solidFill>
                </a:rPr>
                <a:t>: 6.19 m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6EB4892-A8D3-D841-B7C9-1065683B7179}"/>
              </a:ext>
            </a:extLst>
          </p:cNvPr>
          <p:cNvSpPr txBox="1"/>
          <p:nvPr/>
        </p:nvSpPr>
        <p:spPr>
          <a:xfrm>
            <a:off x="1676113" y="6369857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*ATL03QL data not publicly available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F437D06-EF57-C027-91E9-C72336BB78D7}"/>
              </a:ext>
            </a:extLst>
          </p:cNvPr>
          <p:cNvSpPr txBox="1"/>
          <p:nvPr/>
        </p:nvSpPr>
        <p:spPr>
          <a:xfrm>
            <a:off x="10473267" y="5918199"/>
            <a:ext cx="222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Courtesy of A. Ivanoff</a:t>
            </a:r>
          </a:p>
        </p:txBody>
      </p:sp>
    </p:spTree>
    <p:extLst>
      <p:ext uri="{BB962C8B-B14F-4D97-AF65-F5344CB8AC3E}">
        <p14:creationId xmlns:p14="http://schemas.microsoft.com/office/powerpoint/2010/main" val="61674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F9C1D-A27D-1D63-7AE8-D652AAFA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CD55E-B771-AAA1-513C-9F8704E29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QLs look like: ATL08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F1B22-4A40-5011-0322-1323019E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3696F-B5A1-201D-0A6C-6CF275279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A422F-96D0-D577-C744-6B48B0C67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9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1FF70B9-BE74-83B2-1CE4-2B7B7052796B}"/>
              </a:ext>
            </a:extLst>
          </p:cNvPr>
          <p:cNvGrpSpPr/>
          <p:nvPr/>
        </p:nvGrpSpPr>
        <p:grpSpPr>
          <a:xfrm>
            <a:off x="733650" y="1080392"/>
            <a:ext cx="4696047" cy="5080000"/>
            <a:chOff x="1010093" y="1080392"/>
            <a:chExt cx="4696047" cy="5080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6A46F6-89D6-496A-C1AF-2575B9262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26634"/>
            <a:stretch>
              <a:fillRect/>
            </a:stretch>
          </p:blipFill>
          <p:spPr>
            <a:xfrm>
              <a:off x="1010093" y="1080392"/>
              <a:ext cx="4696046" cy="5080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D23F0FD-B058-D37F-3B05-63F0F66AF20D}"/>
                </a:ext>
              </a:extLst>
            </p:cNvPr>
            <p:cNvSpPr/>
            <p:nvPr/>
          </p:nvSpPr>
          <p:spPr>
            <a:xfrm>
              <a:off x="5238307" y="4437321"/>
              <a:ext cx="467833" cy="13609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764B17B-9C79-8445-0649-E3EEE420CFFE}"/>
              </a:ext>
            </a:extLst>
          </p:cNvPr>
          <p:cNvGrpSpPr/>
          <p:nvPr/>
        </p:nvGrpSpPr>
        <p:grpSpPr>
          <a:xfrm>
            <a:off x="5404886" y="1080387"/>
            <a:ext cx="6400800" cy="5080000"/>
            <a:chOff x="5681329" y="1080387"/>
            <a:chExt cx="6400800" cy="5080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45485D-A30E-0A44-915E-F009548AF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81329" y="1080387"/>
              <a:ext cx="6400800" cy="50800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B21842-B2E3-2482-E2DC-2140943BBA08}"/>
                </a:ext>
              </a:extLst>
            </p:cNvPr>
            <p:cNvSpPr/>
            <p:nvPr/>
          </p:nvSpPr>
          <p:spPr>
            <a:xfrm>
              <a:off x="10256874" y="1098698"/>
              <a:ext cx="1027814" cy="255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CE9362E-4CF6-C096-83F8-4D55C3EF126E}"/>
              </a:ext>
            </a:extLst>
          </p:cNvPr>
          <p:cNvSpPr txBox="1"/>
          <p:nvPr/>
        </p:nvSpPr>
        <p:spPr>
          <a:xfrm>
            <a:off x="2091278" y="1620422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Quick Look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438FB7-66A8-E9B7-598A-9F01427DFBA2}"/>
              </a:ext>
            </a:extLst>
          </p:cNvPr>
          <p:cNvSpPr txBox="1"/>
          <p:nvPr/>
        </p:nvSpPr>
        <p:spPr>
          <a:xfrm>
            <a:off x="6887098" y="1612262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Standard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761BB7-106C-8AAD-F272-1D7A4AFADAAC}"/>
              </a:ext>
            </a:extLst>
          </p:cNvPr>
          <p:cNvSpPr txBox="1"/>
          <p:nvPr/>
        </p:nvSpPr>
        <p:spPr>
          <a:xfrm rot="16200000">
            <a:off x="-361508" y="2530549"/>
            <a:ext cx="172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Absolute height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C864FA-8BF9-961B-C2D2-4F4B59BFEE67}"/>
              </a:ext>
            </a:extLst>
          </p:cNvPr>
          <p:cNvSpPr txBox="1"/>
          <p:nvPr/>
        </p:nvSpPr>
        <p:spPr>
          <a:xfrm rot="16200000">
            <a:off x="-372140" y="4944143"/>
            <a:ext cx="172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Relative height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2AD871-AD5C-E8CA-3D5C-19540D0C9000}"/>
              </a:ext>
            </a:extLst>
          </p:cNvPr>
          <p:cNvSpPr txBox="1"/>
          <p:nvPr/>
        </p:nvSpPr>
        <p:spPr>
          <a:xfrm>
            <a:off x="10473267" y="5918199"/>
            <a:ext cx="222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Courtesy of B. Jelley</a:t>
            </a:r>
          </a:p>
        </p:txBody>
      </p:sp>
    </p:spTree>
    <p:extLst>
      <p:ext uri="{BB962C8B-B14F-4D97-AF65-F5344CB8AC3E}">
        <p14:creationId xmlns:p14="http://schemas.microsoft.com/office/powerpoint/2010/main" val="244659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2ACA0-3057-5878-4A29-03782D741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A177-7889-F2F0-DE70-51290877E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QLs look like: ATL07 July 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A5329-E1D7-8A18-258B-400243472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A4748-7255-00E7-1BE8-5DB218A79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C4F28-7516-3FF6-CD51-E5C8BEE40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10</a:t>
            </a:fld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0CD860-605A-E4C0-2D1F-D7F7FF365541}"/>
              </a:ext>
            </a:extLst>
          </p:cNvPr>
          <p:cNvGrpSpPr/>
          <p:nvPr/>
        </p:nvGrpSpPr>
        <p:grpSpPr>
          <a:xfrm>
            <a:off x="870451" y="980903"/>
            <a:ext cx="10376850" cy="5359706"/>
            <a:chOff x="907575" y="855643"/>
            <a:chExt cx="10376850" cy="535970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22236FD1-F5E9-9B86-506B-8FBB74F93350}"/>
                </a:ext>
              </a:extLst>
            </p:cNvPr>
            <p:cNvGrpSpPr/>
            <p:nvPr/>
          </p:nvGrpSpPr>
          <p:grpSpPr>
            <a:xfrm>
              <a:off x="907575" y="1164921"/>
              <a:ext cx="10376850" cy="5043082"/>
              <a:chOff x="2516038" y="641620"/>
              <a:chExt cx="10376850" cy="5043082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D9941C49-614E-CEC3-28A1-D41C7BE44E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594" t="12838" b="56907"/>
              <a:stretch>
                <a:fillRect/>
              </a:stretch>
            </p:blipFill>
            <p:spPr>
              <a:xfrm>
                <a:off x="2516038" y="641620"/>
                <a:ext cx="10376850" cy="2713016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206EBA54-1D5D-5174-0023-810266B675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594" t="54155" r="60937" b="5993"/>
              <a:stretch>
                <a:fillRect/>
              </a:stretch>
            </p:blipFill>
            <p:spPr>
              <a:xfrm>
                <a:off x="2699134" y="3342831"/>
                <a:ext cx="2930486" cy="234187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1EAD5C9A-A7CA-33EE-6F3B-6E8F55C6A6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3271" t="42773" r="66668" b="48577"/>
              <a:stretch>
                <a:fillRect/>
              </a:stretch>
            </p:blipFill>
            <p:spPr>
              <a:xfrm>
                <a:off x="4351662" y="3668617"/>
                <a:ext cx="1741119" cy="593024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697E59-A1C1-48CF-54FD-D17825D26D0B}"/>
                </a:ext>
              </a:extLst>
            </p:cNvPr>
            <p:cNvSpPr txBox="1"/>
            <p:nvPr/>
          </p:nvSpPr>
          <p:spPr>
            <a:xfrm>
              <a:off x="5148048" y="864296"/>
              <a:ext cx="179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Quick Look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BEB8F7-1FB3-0B94-9630-77F9E28C3EE9}"/>
                </a:ext>
              </a:extLst>
            </p:cNvPr>
            <p:cNvSpPr txBox="1"/>
            <p:nvPr/>
          </p:nvSpPr>
          <p:spPr>
            <a:xfrm>
              <a:off x="1770976" y="884493"/>
              <a:ext cx="179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Standard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C039C8-A2EB-8458-5363-F7BBBEC05DC5}"/>
                </a:ext>
              </a:extLst>
            </p:cNvPr>
            <p:cNvSpPr txBox="1"/>
            <p:nvPr/>
          </p:nvSpPr>
          <p:spPr>
            <a:xfrm>
              <a:off x="8203896" y="855643"/>
              <a:ext cx="17957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Difference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9E5BAB8-A2CD-C0BB-AD49-EB0315482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8853" t="54155" r="32282" b="5993"/>
            <a:stretch>
              <a:fillRect/>
            </a:stretch>
          </p:blipFill>
          <p:spPr>
            <a:xfrm>
              <a:off x="4505898" y="3853280"/>
              <a:ext cx="2776251" cy="2341871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AE0AC99-18F5-8275-FD49-8983920EE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7508" t="54155" b="5993"/>
            <a:stretch>
              <a:fillRect/>
            </a:stretch>
          </p:blipFill>
          <p:spPr>
            <a:xfrm>
              <a:off x="7832991" y="3873478"/>
              <a:ext cx="3125119" cy="2341871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A973FFBA-4E1C-8D45-53EB-5E651B151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2146" t="42773" r="35768" b="48389"/>
            <a:stretch>
              <a:fillRect/>
            </a:stretch>
          </p:blipFill>
          <p:spPr>
            <a:xfrm>
              <a:off x="5669612" y="4267200"/>
              <a:ext cx="1916935" cy="605928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0658FF9-C633-87B8-4031-2E2093DF89BE}"/>
              </a:ext>
            </a:extLst>
          </p:cNvPr>
          <p:cNvSpPr txBox="1"/>
          <p:nvPr/>
        </p:nvSpPr>
        <p:spPr>
          <a:xfrm>
            <a:off x="7285419" y="4832331"/>
            <a:ext cx="3670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Mean difference = 2.43 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18B7A9-1583-5AAA-46E0-9106B46A736D}"/>
              </a:ext>
            </a:extLst>
          </p:cNvPr>
          <p:cNvSpPr txBox="1"/>
          <p:nvPr/>
        </p:nvSpPr>
        <p:spPr>
          <a:xfrm>
            <a:off x="10473267" y="5918199"/>
            <a:ext cx="222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Courtesy of J. </a:t>
            </a:r>
            <a:r>
              <a:rPr lang="en-US" sz="1400" dirty="0" err="1"/>
              <a:t>Wimert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6110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87FEC-5F06-C897-18AC-CFBC32897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QLs look like: ATL07 July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638DC-4F42-A98C-54AD-47851BD78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Sea ice and lead heights in an along-track profile for ATL07 (orange) and ATL07QL (blue) on July 16, 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702F7E-61BD-B66B-E6CD-E52BCB0A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AB5C5-3D3C-4812-1612-12D4CB8FC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F5C7C-B326-886C-726E-E6456819E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66FDB5-8F6C-6E47-3D8F-51CD188A9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5858" y="2358938"/>
            <a:ext cx="3886200" cy="3108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6D98B8-B785-C6A1-0322-A667258B0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8938"/>
            <a:ext cx="7772400" cy="31089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BDEF2A-BA3B-E4EE-AC09-24A7612AC4A7}"/>
              </a:ext>
            </a:extLst>
          </p:cNvPr>
          <p:cNvSpPr txBox="1"/>
          <p:nvPr/>
        </p:nvSpPr>
        <p:spPr>
          <a:xfrm>
            <a:off x="10473267" y="5918199"/>
            <a:ext cx="222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Courtesy of J. </a:t>
            </a:r>
            <a:r>
              <a:rPr lang="en-US" sz="1400" dirty="0" err="1"/>
              <a:t>Wimert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95215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DE849-7FAD-9DD3-9C98-71027DC25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A23B6-E113-ABAB-7E5C-3299DB17D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QLs look like: ATL10 July 2026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95B1B-49DC-18EA-E58D-9FC21C65E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D5A03-2874-5C6C-6EE2-B1F41592E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46725-9B0D-3F2E-4E16-D942AB17E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12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3CA7942-D0A0-472B-B608-83219D622F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25" t="12860" r="174" b="56787"/>
          <a:stretch>
            <a:fillRect/>
          </a:stretch>
        </p:blipFill>
        <p:spPr>
          <a:xfrm>
            <a:off x="793675" y="1211854"/>
            <a:ext cx="10267261" cy="271703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2EAD56-6C95-BBBD-8555-736CA03377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25" t="54163" r="61315" b="6667"/>
          <a:stretch>
            <a:fillRect/>
          </a:stretch>
        </p:blipFill>
        <p:spPr>
          <a:xfrm>
            <a:off x="901547" y="3866919"/>
            <a:ext cx="2993899" cy="23612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BCC810-8714-94E4-8DA6-B0E4D6116FD5}"/>
              </a:ext>
            </a:extLst>
          </p:cNvPr>
          <p:cNvSpPr txBox="1"/>
          <p:nvPr/>
        </p:nvSpPr>
        <p:spPr>
          <a:xfrm>
            <a:off x="4858441" y="914397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Quick Look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585F00-FC27-3C9A-3B3A-9EFEB120F7B3}"/>
              </a:ext>
            </a:extLst>
          </p:cNvPr>
          <p:cNvSpPr txBox="1"/>
          <p:nvPr/>
        </p:nvSpPr>
        <p:spPr>
          <a:xfrm>
            <a:off x="1628663" y="923577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Standard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4F960-EF3A-E048-6422-DA5B6D0DAFB0}"/>
              </a:ext>
            </a:extLst>
          </p:cNvPr>
          <p:cNvSpPr txBox="1"/>
          <p:nvPr/>
        </p:nvSpPr>
        <p:spPr>
          <a:xfrm>
            <a:off x="8093728" y="921741"/>
            <a:ext cx="1795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Difference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0FDB0A-E532-DF30-48EC-9081481F5A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326" t="54163" r="32362" b="6667"/>
          <a:stretch>
            <a:fillRect/>
          </a:stretch>
        </p:blipFill>
        <p:spPr>
          <a:xfrm>
            <a:off x="4186409" y="3887118"/>
            <a:ext cx="2978854" cy="236128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BFF924-6BBC-FA42-1EB5-B774260736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279" t="54163" r="3451" b="6667"/>
          <a:stretch>
            <a:fillRect/>
          </a:stretch>
        </p:blipFill>
        <p:spPr>
          <a:xfrm>
            <a:off x="7491468" y="3896298"/>
            <a:ext cx="2974555" cy="23612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E06177-396B-0252-7668-47A5B06129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79" t="42437" r="35556" b="48085"/>
          <a:stretch>
            <a:fillRect/>
          </a:stretch>
        </p:blipFill>
        <p:spPr>
          <a:xfrm>
            <a:off x="3855901" y="5286260"/>
            <a:ext cx="1959167" cy="64999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5EC8CA-A6FF-FD46-349B-D6C829739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07" t="42437" r="66137" b="48085"/>
          <a:stretch>
            <a:fillRect/>
          </a:stretch>
        </p:blipFill>
        <p:spPr>
          <a:xfrm>
            <a:off x="848301" y="5244030"/>
            <a:ext cx="1674562" cy="6499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1A32CDB-9C06-C8D3-0059-F9AFB4C20161}"/>
              </a:ext>
            </a:extLst>
          </p:cNvPr>
          <p:cNvSpPr txBox="1"/>
          <p:nvPr/>
        </p:nvSpPr>
        <p:spPr>
          <a:xfrm>
            <a:off x="7604908" y="4865382"/>
            <a:ext cx="4172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/>
              <a:t>Mean freeboard </a:t>
            </a:r>
          </a:p>
          <a:p>
            <a:pPr algn="r"/>
            <a:r>
              <a:rPr lang="en-US" sz="2000" b="1" dirty="0"/>
              <a:t>difference = -0.01 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D974C6-E278-0859-D45A-F942F60F0900}"/>
              </a:ext>
            </a:extLst>
          </p:cNvPr>
          <p:cNvSpPr txBox="1"/>
          <p:nvPr/>
        </p:nvSpPr>
        <p:spPr>
          <a:xfrm>
            <a:off x="10473267" y="5918199"/>
            <a:ext cx="222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Courtesy of J. </a:t>
            </a:r>
            <a:r>
              <a:rPr lang="en-US" sz="1400" dirty="0" err="1"/>
              <a:t>Wimert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4503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17C70-65A7-28A1-B0E4-0FDF5CC9C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2B904-4EA7-4839-B78D-2D4F18F9E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 QLs look like: ATL10 July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B5CAD-B63E-74B6-5A8B-732FAAE36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6998"/>
            <a:ext cx="10515600" cy="49577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Lead height (top) and sea ice freeboard (bottom) in an along-track profile for ATL10 (red) and ATL10QL (blue) on July 16, 2026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31256-4E60-D7C4-492B-27B9B96A2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F9E6B-9B2C-78E0-E1C2-7568820A6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C2B91-7A74-D583-3DBB-EA9D877C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7C3615-95A3-1362-50E3-A1B6B5184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202" y="1931018"/>
            <a:ext cx="7772400" cy="46634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AC2745-1128-3A04-FE61-F819C0A1671A}"/>
              </a:ext>
            </a:extLst>
          </p:cNvPr>
          <p:cNvSpPr txBox="1"/>
          <p:nvPr/>
        </p:nvSpPr>
        <p:spPr>
          <a:xfrm>
            <a:off x="2666084" y="4428781"/>
            <a:ext cx="3811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Freeboard relative height very similar between QLs and standard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18E1C-748F-57B7-77B4-4AA0F980BBE1}"/>
              </a:ext>
            </a:extLst>
          </p:cNvPr>
          <p:cNvSpPr txBox="1"/>
          <p:nvPr/>
        </p:nvSpPr>
        <p:spPr>
          <a:xfrm rot="16200000">
            <a:off x="1010093" y="2835351"/>
            <a:ext cx="172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Absolute height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DE599-7BFA-EC04-5849-B78FC002C5E6}"/>
              </a:ext>
            </a:extLst>
          </p:cNvPr>
          <p:cNvSpPr txBox="1"/>
          <p:nvPr/>
        </p:nvSpPr>
        <p:spPr>
          <a:xfrm rot="16200000">
            <a:off x="999461" y="5248945"/>
            <a:ext cx="1729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Relative height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2E25EC-1E0C-B66C-EA86-A6B206A1A0F1}"/>
              </a:ext>
            </a:extLst>
          </p:cNvPr>
          <p:cNvSpPr txBox="1"/>
          <p:nvPr/>
        </p:nvSpPr>
        <p:spPr>
          <a:xfrm>
            <a:off x="10473267" y="5918199"/>
            <a:ext cx="2226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Courtesy of J. </a:t>
            </a:r>
            <a:r>
              <a:rPr lang="en-US" sz="1400" dirty="0" err="1"/>
              <a:t>Wimert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21209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A7AB5FA-0B8E-EB37-DCAF-CC187B4765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872" t="20597" r="10808" b="31678"/>
          <a:stretch>
            <a:fillRect/>
          </a:stretch>
        </p:blipFill>
        <p:spPr>
          <a:xfrm flipH="1">
            <a:off x="6246565" y="3354356"/>
            <a:ext cx="5945435" cy="2788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08EC8B-CA40-44E0-0FE6-08497ECEB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Look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1DAAA-9093-8C57-5DBC-0439253F5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424" y="1230217"/>
            <a:ext cx="6719371" cy="49577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Quick Look data are the fastest-available for ICESat-2: 3-5 day latency</a:t>
            </a:r>
          </a:p>
          <a:p>
            <a:pPr lvl="1"/>
            <a:r>
              <a:rPr lang="en-US" dirty="0"/>
              <a:t>Expedited latency prioritized over absolute geolocation accuracy</a:t>
            </a:r>
          </a:p>
          <a:p>
            <a:pPr lvl="2"/>
            <a:r>
              <a:rPr lang="en-US" dirty="0"/>
              <a:t>Known time-varying bias in height, along, and across track distances compared to standard data</a:t>
            </a:r>
          </a:p>
          <a:p>
            <a:pPr lvl="2"/>
            <a:r>
              <a:rPr lang="en-US" dirty="0"/>
              <a:t>Degrade periods due to spacecraft maneuvers may not be fully indicated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Quick Look strengths</a:t>
            </a:r>
          </a:p>
          <a:p>
            <a:pPr lvl="1"/>
            <a:r>
              <a:rPr lang="en-US" dirty="0"/>
              <a:t>Relative height e.g. sea ice freeboard (ATL10QL)</a:t>
            </a:r>
          </a:p>
          <a:p>
            <a:pPr lvl="1"/>
            <a:r>
              <a:rPr lang="en-US" dirty="0"/>
              <a:t>Signal strength and spatial resolution</a:t>
            </a:r>
          </a:p>
          <a:p>
            <a:pPr lvl="1"/>
            <a:r>
              <a:rPr lang="en-US" dirty="0"/>
              <a:t>Feature identification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A4ED5-0C9D-E5BF-8D35-8C9E8E882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AACA8-B3A0-0EE1-39A3-D86CD3BA0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4F8A9-AD6B-5691-34A5-E50334DED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14</a:t>
            </a:fld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677E385-739F-3491-59D4-6BAF7A28E4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54" t="14967" r="51914" b="46968"/>
          <a:stretch>
            <a:fillRect/>
          </a:stretch>
        </p:blipFill>
        <p:spPr>
          <a:xfrm>
            <a:off x="7483149" y="1049693"/>
            <a:ext cx="4236101" cy="235131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81F4BCA-295D-0BFF-E6F1-7A52170EAA38}"/>
              </a:ext>
            </a:extLst>
          </p:cNvPr>
          <p:cNvSpPr txBox="1"/>
          <p:nvPr/>
        </p:nvSpPr>
        <p:spPr>
          <a:xfrm>
            <a:off x="8406653" y="5903260"/>
            <a:ext cx="378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 why don’t we get ATL03QLs???...</a:t>
            </a:r>
          </a:p>
        </p:txBody>
      </p:sp>
    </p:spTree>
    <p:extLst>
      <p:ext uri="{BB962C8B-B14F-4D97-AF65-F5344CB8AC3E}">
        <p14:creationId xmlns:p14="http://schemas.microsoft.com/office/powerpoint/2010/main" val="1568580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E2FE38-133A-1CCF-4CA8-F7F6D2D61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LL height and geolocation fidelity very close to final standard data</a:t>
            </a:r>
          </a:p>
          <a:p>
            <a:pPr lvl="1"/>
            <a:r>
              <a:rPr lang="en-US" dirty="0"/>
              <a:t>Height differences compared to finals up to 1 cm</a:t>
            </a:r>
          </a:p>
          <a:p>
            <a:pPr lvl="1"/>
            <a:r>
              <a:rPr lang="en-US" dirty="0"/>
              <a:t>Along, across track differences are sub-meter</a:t>
            </a:r>
          </a:p>
          <a:p>
            <a:pPr lvl="1"/>
            <a:r>
              <a:rPr lang="en-US" dirty="0"/>
              <a:t>Exactly matching POD/PPD degrade flags</a:t>
            </a:r>
          </a:p>
          <a:p>
            <a:pPr lvl="1"/>
            <a:r>
              <a:rPr lang="en-US" dirty="0"/>
              <a:t>Sliding geolocation modeling solution ~2-month window gives LLs a good solution, but not the </a:t>
            </a:r>
            <a:r>
              <a:rPr lang="en-US" i="1" dirty="0"/>
              <a:t>*best one* </a:t>
            </a:r>
            <a:r>
              <a:rPr lang="en-US" dirty="0"/>
              <a:t>(standard data products)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4-7 day total latency from data collection</a:t>
            </a:r>
          </a:p>
          <a:p>
            <a:pPr lvl="1"/>
            <a:r>
              <a:rPr lang="en-US" dirty="0"/>
              <a:t>Improved height and geolocation is a trade off for additional 1-4 days of latency compared to </a:t>
            </a:r>
            <a:r>
              <a:rPr lang="en-US" dirty="0" err="1"/>
              <a:t>QuickLooks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ATL03LL </a:t>
            </a:r>
            <a:r>
              <a:rPr lang="en-US" b="1"/>
              <a:t>now available!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ATL06LL and LL for all other along-track QL products follow (by early 2027)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C12F0CA-A201-99EC-1E00-A9326F37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Low Latency (LL) Data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AB6FAA-A949-2309-C867-EEDE43B0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28D79-9536-8DA3-B506-5D1F44E1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B68B3-8CBD-D0A0-D62F-3BD25157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7BECE-0510-8144-B1E1-573F2190A9A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21A6D3-2139-5692-3885-6F2F09320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7963"/>
            <a:ext cx="9144000" cy="1069994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D8CC8A5-F75E-6A43-C308-31C8355B3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43161" y="2033989"/>
            <a:ext cx="4248839" cy="2790022"/>
          </a:xfrm>
        </p:spPr>
        <p:txBody>
          <a:bodyPr>
            <a:normAutofit fontScale="92500"/>
          </a:bodyPr>
          <a:lstStyle/>
          <a:p>
            <a:pPr algn="l"/>
            <a:r>
              <a:rPr lang="en-US" sz="1700" dirty="0"/>
              <a:t>Website: </a:t>
            </a:r>
            <a:r>
              <a:rPr lang="en-US" sz="1700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https://icesat-2.gsfc.nasa.gov</a:t>
            </a:r>
            <a:r>
              <a:rPr lang="en-US" sz="1700" dirty="0">
                <a:solidFill>
                  <a:srgbClr val="0081C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700" dirty="0">
                <a:solidFill>
                  <a:srgbClr val="0081C9"/>
                </a:solidFill>
              </a:rPr>
              <a:t> </a:t>
            </a:r>
          </a:p>
          <a:p>
            <a:pPr algn="l"/>
            <a:r>
              <a:rPr lang="en-US" sz="1700" dirty="0"/>
              <a:t>Data: </a:t>
            </a:r>
            <a:r>
              <a:rPr lang="en-US" sz="1700" dirty="0">
                <a:solidFill>
                  <a:srgbClr val="0563C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https://nsidc.</a:t>
            </a:r>
            <a:r>
              <a:rPr lang="en-US" sz="1700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org/data/icesat-2</a:t>
            </a:r>
            <a:endParaRPr lang="en-US" sz="1700" dirty="0">
              <a:solidFill>
                <a:schemeClr val="accent1"/>
              </a:solidFill>
            </a:endParaRPr>
          </a:p>
          <a:p>
            <a:pPr algn="l"/>
            <a:endParaRPr lang="en-US" sz="1700" dirty="0">
              <a:solidFill>
                <a:srgbClr val="0081C9"/>
              </a:solidFill>
            </a:endParaRPr>
          </a:p>
          <a:p>
            <a:pPr algn="l"/>
            <a:r>
              <a:rPr lang="en-US" sz="1700" dirty="0"/>
              <a:t>Track plans:</a:t>
            </a:r>
          </a:p>
          <a:p>
            <a:pPr algn="l"/>
            <a:r>
              <a:rPr lang="en-US" sz="1700" dirty="0">
                <a:solidFill>
                  <a:srgbClr val="0563C1"/>
                </a:solidFill>
                <a:hlinkClick r:id="rId7"/>
              </a:rPr>
              <a:t>https://icesat-2.gsfc.nasa.gov/science/specs</a:t>
            </a:r>
            <a:r>
              <a:rPr lang="en-US" sz="1700" dirty="0">
                <a:solidFill>
                  <a:srgbClr val="0563C1"/>
                </a:solidFill>
              </a:rPr>
              <a:t> </a:t>
            </a:r>
            <a:endParaRPr lang="en-US" sz="1700" dirty="0">
              <a:solidFill>
                <a:srgbClr val="0081C9"/>
              </a:solidFill>
            </a:endParaRPr>
          </a:p>
          <a:p>
            <a:pPr algn="l"/>
            <a:endParaRPr lang="en-US" sz="1700" dirty="0"/>
          </a:p>
          <a:p>
            <a:pPr algn="l"/>
            <a:r>
              <a:rPr lang="en-US" sz="1700" dirty="0"/>
              <a:t>Tutorials: </a:t>
            </a:r>
          </a:p>
          <a:p>
            <a:pPr algn="l"/>
            <a:r>
              <a:rPr lang="en-US" sz="1700" dirty="0">
                <a:solidFill>
                  <a:srgbClr val="0563C1"/>
                </a:solidFill>
                <a:hlinkClick r:id="rId8"/>
              </a:rPr>
              <a:t>https://github.com/ICESat-2/icesat2-cookbook</a:t>
            </a:r>
            <a:r>
              <a:rPr lang="en-US" sz="1700" dirty="0">
                <a:solidFill>
                  <a:srgbClr val="0563C1"/>
                </a:solidFill>
              </a:rPr>
              <a:t> </a:t>
            </a:r>
            <a:endParaRPr lang="en-US" sz="1700" dirty="0">
              <a:solidFill>
                <a:srgbClr val="0081C9"/>
              </a:solidFill>
              <a:highlight>
                <a:srgbClr val="FFFF00"/>
              </a:highligh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A1B3FA-492F-355E-B6BD-21ACBAFF6C37}"/>
              </a:ext>
            </a:extLst>
          </p:cNvPr>
          <p:cNvGrpSpPr/>
          <p:nvPr/>
        </p:nvGrpSpPr>
        <p:grpSpPr>
          <a:xfrm>
            <a:off x="330505" y="1619479"/>
            <a:ext cx="7379465" cy="4169884"/>
            <a:chOff x="53248" y="59904"/>
            <a:chExt cx="12085504" cy="6798096"/>
          </a:xfrm>
        </p:grpSpPr>
        <p:pic>
          <p:nvPicPr>
            <p:cNvPr id="3" name="icesat2_global_data_1080p60">
              <a:hlinkClick r:id="" action="ppaction://media"/>
              <a:extLst>
                <a:ext uri="{FF2B5EF4-FFF2-40B4-BE49-F238E27FC236}">
                  <a16:creationId xmlns:a16="http://schemas.microsoft.com/office/drawing/2014/main" id="{355CF1D4-05BB-30A2-72E7-BBC5E6C4D36F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9"/>
            <a:stretch>
              <a:fillRect/>
            </a:stretch>
          </p:blipFill>
          <p:spPr>
            <a:xfrm>
              <a:off x="53248" y="59904"/>
              <a:ext cx="12085504" cy="679809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5643883-A532-D444-E400-830A3D0D7FF4}"/>
                </a:ext>
              </a:extLst>
            </p:cNvPr>
            <p:cNvSpPr txBox="1"/>
            <p:nvPr/>
          </p:nvSpPr>
          <p:spPr>
            <a:xfrm>
              <a:off x="198304" y="154237"/>
              <a:ext cx="5808988" cy="501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hlinkClick r:id="rId10"/>
                </a:rPr>
                <a:t>https://svs.gsfc.nasa.gov/5616/</a:t>
              </a:r>
              <a:r>
                <a:rPr lang="en-US" sz="1400" dirty="0"/>
                <a:t> 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45A3FC1-5691-833E-ECF5-263E9E888209}"/>
              </a:ext>
            </a:extLst>
          </p:cNvPr>
          <p:cNvSpPr txBox="1"/>
          <p:nvPr/>
        </p:nvSpPr>
        <p:spPr>
          <a:xfrm>
            <a:off x="418641" y="6400799"/>
            <a:ext cx="408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Email: </a:t>
            </a:r>
            <a:r>
              <a:rPr lang="en-US" dirty="0">
                <a:hlinkClick r:id="rId11"/>
              </a:rPr>
              <a:t>aimee.c.gibbons@nasa.gov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03347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00B0-8D08-2223-1FE0-7BB1B583B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F0DD1-2C5A-3E4A-62A9-DF02FFDBC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82CA8-17C3-5E2A-47E4-104BDF8DB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AA2DE-5F84-EFDA-81AD-6CD8F62C4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A732D-A547-253D-DDC5-414E0F66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64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83E0C-7C09-1B40-D7AD-78A560089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A181A-5B7E-4518-F62B-0F35121F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vs. QL vs. 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1739E-B6B7-B83C-A380-B37992688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10/28/26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95522-D578-7C01-3E71-F617A6BB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ICESat-2 Quick Looks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6460E-8A1C-9435-361B-1BE9D9980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26CF3-3CD3-9D40-8804-0E44D9E9CC13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72E8089-5B95-51B7-AEFA-A6513A4BA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713983"/>
              </p:ext>
            </p:extLst>
          </p:nvPr>
        </p:nvGraphicFramePr>
        <p:xfrm>
          <a:off x="745066" y="988433"/>
          <a:ext cx="10786533" cy="531604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499580">
                  <a:extLst>
                    <a:ext uri="{9D8B030D-6E8A-4147-A177-3AD203B41FA5}">
                      <a16:colId xmlns:a16="http://schemas.microsoft.com/office/drawing/2014/main" val="1116354803"/>
                    </a:ext>
                  </a:extLst>
                </a:gridCol>
                <a:gridCol w="3095651">
                  <a:extLst>
                    <a:ext uri="{9D8B030D-6E8A-4147-A177-3AD203B41FA5}">
                      <a16:colId xmlns:a16="http://schemas.microsoft.com/office/drawing/2014/main" val="783874815"/>
                    </a:ext>
                  </a:extLst>
                </a:gridCol>
                <a:gridCol w="3095651">
                  <a:extLst>
                    <a:ext uri="{9D8B030D-6E8A-4147-A177-3AD203B41FA5}">
                      <a16:colId xmlns:a16="http://schemas.microsoft.com/office/drawing/2014/main" val="3338586430"/>
                    </a:ext>
                  </a:extLst>
                </a:gridCol>
                <a:gridCol w="3095651">
                  <a:extLst>
                    <a:ext uri="{9D8B030D-6E8A-4147-A177-3AD203B41FA5}">
                      <a16:colId xmlns:a16="http://schemas.microsoft.com/office/drawing/2014/main" val="2299453174"/>
                    </a:ext>
                  </a:extLst>
                </a:gridCol>
              </a:tblGrid>
              <a:tr h="345802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Standard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Quick Look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 Latency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7058711"/>
                  </a:ext>
                </a:extLst>
              </a:tr>
              <a:tr h="60515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Processing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Geolocation modeled for ~2 months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Geolocation </a:t>
                      </a:r>
                      <a:r>
                        <a:rPr lang="en-US" b="0" dirty="0"/>
                        <a:t>predictions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Geolocation modeled for sliding ~2 months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1996383"/>
                  </a:ext>
                </a:extLst>
              </a:tr>
              <a:tr h="34580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Latency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2-3 months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3-5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4-7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853707"/>
                  </a:ext>
                </a:extLst>
              </a:tr>
              <a:tr h="216126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Uncertainty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(Varies with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surface slope,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 off-point angle)</a:t>
                      </a:r>
                      <a:endParaRPr lang="en-US" sz="160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ATLAS Measurement Error</a:t>
                      </a:r>
                    </a:p>
                    <a:p>
                      <a:pPr algn="ctr"/>
                      <a:r>
                        <a:rPr lang="en-US" dirty="0"/>
                        <a:t>Height ~ 17 cm</a:t>
                      </a:r>
                    </a:p>
                    <a:p>
                      <a:pPr algn="ctr"/>
                      <a:r>
                        <a:rPr lang="en-US" dirty="0"/>
                        <a:t>Along-track ~ 5 m</a:t>
                      </a:r>
                    </a:p>
                    <a:p>
                      <a:pPr algn="ctr"/>
                      <a:r>
                        <a:rPr lang="en-US" dirty="0"/>
                        <a:t>Across-track ~ 5 m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b="1" dirty="0"/>
                        <a:t>Validation Error</a:t>
                      </a:r>
                    </a:p>
                    <a:p>
                      <a:pPr algn="ctr"/>
                      <a:r>
                        <a:rPr lang="en-US" dirty="0"/>
                        <a:t>Geolocation 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 m ± 2.1 m</a:t>
                      </a:r>
                      <a:endParaRPr lang="en-US" sz="105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105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Magruder, et al. (2021). </a:t>
                      </a:r>
                      <a:r>
                        <a:rPr lang="en-US" sz="105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https://doi.org/10.1029/2020EA001414</a:t>
                      </a:r>
                      <a:endParaRPr lang="en-US" sz="1050" dirty="0">
                        <a:highlight>
                          <a:srgbClr val="FFFF00"/>
                        </a:highlight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Additional Uncertainty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Height ~ 2.5 m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Along-track ~5 m (</a:t>
                      </a:r>
                      <a:r>
                        <a:rPr lang="en-US" dirty="0" err="1"/>
                        <a:t>bckwd</a:t>
                      </a:r>
                      <a:r>
                        <a:rPr lang="en-US" dirty="0"/>
                        <a:t>), 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                         ~105 m (</a:t>
                      </a:r>
                      <a:r>
                        <a:rPr lang="en-US" dirty="0" err="1"/>
                        <a:t>fwd</a:t>
                      </a:r>
                      <a:r>
                        <a:rPr lang="en-US" dirty="0"/>
                        <a:t>)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Across-track ~ 4-15 m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indent="0" algn="ctr">
                        <a:tabLst/>
                      </a:pPr>
                      <a:r>
                        <a:rPr lang="en-US" dirty="0"/>
                        <a:t>Known biases vary with time, spacecraft orientations </a:t>
                      </a:r>
                    </a:p>
                    <a:p>
                      <a:pPr marL="0" indent="0" algn="ctr">
                        <a:tabLst/>
                      </a:pPr>
                      <a:r>
                        <a:rPr lang="en-US" dirty="0"/>
                        <a:t>(s/c orient, solar array)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Additional Uncertainty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Height ~ 1 cm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Along-track ~ 1 m 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Across-track ~ 1 m</a:t>
                      </a:r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Small biases in different spacecraft orientations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879008"/>
                  </a:ext>
                </a:extLst>
              </a:tr>
              <a:tr h="138412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POD/PPD </a:t>
                      </a:r>
                    </a:p>
                    <a:p>
                      <a:pPr algn="ctr"/>
                      <a:r>
                        <a:rPr lang="en-US" dirty="0"/>
                        <a:t>Degrade Flag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Accurately covers all periods where geolocation may be degraded due to spacecraft maneuvers (e.g. DMUs)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Generally covers degraded periods, but may not provide full, accurate flagging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dirty="0"/>
                        <a:t>Matches Standard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7713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039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2BA39DB-35E0-E1D5-714C-DC421827A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263" y="3105033"/>
            <a:ext cx="5792793" cy="3622775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9E2FE38-133A-1CCF-4CA8-F7F6D2D61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Reference Ground Track (RGT) = one orbit</a:t>
            </a:r>
          </a:p>
          <a:p>
            <a:r>
              <a:rPr lang="en-US" dirty="0"/>
              <a:t>14 regions in each RGT, divided up by latitude and spacecraft ascending/descending </a:t>
            </a:r>
          </a:p>
          <a:p>
            <a:r>
              <a:rPr lang="en-US" dirty="0"/>
              <a:t>File name format ATL03_</a:t>
            </a:r>
            <a:r>
              <a:rPr lang="en-US" dirty="0">
                <a:solidFill>
                  <a:srgbClr val="B84DFF"/>
                </a:solidFill>
              </a:rPr>
              <a:t>YYYYMMDD</a:t>
            </a:r>
            <a:r>
              <a:rPr lang="en-US" dirty="0"/>
              <a:t>HHMMSS_</a:t>
            </a:r>
            <a:r>
              <a:rPr lang="en-US" dirty="0">
                <a:solidFill>
                  <a:srgbClr val="FF0000"/>
                </a:solidFill>
              </a:rPr>
              <a:t>RGTX</a:t>
            </a:r>
            <a:r>
              <a:rPr lang="en-US" dirty="0">
                <a:solidFill>
                  <a:srgbClr val="FF8F38"/>
                </a:solidFill>
              </a:rPr>
              <a:t>cc</a:t>
            </a:r>
            <a:r>
              <a:rPr lang="en-US" dirty="0">
                <a:solidFill>
                  <a:schemeClr val="accent4"/>
                </a:solidFill>
              </a:rPr>
              <a:t>rr</a:t>
            </a:r>
            <a:r>
              <a:rPr lang="en-US" dirty="0"/>
              <a:t>_</a:t>
            </a:r>
            <a:r>
              <a:rPr lang="en-US" dirty="0">
                <a:solidFill>
                  <a:srgbClr val="00B050"/>
                </a:solidFill>
              </a:rPr>
              <a:t>rel</a:t>
            </a:r>
            <a:r>
              <a:rPr lang="en-US" dirty="0"/>
              <a:t>_</a:t>
            </a:r>
            <a:r>
              <a:rPr lang="en-US" dirty="0">
                <a:solidFill>
                  <a:schemeClr val="accent1"/>
                </a:solidFill>
              </a:rPr>
              <a:t>vr</a:t>
            </a:r>
            <a:r>
              <a:rPr lang="en-US" dirty="0"/>
              <a:t>.h5</a:t>
            </a:r>
          </a:p>
          <a:p>
            <a:pPr lvl="1"/>
            <a:r>
              <a:rPr lang="en-US" sz="1800" dirty="0">
                <a:solidFill>
                  <a:srgbClr val="B84DFF"/>
                </a:solidFill>
              </a:rPr>
              <a:t>YYYYMMDD = Year, month, date</a:t>
            </a:r>
          </a:p>
          <a:p>
            <a:pPr lvl="1"/>
            <a:r>
              <a:rPr lang="en-US" sz="1800" dirty="0"/>
              <a:t>HHMMSS = Hour, minute, second</a:t>
            </a:r>
          </a:p>
          <a:p>
            <a:pPr lvl="1"/>
            <a:r>
              <a:rPr lang="en-US" sz="1800" dirty="0">
                <a:solidFill>
                  <a:srgbClr val="FF0000"/>
                </a:solidFill>
              </a:rPr>
              <a:t>RGTX = 4-digit RGT (0001-1387)</a:t>
            </a:r>
          </a:p>
          <a:p>
            <a:pPr lvl="1"/>
            <a:r>
              <a:rPr lang="en-US" sz="1800" dirty="0">
                <a:solidFill>
                  <a:srgbClr val="FF8F38"/>
                </a:solidFill>
              </a:rPr>
              <a:t>cc = 2-digit cycle number (1 cycle = 91 days)</a:t>
            </a:r>
          </a:p>
          <a:p>
            <a:pPr lvl="1"/>
            <a:r>
              <a:rPr lang="en-US" sz="1800" dirty="0" err="1">
                <a:solidFill>
                  <a:schemeClr val="accent4"/>
                </a:solidFill>
              </a:rPr>
              <a:t>rr</a:t>
            </a:r>
            <a:r>
              <a:rPr lang="en-US" sz="1800" dirty="0">
                <a:solidFill>
                  <a:schemeClr val="accent4"/>
                </a:solidFill>
              </a:rPr>
              <a:t> = 2-digit region number</a:t>
            </a:r>
          </a:p>
          <a:p>
            <a:pPr lvl="1"/>
            <a:r>
              <a:rPr lang="en-US" sz="1800" dirty="0" err="1">
                <a:solidFill>
                  <a:srgbClr val="00B050"/>
                </a:solidFill>
              </a:rPr>
              <a:t>rel</a:t>
            </a:r>
            <a:r>
              <a:rPr lang="en-US" sz="1800" dirty="0">
                <a:solidFill>
                  <a:srgbClr val="00B050"/>
                </a:solidFill>
              </a:rPr>
              <a:t> = release number (currently 007)</a:t>
            </a:r>
          </a:p>
          <a:p>
            <a:pPr lvl="1"/>
            <a:r>
              <a:rPr lang="en-US" sz="1800" dirty="0" err="1">
                <a:solidFill>
                  <a:schemeClr val="accent1"/>
                </a:solidFill>
              </a:rPr>
              <a:t>vr</a:t>
            </a:r>
            <a:r>
              <a:rPr lang="en-US" sz="1800" dirty="0">
                <a:solidFill>
                  <a:schemeClr val="accent1"/>
                </a:solidFill>
              </a:rPr>
              <a:t> = version number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C12F0CA-A201-99EC-1E00-A9326F378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ATL03 Files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AB6FAA-A949-2309-C867-EEDE43B0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10/28/26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A28D79-9536-8DA3-B506-5D1F44E1C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ICESat-2 Quick Looks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B68B3-8CBD-D0A0-D62F-3BD25157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E7BECE-0510-8144-B1E1-573F2190A9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872C8D35-5200-78B4-9438-5FB1DDD63D86}"/>
              </a:ext>
            </a:extLst>
          </p:cNvPr>
          <p:cNvSpPr/>
          <p:nvPr/>
        </p:nvSpPr>
        <p:spPr>
          <a:xfrm>
            <a:off x="4087257" y="4453570"/>
            <a:ext cx="2225408" cy="96397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3696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2template" id="{2EAC825B-63F2-BA4A-8668-C9DFF6ABA794}" vid="{675318DB-6BE3-8043-B108-734F913B99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15252</TotalTime>
  <Words>1426</Words>
  <Application>Microsoft Office PowerPoint</Application>
  <PresentationFormat>Widescreen</PresentationFormat>
  <Paragraphs>295</Paragraphs>
  <Slides>19</Slides>
  <Notes>13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1_Office Theme</vt:lpstr>
      <vt:lpstr>ICESat-2 Quick Looks</vt:lpstr>
      <vt:lpstr>ICESat-2 Measurement Concept</vt:lpstr>
      <vt:lpstr>ICESat-2 Measurement Concept</vt:lpstr>
      <vt:lpstr>What are IS2 Quick Looks?</vt:lpstr>
      <vt:lpstr>Standard Data vs. Quick Looks</vt:lpstr>
      <vt:lpstr>What do QLs look like: ATL03*</vt:lpstr>
      <vt:lpstr>What do QLs look like: ATL03*</vt:lpstr>
      <vt:lpstr>What do QLs look like: ATL03*</vt:lpstr>
      <vt:lpstr>What do QLs look like: ATL08</vt:lpstr>
      <vt:lpstr>What do QLs look like: ATL07 July 2026</vt:lpstr>
      <vt:lpstr>What do QLs look like: ATL07 July 2026</vt:lpstr>
      <vt:lpstr>What do QLs look like: ATL10 July 2026 </vt:lpstr>
      <vt:lpstr>What do QLs look like: ATL10 July 2026</vt:lpstr>
      <vt:lpstr>Quick Look Takeaways</vt:lpstr>
      <vt:lpstr>Preview: Low Latency (LL) Data</vt:lpstr>
      <vt:lpstr>Thank you</vt:lpstr>
      <vt:lpstr>Backup</vt:lpstr>
      <vt:lpstr>Standard vs. QL vs. LL</vt:lpstr>
      <vt:lpstr>ATL03 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Gibbons, Aimee C (GSFC-615.0)[KBRwyle]</dc:creator>
  <cp:lastModifiedBy>Gibbons, Aimee C (GSFC-615.0)[KBRwyle]</cp:lastModifiedBy>
  <cp:revision>136</cp:revision>
  <dcterms:created xsi:type="dcterms:W3CDTF">2026-10-05T19:01:35Z</dcterms:created>
  <dcterms:modified xsi:type="dcterms:W3CDTF">2026-10-28T18:41:05Z</dcterms:modified>
</cp:coreProperties>
</file>