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12192000"/>
  <p:notesSz cx="6858000" cy="9144000"/>
  <p:embeddedFontLst>
    <p:embeddedFont>
      <p:font typeface="Arial Narrow"/>
      <p:regular r:id="rId40"/>
      <p:bold r:id="rId41"/>
      <p:italic r:id="rId42"/>
      <p:boldItalic r:id="rId43"/>
    </p:embeddedFont>
    <p:embeddedFont>
      <p:font typeface="Century Gothic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8" roundtripDataSignature="AMtx7mhKo4CPbsUV8PKLFg+UIIeFIe2N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184662-ADAF-4B18-AC85-69F97D8F9CB0}">
  <a:tblStyle styleId="{E9184662-ADAF-4B18-AC85-69F97D8F9CB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regular.fntdata"/><Relationship Id="rId20" Type="http://schemas.openxmlformats.org/officeDocument/2006/relationships/slide" Target="slides/slide14.xml"/><Relationship Id="rId42" Type="http://schemas.openxmlformats.org/officeDocument/2006/relationships/font" Target="fonts/ArialNarrow-italic.fntdata"/><Relationship Id="rId41" Type="http://schemas.openxmlformats.org/officeDocument/2006/relationships/font" Target="fonts/ArialNarrow-bold.fntdata"/><Relationship Id="rId22" Type="http://schemas.openxmlformats.org/officeDocument/2006/relationships/slide" Target="slides/slide16.xml"/><Relationship Id="rId44" Type="http://schemas.openxmlformats.org/officeDocument/2006/relationships/font" Target="fonts/CenturyGothic-regular.fntdata"/><Relationship Id="rId21" Type="http://schemas.openxmlformats.org/officeDocument/2006/relationships/slide" Target="slides/slide15.xml"/><Relationship Id="rId43" Type="http://schemas.openxmlformats.org/officeDocument/2006/relationships/font" Target="fonts/ArialNarrow-boldItalic.fntdata"/><Relationship Id="rId24" Type="http://schemas.openxmlformats.org/officeDocument/2006/relationships/slide" Target="slides/slide18.xml"/><Relationship Id="rId46" Type="http://schemas.openxmlformats.org/officeDocument/2006/relationships/font" Target="fonts/CenturyGothic-italic.fntdata"/><Relationship Id="rId23" Type="http://schemas.openxmlformats.org/officeDocument/2006/relationships/slide" Target="slides/slide17.xml"/><Relationship Id="rId45" Type="http://schemas.openxmlformats.org/officeDocument/2006/relationships/font" Target="fonts/CenturyGothic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customschemas.google.com/relationships/presentationmetadata" Target="metadata"/><Relationship Id="rId25" Type="http://schemas.openxmlformats.org/officeDocument/2006/relationships/slide" Target="slides/slide19.xml"/><Relationship Id="rId47" Type="http://schemas.openxmlformats.org/officeDocument/2006/relationships/font" Target="fonts/CenturyGothic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f2c426755e_1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3f2c426755e_1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f2c426755e_1_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baef8777fd_3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g3baef8777fd_3_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f03d23e48b_1_417:notes"/>
          <p:cNvSpPr txBox="1"/>
          <p:nvPr>
            <p:ph idx="1" type="body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7" name="Google Shape;427;g3f03d23e48b_1_417:notes"/>
          <p:cNvSpPr/>
          <p:nvPr>
            <p:ph idx="2" type="sldImg"/>
          </p:nvPr>
        </p:nvSpPr>
        <p:spPr>
          <a:xfrm>
            <a:off x="869950" y="1257300"/>
            <a:ext cx="6032400" cy="339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baef8777fd_3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g3baef8777fd_3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f03d23e48b_1_5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g3f03d23e48b_1_5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5" name="Google Shape;455;g3f03d23e48b_1_5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f03d23e48b_1_6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f03d23e48b_1_6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3f03d23e48b_1_6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f03d23e48b_1_6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f03d23e48b_1_6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3f03d23e48b_1_6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f03d23e48b_1_5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g3f03d23e48b_1_5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f03d23e48b_1_9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3f03d23e48b_1_9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1" name="Google Shape;541;g3f03d23e48b_1_9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baef8777fd_3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7" name="Google Shape;577;g3baef8777fd_3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78" name="Google Shape;578;g3baef8777fd_3_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5" name="Google Shape;595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f03d23e48b_1_0:notes"/>
          <p:cNvSpPr txBox="1"/>
          <p:nvPr>
            <p:ph idx="1" type="body"/>
          </p:nvPr>
        </p:nvSpPr>
        <p:spPr>
          <a:xfrm>
            <a:off x="777240" y="4840605"/>
            <a:ext cx="6217800" cy="3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1" name="Google Shape;171;g3f03d23e48b_1_0:notes"/>
          <p:cNvSpPr/>
          <p:nvPr>
            <p:ph idx="2" type="sldImg"/>
          </p:nvPr>
        </p:nvSpPr>
        <p:spPr>
          <a:xfrm>
            <a:off x="869950" y="1257300"/>
            <a:ext cx="6032400" cy="339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baef8777fd_3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5" name="Google Shape;605;g3baef8777fd_3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3" name="Google Shape;613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f2c36af9c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4" name="Google Shape;624;g3f2c36af9c2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f2c36af9c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8" name="Google Shape;638;g3f2c36af9c2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f2c36af9c2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9" name="Google Shape;649;g3f2c36af9c2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f2c36af9c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0" name="Google Shape;660;g3f2c36af9c2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f2c36af9c2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0" name="Google Shape;670;g3f2c36af9c2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f2c36af9c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" name="Google Shape;681;g3f2c36af9c2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f2c36af9c2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2" name="Google Shape;692;g3f2c36af9c2_0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f2c36af9c2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4" name="Google Shape;704;g3f2c36af9c2_0_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f03d23e48b_1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3f03d23e48b_1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f2c36af9c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4" name="Google Shape;714;g3f2c36af9c2_0_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f2c36af9c2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3" name="Google Shape;723;g3f2c36af9c2_0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f2c36af9c2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4" name="Google Shape;734;g3f2c36af9c2_0_1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baef8777fd_3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g3baef8777fd_3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41" name="Google Shape;741;g3baef8777fd_3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f03d23e48b_1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3f03d23e48b_1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g3f03d23e48b_1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f03d23e48b_1_8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g3f03d23e48b_1_8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g3f03d23e48b_1_8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f03d23e48b_1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3f03d23e48b_1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3f03d23e48b_1_2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f03d23e48b_1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3f03d23e48b_1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3f03d23e48b_1_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f03d23e48b_1_3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3f03d23e48b_1_3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g3f03d23e48b_1_3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f03d23e48b_1_7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3f03d23e48b_1_7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g3f03d23e48b_1_7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+Content">
  <p:cSld name="Title+Conten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3baef8777fd_3_21"/>
          <p:cNvSpPr txBox="1"/>
          <p:nvPr/>
        </p:nvSpPr>
        <p:spPr>
          <a:xfrm>
            <a:off x="10705486" y="6463480"/>
            <a:ext cx="690563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000" u="none" cap="none" strike="noStrik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A blue and white logo&#10;&#10;Description automatically generated with low confidence" id="12" name="Google Shape;12;g3baef8777fd_3_21"/>
          <p:cNvSpPr/>
          <p:nvPr/>
        </p:nvSpPr>
        <p:spPr>
          <a:xfrm>
            <a:off x="11396049" y="5638675"/>
            <a:ext cx="558624" cy="5478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OBJECT_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f03d23e48b_1_49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58" name="Google Shape;58;g3f03d23e48b_1_49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9pPr>
          </a:lstStyle>
          <a:p/>
        </p:txBody>
      </p:sp>
      <p:sp>
        <p:nvSpPr>
          <p:cNvPr id="59" name="Google Shape;59;g3f03d23e48b_1_49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0" name="Google Shape;60;g3f03d23e48b_1_49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1" name="Google Shape;61;g3f03d23e48b_1_49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OBJECT_4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f03d23e48b_1_58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4" name="Google Shape;64;g3f03d23e48b_1_58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9pPr>
          </a:lstStyle>
          <a:p/>
        </p:txBody>
      </p:sp>
      <p:sp>
        <p:nvSpPr>
          <p:cNvPr id="65" name="Google Shape;65;g3f03d23e48b_1_58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6" name="Google Shape;66;g3f03d23e48b_1_58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7" name="Google Shape;67;g3f03d23e48b_1_58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5">
  <p:cSld name="OBJECT_5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f03d23e48b_1_7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70" name="Google Shape;70;g3f03d23e48b_1_7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9pPr>
          </a:lstStyle>
          <a:p/>
        </p:txBody>
      </p:sp>
      <p:sp>
        <p:nvSpPr>
          <p:cNvPr id="71" name="Google Shape;71;g3f03d23e48b_1_71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72" name="Google Shape;72;g3f03d23e48b_1_71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73" name="Google Shape;73;g3f03d23e48b_1_719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f03d23e48b_1_8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76" name="Google Shape;76;g3f03d23e48b_1_82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9pPr>
          </a:lstStyle>
          <a:p/>
        </p:txBody>
      </p:sp>
      <p:sp>
        <p:nvSpPr>
          <p:cNvPr id="77" name="Google Shape;77;g3f03d23e48b_1_82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9pPr>
          </a:lstStyle>
          <a:p/>
        </p:txBody>
      </p:sp>
      <p:sp>
        <p:nvSpPr>
          <p:cNvPr id="78" name="Google Shape;78;g3f03d23e48b_1_82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79" name="Google Shape;79;g3f03d23e48b_1_82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80" name="Google Shape;80;g3f03d23e48b_1_825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f2c426755e_1_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3f2c426755e_1_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0" name="Google Shape;90;g3f2c426755e_1_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3f2c426755e_1_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f2c426755e_1_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f2c426755e_1_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f2c426755e_1_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g3f2c426755e_1_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g3f2c426755e_1_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f2c426755e_1_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3f2c426755e_1_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f2c426755e_1_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3f2c426755e_1_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g3f2c426755e_1_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f2c426755e_1_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3f2c426755e_1_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f2c426755e_1_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3f2c426755e_1_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g3f2c426755e_1_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f2c426755e_1_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f2c426755e_1_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2c426755e_1_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f2c426755e_1_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5" name="Google Shape;115;g3f2c426755e_1_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g3f2c426755e_1_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7" name="Google Shape;117;g3f2c426755e_1_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g3f2c426755e_1_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3f2c426755e_1_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3f2c426755e_1_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f2c426755e_1_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f2c426755e_1_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3f2c426755e_1_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g3f2c426755e_1_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f2c426755e_1_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f2c426755e_1_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3f2c426755e_1_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2c426755e_1_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f2c426755e_1_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3" name="Google Shape;133;g3f2c426755e_1_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4" name="Google Shape;134;g3f2c426755e_1_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f2c426755e_1_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3f2c426755e_1_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f2c426755e_1_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f2c426755e_1_5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g3f2c426755e_1_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1" name="Google Shape;141;g3f2c426755e_1_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f2c426755e_1_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g3f2c426755e_1_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f2c426755e_1_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f2c426755e_1_6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g3f2c426755e_1_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3f2c426755e_1_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f2c426755e_1_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f2c426755e_1_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f2c426755e_1_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g3f2c426755e_1_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f2c426755e_1_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f2c426755e_1_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g3baef8777fd_3_3"/>
          <p:cNvPicPr preferRelativeResize="0"/>
          <p:nvPr/>
        </p:nvPicPr>
        <p:blipFill rotWithShape="1">
          <a:blip r:embed="rId2">
            <a:alphaModFix/>
          </a:blip>
          <a:srcRect b="10717" l="0" r="236" t="14686"/>
          <a:stretch/>
        </p:blipFill>
        <p:spPr>
          <a:xfrm>
            <a:off x="2" y="-9940"/>
            <a:ext cx="12191998" cy="460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g3baef8777fd_3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8" y="4945063"/>
            <a:ext cx="1574800" cy="15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3baef8777fd_3_3"/>
          <p:cNvSpPr txBox="1"/>
          <p:nvPr>
            <p:ph idx="1" type="body"/>
          </p:nvPr>
        </p:nvSpPr>
        <p:spPr>
          <a:xfrm>
            <a:off x="1868408" y="5732462"/>
            <a:ext cx="9601111" cy="439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875" wrap="square" tIns="609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g3baef8777fd_3_3"/>
          <p:cNvSpPr txBox="1"/>
          <p:nvPr>
            <p:ph idx="2" type="body"/>
          </p:nvPr>
        </p:nvSpPr>
        <p:spPr>
          <a:xfrm>
            <a:off x="1868408" y="6265862"/>
            <a:ext cx="9601111" cy="439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875" wrap="square" tIns="609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g3baef8777fd_3_3"/>
          <p:cNvSpPr txBox="1"/>
          <p:nvPr>
            <p:ph type="ctrTitle"/>
          </p:nvPr>
        </p:nvSpPr>
        <p:spPr>
          <a:xfrm>
            <a:off x="1869729" y="4759067"/>
            <a:ext cx="9599790" cy="821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3baef8777fd_3_3"/>
          <p:cNvSpPr txBox="1"/>
          <p:nvPr/>
        </p:nvSpPr>
        <p:spPr>
          <a:xfrm>
            <a:off x="147638" y="319088"/>
            <a:ext cx="3297237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 Space Administration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g3baef8777fd_3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2713322"/>
            <a:ext cx="1892808" cy="189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g3baef8777fd_3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8728" y="3572858"/>
            <a:ext cx="1033272" cy="103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3baef8777fd_3_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7128" y="0"/>
            <a:ext cx="2404872" cy="1889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 insigniaCMYK" id="24" name="Google Shape;24;g3baef8777fd_3_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70087" y="138023"/>
            <a:ext cx="810554" cy="648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+2 Column">
  <p:cSld name="Title+2_Colum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f2c36af9c2_0_0"/>
          <p:cNvSpPr txBox="1"/>
          <p:nvPr/>
        </p:nvSpPr>
        <p:spPr>
          <a:xfrm>
            <a:off x="10782300" y="6494463"/>
            <a:ext cx="6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000" u="none" cap="none" strike="noStrik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Slide">
  <p:cSld name="Transition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g3f2c36af9c2_0_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11152790" y="3740123"/>
            <a:ext cx="1039210" cy="8660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g3f2c36af9c2_0_9"/>
          <p:cNvGrpSpPr/>
          <p:nvPr/>
        </p:nvGrpSpPr>
        <p:grpSpPr>
          <a:xfrm>
            <a:off x="0" y="2706846"/>
            <a:ext cx="1910030" cy="1899287"/>
            <a:chOff x="0" y="2706846"/>
            <a:chExt cx="1910030" cy="1899287"/>
          </a:xfrm>
        </p:grpSpPr>
        <p:pic>
          <p:nvPicPr>
            <p:cNvPr id="30" name="Google Shape;30;g3f2c36af9c2_0_9"/>
            <p:cNvPicPr preferRelativeResize="0"/>
            <p:nvPr/>
          </p:nvPicPr>
          <p:blipFill rotWithShape="1">
            <a:blip r:embed="rId3">
              <a:alphaModFix/>
            </a:blip>
            <a:srcRect b="0" l="0" r="25167" t="0"/>
            <a:stretch/>
          </p:blipFill>
          <p:spPr>
            <a:xfrm rot="5400000">
              <a:off x="438376" y="3134479"/>
              <a:ext cx="1033278" cy="1910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g3f2c36af9c2_0_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 rot="10800000">
              <a:off x="0" y="2706846"/>
              <a:ext cx="1039210" cy="866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g3f2c36af9c2_0_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35858" y="2901115"/>
              <a:ext cx="866008" cy="6717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33;g3f2c36af9c2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34600" y="0"/>
            <a:ext cx="20574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+3 Column">
  <p:cSld name="Title+3_Colum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f2c36af9c2_0_18"/>
          <p:cNvSpPr txBox="1"/>
          <p:nvPr/>
        </p:nvSpPr>
        <p:spPr>
          <a:xfrm>
            <a:off x="10782300" y="6494463"/>
            <a:ext cx="6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000" u="none" cap="none" strike="noStrik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quare&#10;&#10;Description automatically generated with medium confidence" id="37" name="Google Shape;37;g3f2c36af9c2_0_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937" y="5824725"/>
            <a:ext cx="1033273" cy="1033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are&#10;&#10;Description automatically generated with medium confidence" id="38" name="Google Shape;38;g3f2c36af9c2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8725" y="-1"/>
            <a:ext cx="1033273" cy="103327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g3f2c36af9c2_0_28"/>
          <p:cNvSpPr txBox="1"/>
          <p:nvPr/>
        </p:nvSpPr>
        <p:spPr>
          <a:xfrm>
            <a:off x="10782300" y="6494463"/>
            <a:ext cx="6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000" u="none" cap="none" strike="noStrik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Google Shape;40;g3f2c36af9c2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2225" y="6273800"/>
            <a:ext cx="496888" cy="49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3f2c36af9c2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7145" y="1149283"/>
            <a:ext cx="3817710" cy="381771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3f2c36af9c2_0_28"/>
          <p:cNvSpPr txBox="1"/>
          <p:nvPr>
            <p:ph idx="1" type="body"/>
          </p:nvPr>
        </p:nvSpPr>
        <p:spPr>
          <a:xfrm>
            <a:off x="1300162" y="5120092"/>
            <a:ext cx="95916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875" wrap="square" tIns="609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rgbClr val="2A544D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g3f2c36af9c2_0_28"/>
          <p:cNvSpPr txBox="1"/>
          <p:nvPr/>
        </p:nvSpPr>
        <p:spPr>
          <a:xfrm>
            <a:off x="1039210" y="6494463"/>
            <a:ext cx="54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NASA ARSET – Monitoring Water Quality in Lakes and Coastal Regions Using STREAM</a:t>
            </a:r>
            <a:endParaRPr b="0" i="0" sz="1000" u="none" cap="none" strike="noStrik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f03d23e48b_1_3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6" name="Google Shape;46;g3f03d23e48b_1_3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9pPr>
          </a:lstStyle>
          <a:p/>
        </p:txBody>
      </p:sp>
      <p:sp>
        <p:nvSpPr>
          <p:cNvPr id="47" name="Google Shape;47;g3f03d23e48b_1_32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8" name="Google Shape;48;g3f03d23e48b_1_32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9" name="Google Shape;49;g3f03d23e48b_1_32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03d23e48b_1_4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52" name="Google Shape;52;g3f03d23e48b_1_4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00"/>
            </a:lvl9pPr>
          </a:lstStyle>
          <a:p/>
        </p:txBody>
      </p:sp>
      <p:sp>
        <p:nvSpPr>
          <p:cNvPr id="53" name="Google Shape;53;g3f03d23e48b_1_41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54" name="Google Shape;54;g3f03d23e48b_1_41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55" name="Google Shape;55;g3f03d23e48b_1_41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f2c426755e_1_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g3f2c426755e_1_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3f2c426755e_1_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3f2c426755e_1_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g3f2c426755e_1_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Relationship Id="rId4" Type="http://schemas.openxmlformats.org/officeDocument/2006/relationships/hyperlink" Target="https://gcc02.safelinks.protection.outlook.com/?url=https%3A%2F%2Fdoi.org%2F10.1038%2Fs41597-023-01973-y&amp;data=05%7C01%7Cryan.e.o%27shea%40nasa.gov%7Cfed9385e41c74523648308db01438c9d%7C7005d45845be48ae8140d43da96dd17b%7C0%7C0%7C638105161856780368%7CUnknown%7CTWFpbGZsb3d8eyJWIjoiMC4wLjAwMDAiLCJQIjoiV2luMzIiLCJBTiI6Ik1haWwiLCJXVCI6Mn0%3D%7C3000%7C%7C%7C&amp;sdata=d%2BP%2F9sTV9afbPsWRHqvvqj4ZfVd%2BeOJAz0IN61rFsKY%3D&amp;reserved=0" TargetMode="External"/><Relationship Id="rId5" Type="http://schemas.openxmlformats.org/officeDocument/2006/relationships/hyperlink" Target="https://gcc02.safelinks.protection.outlook.com/?url=https%3A%2F%2Fdoi.org%2F10.1038%2Fs41597-023-01973-y&amp;data=05%7C01%7Cryan.e.o%27shea%40nasa.gov%7Cfed9385e41c74523648308db01438c9d%7C7005d45845be48ae8140d43da96dd17b%7C0%7C0%7C638105161856780368%7CUnknown%7CTWFpbGZsb3d8eyJWIjoiMC4wLjAwMDAiLCJQIjoiV2luMzIiLCJBTiI6Ik1haWwiLCJXVCI6Mn0%3D%7C3000%7C%7C%7C&amp;sdata=d%2BP%2F9sTV9afbPsWRHqvvqj4ZfVd%2BeOJAz0IN61rFsKY%3D&amp;reserved=0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Relationship Id="rId4" Type="http://schemas.openxmlformats.org/officeDocument/2006/relationships/hyperlink" Target="https://doi.org/10.1038/s41597-023-01973-y" TargetMode="External"/><Relationship Id="rId5" Type="http://schemas.openxmlformats.org/officeDocument/2006/relationships/hyperlink" Target="https://appliedsciences.nasa.gov/sites/default/files/2023-07/WaterQuality_Part1_Final_0.pdf" TargetMode="External"/><Relationship Id="rId6" Type="http://schemas.openxmlformats.org/officeDocument/2006/relationships/hyperlink" Target="https://aeronet.gsfc.nasa.gov/new_web/ocean_levels_versions.html" TargetMode="External"/><Relationship Id="rId7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46.png"/><Relationship Id="rId8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Relationship Id="rId4" Type="http://schemas.openxmlformats.org/officeDocument/2006/relationships/image" Target="../media/image74.png"/><Relationship Id="rId5" Type="http://schemas.openxmlformats.org/officeDocument/2006/relationships/image" Target="../media/image59.png"/><Relationship Id="rId6" Type="http://schemas.openxmlformats.org/officeDocument/2006/relationships/image" Target="../media/image65.png"/><Relationship Id="rId7" Type="http://schemas.openxmlformats.org/officeDocument/2006/relationships/image" Target="../media/image67.png"/><Relationship Id="rId8" Type="http://schemas.openxmlformats.org/officeDocument/2006/relationships/image" Target="../media/image6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5" Type="http://schemas.openxmlformats.org/officeDocument/2006/relationships/image" Target="../media/image52.png"/><Relationship Id="rId6" Type="http://schemas.openxmlformats.org/officeDocument/2006/relationships/image" Target="../media/image15.png"/><Relationship Id="rId7" Type="http://schemas.openxmlformats.org/officeDocument/2006/relationships/image" Target="../media/image44.jpg"/><Relationship Id="rId8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85.png"/><Relationship Id="rId10" Type="http://schemas.openxmlformats.org/officeDocument/2006/relationships/image" Target="../media/image81.png"/><Relationship Id="rId13" Type="http://schemas.openxmlformats.org/officeDocument/2006/relationships/hyperlink" Target="https://www.nrcs.usda.gov/" TargetMode="External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72.jpg"/><Relationship Id="rId14" Type="http://schemas.openxmlformats.org/officeDocument/2006/relationships/image" Target="../media/image18.png"/><Relationship Id="rId5" Type="http://schemas.openxmlformats.org/officeDocument/2006/relationships/image" Target="../media/image94.png"/><Relationship Id="rId6" Type="http://schemas.openxmlformats.org/officeDocument/2006/relationships/image" Target="../media/image66.png"/><Relationship Id="rId7" Type="http://schemas.openxmlformats.org/officeDocument/2006/relationships/image" Target="../media/image73.png"/><Relationship Id="rId8" Type="http://schemas.openxmlformats.org/officeDocument/2006/relationships/image" Target="../media/image6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gif"/><Relationship Id="rId4" Type="http://schemas.openxmlformats.org/officeDocument/2006/relationships/hyperlink" Target="https://science.nasa.gov/mission/landsat-8/" TargetMode="External"/><Relationship Id="rId5" Type="http://schemas.openxmlformats.org/officeDocument/2006/relationships/hyperlink" Target="https://science.nasa.gov/mission/landsat-9/" TargetMode="External"/><Relationship Id="rId6" Type="http://schemas.openxmlformats.org/officeDocument/2006/relationships/image" Target="../media/image77.png"/><Relationship Id="rId7" Type="http://schemas.openxmlformats.org/officeDocument/2006/relationships/hyperlink" Target="https://www.esa.int/Applications/Observing_the_Earth/Copernicus/Sentinel-2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8.png"/><Relationship Id="rId4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png"/><Relationship Id="rId4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png"/><Relationship Id="rId4" Type="http://schemas.openxmlformats.org/officeDocument/2006/relationships/image" Target="../media/image88.png"/><Relationship Id="rId5" Type="http://schemas.openxmlformats.org/officeDocument/2006/relationships/image" Target="../media/image9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4.png"/><Relationship Id="rId4" Type="http://schemas.openxmlformats.org/officeDocument/2006/relationships/image" Target="../media/image7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3.png"/><Relationship Id="rId4" Type="http://schemas.openxmlformats.org/officeDocument/2006/relationships/image" Target="../media/image9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9.png"/><Relationship Id="rId4" Type="http://schemas.openxmlformats.org/officeDocument/2006/relationships/image" Target="../media/image8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png"/><Relationship Id="rId4" Type="http://schemas.openxmlformats.org/officeDocument/2006/relationships/image" Target="../media/image95.png"/><Relationship Id="rId5" Type="http://schemas.openxmlformats.org/officeDocument/2006/relationships/image" Target="../media/image8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3.png"/><Relationship Id="rId4" Type="http://schemas.openxmlformats.org/officeDocument/2006/relationships/image" Target="../media/image9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Relationship Id="rId6" Type="http://schemas.openxmlformats.org/officeDocument/2006/relationships/image" Target="../media/image9.png"/><Relationship Id="rId7" Type="http://schemas.openxmlformats.org/officeDocument/2006/relationships/image" Target="../media/image3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2.png"/><Relationship Id="rId4" Type="http://schemas.openxmlformats.org/officeDocument/2006/relationships/image" Target="../media/image96.png"/><Relationship Id="rId5" Type="http://schemas.openxmlformats.org/officeDocument/2006/relationships/image" Target="../media/image6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5" Type="http://schemas.openxmlformats.org/officeDocument/2006/relationships/image" Target="../media/image52.png"/><Relationship Id="rId6" Type="http://schemas.openxmlformats.org/officeDocument/2006/relationships/image" Target="../media/image15.png"/><Relationship Id="rId7" Type="http://schemas.openxmlformats.org/officeDocument/2006/relationships/image" Target="../media/image44.jpg"/><Relationship Id="rId8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3f2c426755e_1_75"/>
          <p:cNvPicPr preferRelativeResize="0"/>
          <p:nvPr/>
        </p:nvPicPr>
        <p:blipFill rotWithShape="1">
          <a:blip r:embed="rId3">
            <a:alphaModFix/>
          </a:blip>
          <a:srcRect b="0" l="0" r="1117" t="0"/>
          <a:stretch/>
        </p:blipFill>
        <p:spPr>
          <a:xfrm>
            <a:off x="-25850" y="994825"/>
            <a:ext cx="12192001" cy="586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f2c426755e_1_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228" y="1703750"/>
            <a:ext cx="1678301" cy="16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f2c426755e_1_75"/>
          <p:cNvSpPr txBox="1"/>
          <p:nvPr/>
        </p:nvSpPr>
        <p:spPr>
          <a:xfrm>
            <a:off x="872500" y="-530225"/>
            <a:ext cx="10395300" cy="67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 Inland and Coastal Water Quality across the Entire U.S. with NASA’s STREAM</a:t>
            </a:r>
            <a:endParaRPr b="1" sz="3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4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William Wainwright</a:t>
            </a: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n-US" sz="2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Ryan O’Shea</a:t>
            </a: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Akash Ashapure, Arun Saranathan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Science Systems and Applications Inc. (SSAI) 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Freshwater Sensing Program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Goddard Space Flight Center / Code 619</a:t>
            </a:r>
            <a:endParaRPr b="1" i="0" sz="28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3f2c426755e_1_75"/>
          <p:cNvSpPr txBox="1"/>
          <p:nvPr/>
        </p:nvSpPr>
        <p:spPr>
          <a:xfrm>
            <a:off x="9385886" y="6211669"/>
            <a:ext cx="28061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Landsat-8/OLI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Lake Erie; Sister Island, USA</a:t>
            </a:r>
            <a:endParaRPr/>
          </a:p>
        </p:txBody>
      </p:sp>
      <p:pic>
        <p:nvPicPr>
          <p:cNvPr id="165" name="Google Shape;165;g3f2c426755e_1_75"/>
          <p:cNvPicPr preferRelativeResize="0"/>
          <p:nvPr/>
        </p:nvPicPr>
        <p:blipFill rotWithShape="1">
          <a:blip r:embed="rId5">
            <a:alphaModFix amt="91000"/>
          </a:blip>
          <a:srcRect b="0" l="0" r="0" t="0"/>
          <a:stretch/>
        </p:blipFill>
        <p:spPr>
          <a:xfrm>
            <a:off x="0" y="0"/>
            <a:ext cx="1144588" cy="764639"/>
          </a:xfrm>
          <a:prstGeom prst="rect">
            <a:avLst/>
          </a:prstGeom>
          <a:blipFill rotWithShape="1">
            <a:blip r:embed="rId6">
              <a:alphaModFix amt="95371"/>
            </a:blip>
            <a:tile algn="tl" flip="none" tx="0" sx="100000" ty="0" sy="100000"/>
          </a:blipFill>
          <a:ln>
            <a:noFill/>
          </a:ln>
        </p:spPr>
      </p:pic>
      <p:pic>
        <p:nvPicPr>
          <p:cNvPr descr="NASA_logo.svg_.png" id="166" name="Google Shape;166;g3f2c426755e_1_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88526" y="-12"/>
            <a:ext cx="1177625" cy="977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ign, outdoor&#10;&#10;Description automatically generated" id="167" name="Google Shape;167;g3f2c426755e_1_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753" y="5573450"/>
            <a:ext cx="1177625" cy="115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f2c426755e_1_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331" y="4741351"/>
            <a:ext cx="1912095" cy="76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g3baef8777fd_3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251" y="1377640"/>
            <a:ext cx="4247375" cy="410271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baef8777fd_3_73"/>
          <p:cNvSpPr txBox="1"/>
          <p:nvPr>
            <p:ph type="title"/>
          </p:nvPr>
        </p:nvSpPr>
        <p:spPr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How STREAM Works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9" name="Google Shape;419;g3baef8777fd_3_73"/>
          <p:cNvSpPr txBox="1"/>
          <p:nvPr>
            <p:ph idx="1" type="body"/>
          </p:nvPr>
        </p:nvSpPr>
        <p:spPr>
          <a:xfrm>
            <a:off x="242323" y="977875"/>
            <a:ext cx="94794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0" spcFirstLastPara="1" rIns="121875" wrap="square" tIns="60925">
            <a:norm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Mixture Density Network (MDN)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Rayleigh scattering &amp; gaseous absorption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Compensate for aerosol with first MDN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Retrieve Chla, TSS, and Zsd with second MDN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20" name="Google Shape;420;g3baef8777fd_3_73"/>
          <p:cNvGrpSpPr/>
          <p:nvPr/>
        </p:nvGrpSpPr>
        <p:grpSpPr>
          <a:xfrm>
            <a:off x="1227265" y="2821830"/>
            <a:ext cx="5875243" cy="3129879"/>
            <a:chOff x="332032" y="738089"/>
            <a:chExt cx="4796735" cy="2536840"/>
          </a:xfrm>
        </p:grpSpPr>
        <p:pic>
          <p:nvPicPr>
            <p:cNvPr id="421" name="Google Shape;421;g3baef8777fd_3_7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2032" y="738089"/>
              <a:ext cx="4796735" cy="25368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422" name="Google Shape;422;g3baef8777fd_3_73"/>
            <p:cNvSpPr/>
            <p:nvPr/>
          </p:nvSpPr>
          <p:spPr>
            <a:xfrm>
              <a:off x="4296271" y="1889267"/>
              <a:ext cx="832495" cy="322053"/>
            </a:xfrm>
            <a:prstGeom prst="chevron">
              <a:avLst>
                <a:gd fmla="val 50000" name="adj"/>
              </a:avLst>
            </a:prstGeom>
            <a:solidFill>
              <a:srgbClr val="F1EFC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</a:pPr>
              <a:r>
                <a:rPr b="1" i="0" lang="en-US" sz="1333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3" name="Google Shape;423;g3baef8777fd_3_73"/>
            <p:cNvCxnSpPr/>
            <p:nvPr/>
          </p:nvCxnSpPr>
          <p:spPr>
            <a:xfrm>
              <a:off x="4222023" y="2050622"/>
              <a:ext cx="234931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pic>
        <p:nvPicPr>
          <p:cNvPr id="424" name="Google Shape;424;g3baef8777fd_3_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3226" y="2947054"/>
            <a:ext cx="1137992" cy="2849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f03d23e48b_1_417"/>
          <p:cNvSpPr/>
          <p:nvPr/>
        </p:nvSpPr>
        <p:spPr>
          <a:xfrm rot="2872943">
            <a:off x="246550" y="4701640"/>
            <a:ext cx="303733" cy="2744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110575" lIns="110575" spcFirstLastPara="1" rIns="110575" wrap="square" tIns="110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f03d23e48b_1_417"/>
          <p:cNvSpPr txBox="1"/>
          <p:nvPr/>
        </p:nvSpPr>
        <p:spPr>
          <a:xfrm>
            <a:off x="657103" y="4427956"/>
            <a:ext cx="3008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575" lIns="110575" spcFirstLastPara="1" rIns="110575" wrap="square" tIns="110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b="1" i="0" lang="en-US" sz="2100" u="none" cap="none" strike="noStrik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measurement &amp; R</a:t>
            </a:r>
            <a:r>
              <a:rPr b="1" baseline="-25000" i="0" lang="en-US" sz="2100" u="none" cap="none" strike="noStrik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rs </a:t>
            </a:r>
            <a:r>
              <a:rPr b="1" i="0" lang="en-US" sz="2100" u="none" cap="none" strike="noStrik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+ satellite R</a:t>
            </a:r>
            <a:r>
              <a:rPr b="1" baseline="-25000" i="0" lang="en-US" sz="2100" u="none" cap="none" strike="noStrik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f03d23e48b_1_417"/>
          <p:cNvSpPr/>
          <p:nvPr/>
        </p:nvSpPr>
        <p:spPr>
          <a:xfrm>
            <a:off x="215821" y="5490433"/>
            <a:ext cx="364800" cy="341100"/>
          </a:xfrm>
          <a:prstGeom prst="ellipse">
            <a:avLst/>
          </a:prstGeom>
          <a:solidFill>
            <a:srgbClr val="F187CF"/>
          </a:solidFill>
          <a:ln>
            <a:noFill/>
          </a:ln>
        </p:spPr>
        <p:txBody>
          <a:bodyPr anchorCtr="0" anchor="ctr" bIns="110575" lIns="110575" spcFirstLastPara="1" rIns="110575" wrap="square" tIns="110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3f03d23e48b_1_417"/>
          <p:cNvSpPr txBox="1"/>
          <p:nvPr/>
        </p:nvSpPr>
        <p:spPr>
          <a:xfrm>
            <a:off x="657103" y="5249959"/>
            <a:ext cx="3008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575" lIns="110575" spcFirstLastPara="1" rIns="110575" wrap="square" tIns="110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F446BC"/>
                </a:solidFill>
                <a:latin typeface="Arial"/>
                <a:ea typeface="Arial"/>
                <a:cs typeface="Arial"/>
                <a:sym typeface="Arial"/>
              </a:rPr>
              <a:t>In situ sampling </a:t>
            </a:r>
            <a:r>
              <a:rPr b="1" i="0" lang="en-US" sz="2100" u="none" cap="none" strike="noStrike">
                <a:solidFill>
                  <a:srgbClr val="F446BC"/>
                </a:solidFill>
                <a:latin typeface="Arial"/>
                <a:ea typeface="Arial"/>
                <a:cs typeface="Arial"/>
                <a:sym typeface="Arial"/>
              </a:rPr>
              <a:t>+ satellite R</a:t>
            </a:r>
            <a:r>
              <a:rPr b="1" baseline="-25000" i="0" lang="en-US" sz="2100" u="none" cap="none" strike="noStrike">
                <a:solidFill>
                  <a:srgbClr val="F446BC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 b="1" baseline="-25000" i="0" sz="2100" u="none" cap="none" strike="noStrike">
              <a:solidFill>
                <a:srgbClr val="F446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3f03d23e48b_1_417"/>
          <p:cNvSpPr txBox="1"/>
          <p:nvPr/>
        </p:nvSpPr>
        <p:spPr>
          <a:xfrm>
            <a:off x="609755" y="1604399"/>
            <a:ext cx="10971300" cy="39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g3f03d23e48b_1_4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" y="1026515"/>
            <a:ext cx="12191574" cy="583148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3f03d23e48b_1_417"/>
          <p:cNvSpPr txBox="1"/>
          <p:nvPr>
            <p:ph idx="12" type="sldNum"/>
          </p:nvPr>
        </p:nvSpPr>
        <p:spPr>
          <a:xfrm>
            <a:off x="11408860" y="6333135"/>
            <a:ext cx="7317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g3f03d23e48b_1_417"/>
          <p:cNvSpPr/>
          <p:nvPr/>
        </p:nvSpPr>
        <p:spPr>
          <a:xfrm rot="2872943">
            <a:off x="191407" y="4570514"/>
            <a:ext cx="303733" cy="274432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575" lIns="110575" spcFirstLastPara="1" rIns="110575" wrap="square" tIns="110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3f03d23e48b_1_417"/>
          <p:cNvSpPr txBox="1"/>
          <p:nvPr/>
        </p:nvSpPr>
        <p:spPr>
          <a:xfrm>
            <a:off x="601960" y="4296828"/>
            <a:ext cx="3008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575" lIns="110575" spcFirstLastPara="1" rIns="110575" wrap="square" tIns="110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b="1" i="0" lang="en-US" sz="21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measurement &amp; hyperspectral R</a:t>
            </a:r>
            <a:r>
              <a:rPr b="1" baseline="-25000" i="0" lang="en-US" sz="21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 b="1" baseline="-25000" i="0" sz="21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3f03d23e48b_1_417"/>
          <p:cNvSpPr/>
          <p:nvPr/>
        </p:nvSpPr>
        <p:spPr>
          <a:xfrm>
            <a:off x="3126107" y="2969065"/>
            <a:ext cx="104100" cy="102000"/>
          </a:xfrm>
          <a:prstGeom prst="ellipse">
            <a:avLst/>
          </a:prstGeom>
          <a:solidFill>
            <a:srgbClr val="F187CF"/>
          </a:solidFill>
          <a:ln>
            <a:noFill/>
          </a:ln>
        </p:spPr>
        <p:txBody>
          <a:bodyPr anchorCtr="0" anchor="ctr" bIns="110575" lIns="110575" spcFirstLastPara="1" rIns="110575" wrap="square" tIns="110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3f03d23e48b_1_417"/>
          <p:cNvSpPr txBox="1"/>
          <p:nvPr/>
        </p:nvSpPr>
        <p:spPr>
          <a:xfrm>
            <a:off x="6263903" y="6323828"/>
            <a:ext cx="58764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575" lIns="110575" spcFirstLastPara="1" rIns="110575" wrap="square" tIns="110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baseline="3000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Lehmann, M.K., et al. </a:t>
            </a: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GLORIA - A globally representative hyperspectral in situ dataset for optical sensing of water quality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0" i="1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Data.</a:t>
            </a:r>
            <a:r>
              <a:rPr b="0" i="1" lang="en-US" sz="1000" u="none" cap="none" strike="noStrike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https://doi.org/10.1038/s41597-023-01973-y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0" i="1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1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f03d23e48b_1_417"/>
          <p:cNvSpPr txBox="1"/>
          <p:nvPr/>
        </p:nvSpPr>
        <p:spPr>
          <a:xfrm>
            <a:off x="-85137" y="6595307"/>
            <a:ext cx="6180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O’Shea et al. 2023 (Remote Sensing of Environment)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3f03d23e48b_1_417"/>
          <p:cNvSpPr txBox="1"/>
          <p:nvPr/>
        </p:nvSpPr>
        <p:spPr>
          <a:xfrm>
            <a:off x="-381" y="-10792"/>
            <a:ext cx="12192300" cy="1071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675" lIns="91400" spcFirstLastPara="1" rIns="91400" wrap="square" tIns="45675">
            <a:normAutofit fontScale="85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lang="en-US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Aquaverse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training data: L</a:t>
            </a: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arge (N&gt;~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10,000</a:t>
            </a: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Globally Distributed </a:t>
            </a:r>
            <a:r>
              <a:rPr b="1" i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situ</a:t>
            </a: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Dataset</a:t>
            </a:r>
            <a:r>
              <a:rPr b="1" baseline="3000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IOPs &amp; biogeochemical parameters from coastal and inland waters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baef8777fd_3_84"/>
          <p:cNvSpPr txBox="1"/>
          <p:nvPr>
            <p:ph type="title"/>
          </p:nvPr>
        </p:nvSpPr>
        <p:spPr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Validation – GLORIA &amp; AERONET-OC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g3baef8777fd_3_84"/>
          <p:cNvSpPr txBox="1"/>
          <p:nvPr>
            <p:ph idx="1" type="body"/>
          </p:nvPr>
        </p:nvSpPr>
        <p:spPr>
          <a:xfrm>
            <a:off x="242315" y="900896"/>
            <a:ext cx="46596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0" spcFirstLastPara="1" rIns="121875" wrap="square" tIns="60925">
            <a:norm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Over 7500 hyperspectral RRS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1nm intervals from 350-900nm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Coastal and inland water bodies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Co-located in-situ water quality indicators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Over 25 years of temporal coverage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200"/>
              <a:buNone/>
            </a:pPr>
            <a:r>
              <a:t/>
            </a:r>
            <a:endParaRPr/>
          </a:p>
        </p:txBody>
      </p:sp>
      <p:pic>
        <p:nvPicPr>
          <p:cNvPr id="448" name="Google Shape;448;g3baef8777fd_3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1317735"/>
            <a:ext cx="7162798" cy="351631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3baef8777fd_3_84"/>
          <p:cNvSpPr txBox="1"/>
          <p:nvPr/>
        </p:nvSpPr>
        <p:spPr>
          <a:xfrm>
            <a:off x="8858842" y="4834043"/>
            <a:ext cx="6180541" cy="28726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b="0" i="1" lang="en-US" sz="1067" u="none" cap="none" strike="noStrike">
                <a:solidFill>
                  <a:srgbClr val="53585D"/>
                </a:solidFill>
                <a:latin typeface="Calibri"/>
                <a:ea typeface="Calibri"/>
                <a:cs typeface="Calibri"/>
                <a:sym typeface="Calibri"/>
              </a:rPr>
              <a:t>O’Shea et al. 2023 (Remote Sensing of Environment)</a:t>
            </a:r>
            <a:endParaRPr b="0" i="0" sz="1067" u="none" cap="none" strike="noStrike">
              <a:solidFill>
                <a:srgbClr val="5358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3baef8777fd_3_84"/>
          <p:cNvSpPr txBox="1"/>
          <p:nvPr/>
        </p:nvSpPr>
        <p:spPr>
          <a:xfrm>
            <a:off x="387174" y="3538585"/>
            <a:ext cx="4514764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5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GLORIA</a:t>
            </a:r>
            <a:r>
              <a:rPr i="0" lang="en-US" sz="15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i="0" sz="1500" u="none" cap="none" strike="noStrik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Char char="-"/>
            </a:pPr>
            <a:r>
              <a:rPr i="0" lang="en-US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Lehmann, M.K., Gurlin, D., Pahlevan, N. et al. GLORIA - A globally representative hyperspectral in situ dataset for optical sensing of water quality. Sci Data 10, 100 (2023). </a:t>
            </a:r>
            <a:r>
              <a:rPr i="0" lang="en-US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https://doi.org/10.1038/s41597-023-01973-y</a:t>
            </a:r>
            <a:r>
              <a:rPr i="0" lang="en-US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i="0" sz="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Char char="-"/>
            </a:pPr>
            <a:r>
              <a:rPr i="0" lang="en-US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ARSET Training: Monitoring Water Quality of Inland Lakes using Remote Sensing</a:t>
            </a:r>
            <a:endParaRPr i="0" u="sng" cap="none" strike="noStrike">
              <a:solidFill>
                <a:schemeClr val="hlin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500" u="none" cap="none" strike="noStrik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AERONET-OC: </a:t>
            </a:r>
            <a:endParaRPr b="1" i="0" sz="1500" u="none" cap="none" strike="noStrik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-"/>
            </a:pPr>
            <a:r>
              <a:rPr i="0" lang="en-US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Aerosol Robotic Network-Ocean Color</a:t>
            </a:r>
            <a:endParaRPr i="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g3baef8777fd_3_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93323" y="5121300"/>
            <a:ext cx="1014875" cy="10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g3f03d23e48b_1_592"/>
          <p:cNvGrpSpPr/>
          <p:nvPr/>
        </p:nvGrpSpPr>
        <p:grpSpPr>
          <a:xfrm>
            <a:off x="3612362" y="1196736"/>
            <a:ext cx="6395492" cy="3129800"/>
            <a:chOff x="332032" y="927520"/>
            <a:chExt cx="4796739" cy="2347409"/>
          </a:xfrm>
        </p:grpSpPr>
        <p:pic>
          <p:nvPicPr>
            <p:cNvPr id="458" name="Google Shape;458;g3f03d23e48b_1_5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2032" y="927520"/>
              <a:ext cx="4796736" cy="23474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459" name="Google Shape;459;g3f03d23e48b_1_592"/>
            <p:cNvSpPr/>
            <p:nvPr/>
          </p:nvSpPr>
          <p:spPr>
            <a:xfrm>
              <a:off x="4296271" y="1889267"/>
              <a:ext cx="832500" cy="322200"/>
            </a:xfrm>
            <a:prstGeom prst="chevron">
              <a:avLst>
                <a:gd fmla="val 50000" name="adj"/>
              </a:avLst>
            </a:prstGeom>
            <a:solidFill>
              <a:srgbClr val="F1EFC3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7733" rotWithShape="0" algn="tl" dir="2700000" dist="50800">
                <a:srgbClr val="000000">
                  <a:alpha val="400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Chla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0" name="Google Shape;460;g3f03d23e48b_1_592"/>
            <p:cNvCxnSpPr/>
            <p:nvPr/>
          </p:nvCxnSpPr>
          <p:spPr>
            <a:xfrm>
              <a:off x="4222023" y="2050622"/>
              <a:ext cx="2349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461" name="Google Shape;461;g3f03d23e48b_1_592"/>
          <p:cNvSpPr/>
          <p:nvPr/>
        </p:nvSpPr>
        <p:spPr>
          <a:xfrm>
            <a:off x="2180787" y="1426660"/>
            <a:ext cx="908400" cy="261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3f03d23e48b_1_592"/>
          <p:cNvSpPr/>
          <p:nvPr/>
        </p:nvSpPr>
        <p:spPr>
          <a:xfrm>
            <a:off x="235659" y="1885361"/>
            <a:ext cx="332100" cy="178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g3f03d23e48b_1_5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5441" y="622381"/>
            <a:ext cx="1034612" cy="85797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f03d23e48b_1_592"/>
          <p:cNvSpPr txBox="1"/>
          <p:nvPr/>
        </p:nvSpPr>
        <p:spPr>
          <a:xfrm>
            <a:off x="0" y="-32252"/>
            <a:ext cx="12192000" cy="7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00" spcFirstLastPara="1" rIns="914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Aquaverse</a:t>
            </a:r>
            <a:r>
              <a:rPr b="1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core algorithm: </a:t>
            </a:r>
            <a:r>
              <a:rPr b="1" i="0" lang="en-US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Mixture Density Networks (</a:t>
            </a:r>
            <a:r>
              <a:rPr b="1" i="0" lang="en-US" sz="3500" u="none" cap="none" strike="noStrike">
                <a:solidFill>
                  <a:srgbClr val="446BAE"/>
                </a:solidFill>
                <a:latin typeface="Calibri"/>
                <a:ea typeface="Calibri"/>
                <a:cs typeface="Calibri"/>
                <a:sym typeface="Calibri"/>
              </a:rPr>
              <a:t>MDNs</a:t>
            </a:r>
            <a:r>
              <a:rPr b="1" i="0" lang="en-US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3f03d23e48b_1_592"/>
          <p:cNvSpPr/>
          <p:nvPr/>
        </p:nvSpPr>
        <p:spPr>
          <a:xfrm>
            <a:off x="8879773" y="1175187"/>
            <a:ext cx="1303500" cy="3129900"/>
          </a:xfrm>
          <a:prstGeom prst="rect">
            <a:avLst/>
          </a:prstGeom>
          <a:noFill/>
          <a:ln cap="flat" cmpd="sng" w="762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g3f03d23e48b_1_5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8024" y="1226333"/>
            <a:ext cx="1208992" cy="302758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3f03d23e48b_1_592"/>
          <p:cNvSpPr/>
          <p:nvPr/>
        </p:nvSpPr>
        <p:spPr>
          <a:xfrm>
            <a:off x="6540661" y="1228863"/>
            <a:ext cx="1735500" cy="3097500"/>
          </a:xfrm>
          <a:prstGeom prst="rect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8" name="Google Shape;468;g3f03d23e48b_1_592"/>
          <p:cNvCxnSpPr/>
          <p:nvPr/>
        </p:nvCxnSpPr>
        <p:spPr>
          <a:xfrm flipH="1" rot="10800000">
            <a:off x="4099813" y="2712269"/>
            <a:ext cx="429300" cy="300"/>
          </a:xfrm>
          <a:prstGeom prst="straightConnector1">
            <a:avLst/>
          </a:prstGeom>
          <a:noFill/>
          <a:ln cap="flat" cmpd="sng" w="127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9" name="Google Shape;469;g3f03d23e48b_1_592"/>
          <p:cNvSpPr/>
          <p:nvPr/>
        </p:nvSpPr>
        <p:spPr>
          <a:xfrm>
            <a:off x="895328" y="4804905"/>
            <a:ext cx="332100" cy="178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0" name="Google Shape;470;g3f03d23e48b_1_592"/>
          <p:cNvGrpSpPr/>
          <p:nvPr/>
        </p:nvGrpSpPr>
        <p:grpSpPr>
          <a:xfrm>
            <a:off x="4314455" y="4610363"/>
            <a:ext cx="6586936" cy="2210383"/>
            <a:chOff x="4489839" y="4365943"/>
            <a:chExt cx="6586936" cy="2210383"/>
          </a:xfrm>
        </p:grpSpPr>
        <p:grpSp>
          <p:nvGrpSpPr>
            <p:cNvPr id="471" name="Google Shape;471;g3f03d23e48b_1_592"/>
            <p:cNvGrpSpPr/>
            <p:nvPr/>
          </p:nvGrpSpPr>
          <p:grpSpPr>
            <a:xfrm>
              <a:off x="4489839" y="4365943"/>
              <a:ext cx="6586936" cy="2210383"/>
              <a:chOff x="4489839" y="4365943"/>
              <a:chExt cx="6586936" cy="2210383"/>
            </a:xfrm>
          </p:grpSpPr>
          <p:pic>
            <p:nvPicPr>
              <p:cNvPr descr="Chart&#10;&#10;Description automatically generated" id="472" name="Google Shape;472;g3f03d23e48b_1_59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4489839" y="4365943"/>
                <a:ext cx="6586936" cy="22103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3" name="Google Shape;473;g3f03d23e48b_1_592"/>
              <p:cNvSpPr/>
              <p:nvPr/>
            </p:nvSpPr>
            <p:spPr>
              <a:xfrm>
                <a:off x="7691283" y="4424517"/>
                <a:ext cx="110700" cy="1747800"/>
              </a:xfrm>
              <a:prstGeom prst="rect">
                <a:avLst/>
              </a:prstGeom>
              <a:solidFill>
                <a:srgbClr val="D0CECE"/>
              </a:solidFill>
              <a:ln>
                <a:noFill/>
              </a:ln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g3f03d23e48b_1_592"/>
            <p:cNvSpPr/>
            <p:nvPr/>
          </p:nvSpPr>
          <p:spPr>
            <a:xfrm>
              <a:off x="4686300" y="4605618"/>
              <a:ext cx="1465800" cy="174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g3f03d23e48b_1_592"/>
          <p:cNvSpPr txBox="1"/>
          <p:nvPr/>
        </p:nvSpPr>
        <p:spPr>
          <a:xfrm>
            <a:off x="1942428" y="1187837"/>
            <a:ext cx="207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color spectrum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g3f03d23e48b_1_5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13004" y="4590924"/>
            <a:ext cx="2802770" cy="2006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g3f03d23e48b_1_592"/>
          <p:cNvGrpSpPr/>
          <p:nvPr/>
        </p:nvGrpSpPr>
        <p:grpSpPr>
          <a:xfrm>
            <a:off x="4314339" y="4607171"/>
            <a:ext cx="7186165" cy="2210328"/>
            <a:chOff x="3482325" y="3420099"/>
            <a:chExt cx="5389758" cy="1657788"/>
          </a:xfrm>
        </p:grpSpPr>
        <p:grpSp>
          <p:nvGrpSpPr>
            <p:cNvPr id="478" name="Google Shape;478;g3f03d23e48b_1_592"/>
            <p:cNvGrpSpPr/>
            <p:nvPr/>
          </p:nvGrpSpPr>
          <p:grpSpPr>
            <a:xfrm>
              <a:off x="6346805" y="3843660"/>
              <a:ext cx="1646915" cy="773435"/>
              <a:chOff x="6312310" y="3903981"/>
              <a:chExt cx="1646915" cy="773435"/>
            </a:xfrm>
          </p:grpSpPr>
          <p:cxnSp>
            <p:nvCxnSpPr>
              <p:cNvPr id="479" name="Google Shape;479;g3f03d23e48b_1_592"/>
              <p:cNvCxnSpPr/>
              <p:nvPr/>
            </p:nvCxnSpPr>
            <p:spPr>
              <a:xfrm>
                <a:off x="6312310" y="4248616"/>
                <a:ext cx="1106100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med" w="med" type="triangle"/>
                <a:tailEnd len="med" w="med" type="triangle"/>
              </a:ln>
            </p:spPr>
          </p:cxnSp>
          <p:sp>
            <p:nvSpPr>
              <p:cNvPr id="480" name="Google Shape;480;g3f03d23e48b_1_592"/>
              <p:cNvSpPr txBox="1"/>
              <p:nvPr/>
            </p:nvSpPr>
            <p:spPr>
              <a:xfrm>
                <a:off x="6500932" y="3903981"/>
                <a:ext cx="729000" cy="277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2170" l="0" r="0" t="0"/>
                </a:stretch>
              </a:blipFill>
              <a:ln>
                <a:noFill/>
              </a:ln>
            </p:spPr>
            <p:txBody>
              <a:bodyPr anchorCtr="0" anchor="t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0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81" name="Google Shape;481;g3f03d23e48b_1_592"/>
              <p:cNvCxnSpPr/>
              <p:nvPr/>
            </p:nvCxnSpPr>
            <p:spPr>
              <a:xfrm>
                <a:off x="7398619" y="4677416"/>
                <a:ext cx="365700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med" w="med" type="triangle"/>
                <a:tailEnd len="med" w="med" type="triangle"/>
              </a:ln>
            </p:spPr>
          </p:cxnSp>
          <p:sp>
            <p:nvSpPr>
              <p:cNvPr id="482" name="Google Shape;482;g3f03d23e48b_1_592"/>
              <p:cNvSpPr txBox="1"/>
              <p:nvPr/>
            </p:nvSpPr>
            <p:spPr>
              <a:xfrm>
                <a:off x="7230225" y="4338481"/>
                <a:ext cx="729000" cy="277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4440" l="0" r="0" t="0"/>
                </a:stretch>
              </a:blipFill>
              <a:ln>
                <a:noFill/>
              </a:ln>
            </p:spPr>
            <p:txBody>
              <a:bodyPr anchorCtr="0" anchor="t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0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Chart, histogram&#10;&#10;Description automatically generated" id="483" name="Google Shape;483;g3f03d23e48b_1_59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482325" y="3420099"/>
              <a:ext cx="5389758" cy="16577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4" name="Google Shape;484;g3f03d23e48b_1_592"/>
          <p:cNvSpPr txBox="1"/>
          <p:nvPr>
            <p:ph idx="12" type="sldNum"/>
          </p:nvPr>
        </p:nvSpPr>
        <p:spPr>
          <a:xfrm>
            <a:off x="9422783" y="646841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5" name="Google Shape;485;g3f03d23e48b_1_5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26329" y="1835096"/>
            <a:ext cx="2802770" cy="200676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3f03d23e48b_1_592"/>
          <p:cNvSpPr txBox="1"/>
          <p:nvPr/>
        </p:nvSpPr>
        <p:spPr>
          <a:xfrm>
            <a:off x="1681750" y="653325"/>
            <a:ext cx="4612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</a:rPr>
              <a:t>Standard Machine Learning Model</a:t>
            </a:r>
            <a:endParaRPr b="1" sz="1900">
              <a:solidFill>
                <a:srgbClr val="C00000"/>
              </a:solidFill>
            </a:endParaRPr>
          </a:p>
        </p:txBody>
      </p:sp>
      <p:sp>
        <p:nvSpPr>
          <p:cNvPr id="487" name="Google Shape;487;g3f03d23e48b_1_592"/>
          <p:cNvSpPr txBox="1"/>
          <p:nvPr/>
        </p:nvSpPr>
        <p:spPr>
          <a:xfrm>
            <a:off x="6453267" y="653333"/>
            <a:ext cx="2267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1C3052"/>
                </a:solidFill>
              </a:rPr>
              <a:t>Set of Gaussians</a:t>
            </a:r>
            <a:endParaRPr b="1" sz="1900">
              <a:solidFill>
                <a:srgbClr val="1C3052"/>
              </a:solidFill>
            </a:endParaRPr>
          </a:p>
        </p:txBody>
      </p:sp>
      <p:sp>
        <p:nvSpPr>
          <p:cNvPr id="488" name="Google Shape;488;g3f03d23e48b_1_592"/>
          <p:cNvSpPr/>
          <p:nvPr/>
        </p:nvSpPr>
        <p:spPr>
          <a:xfrm>
            <a:off x="1719785" y="1228863"/>
            <a:ext cx="4770000" cy="30975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f03d23e48b_1_62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5" name="Google Shape;495;g3f03d23e48b_1_628"/>
          <p:cNvPicPr preferRelativeResize="0"/>
          <p:nvPr/>
        </p:nvPicPr>
        <p:blipFill rotWithShape="1">
          <a:blip r:embed="rId3">
            <a:alphaModFix/>
          </a:blip>
          <a:srcRect b="68724" l="0" r="0" t="0"/>
          <a:stretch/>
        </p:blipFill>
        <p:spPr>
          <a:xfrm>
            <a:off x="122500" y="761179"/>
            <a:ext cx="7188433" cy="25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f03d23e48b_1_628"/>
          <p:cNvPicPr preferRelativeResize="0"/>
          <p:nvPr/>
        </p:nvPicPr>
        <p:blipFill rotWithShape="1">
          <a:blip r:embed="rId4">
            <a:alphaModFix/>
          </a:blip>
          <a:srcRect b="66385" l="0" r="0" t="0"/>
          <a:stretch/>
        </p:blipFill>
        <p:spPr>
          <a:xfrm>
            <a:off x="161867" y="3429000"/>
            <a:ext cx="7149052" cy="239306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3f03d23e48b_1_628"/>
          <p:cNvSpPr txBox="1"/>
          <p:nvPr/>
        </p:nvSpPr>
        <p:spPr>
          <a:xfrm>
            <a:off x="0" y="-32252"/>
            <a:ext cx="12192000" cy="7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00" spcFirstLastPara="1" rIns="91400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3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Aquaverse</a:t>
            </a:r>
            <a:r>
              <a:rPr b="1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Mixture Density Networks (</a:t>
            </a:r>
            <a:r>
              <a:rPr b="1" i="0" lang="en-US" sz="3500" u="none" cap="none" strike="noStrike">
                <a:solidFill>
                  <a:srgbClr val="446BAE"/>
                </a:solidFill>
                <a:latin typeface="Calibri"/>
                <a:ea typeface="Calibri"/>
                <a:cs typeface="Calibri"/>
                <a:sym typeface="Calibri"/>
              </a:rPr>
              <a:t>MDNs</a:t>
            </a:r>
            <a:r>
              <a:rPr b="1" i="0" lang="en-US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in situ performance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3f03d23e48b_1_628"/>
          <p:cNvSpPr txBox="1"/>
          <p:nvPr/>
        </p:nvSpPr>
        <p:spPr>
          <a:xfrm>
            <a:off x="59667" y="6356367"/>
            <a:ext cx="649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Pahlevan et al. RSE (2022)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3f03d23e48b_1_628"/>
          <p:cNvSpPr/>
          <p:nvPr/>
        </p:nvSpPr>
        <p:spPr>
          <a:xfrm>
            <a:off x="780733" y="971233"/>
            <a:ext cx="754800" cy="574800"/>
          </a:xfrm>
          <a:prstGeom prst="rect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0" name="Google Shape;500;g3f03d23e48b_1_628"/>
          <p:cNvCxnSpPr/>
          <p:nvPr/>
        </p:nvCxnSpPr>
        <p:spPr>
          <a:xfrm flipH="1" rot="10800000">
            <a:off x="735267" y="5118632"/>
            <a:ext cx="6575700" cy="16500"/>
          </a:xfrm>
          <a:prstGeom prst="straightConnector1">
            <a:avLst/>
          </a:prstGeom>
          <a:noFill/>
          <a:ln cap="flat" cmpd="sng" w="37375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1" name="Google Shape;501;g3f03d23e48b_1_628"/>
          <p:cNvSpPr txBox="1"/>
          <p:nvPr/>
        </p:nvSpPr>
        <p:spPr>
          <a:xfrm>
            <a:off x="209833" y="5707567"/>
            <a:ext cx="12242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With in situ dataset &amp; satellite RSR we can rapidly train models (even prior to launch)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502" name="Google Shape;502;g3f03d23e48b_1_628"/>
          <p:cNvSpPr txBox="1"/>
          <p:nvPr/>
        </p:nvSpPr>
        <p:spPr>
          <a:xfrm>
            <a:off x="7502267" y="883633"/>
            <a:ext cx="3762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</a:rPr>
              <a:t>30% accuracy on 50/50 training/testing split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03" name="Google Shape;503;g3f03d23e48b_1_628"/>
          <p:cNvSpPr txBox="1"/>
          <p:nvPr/>
        </p:nvSpPr>
        <p:spPr>
          <a:xfrm>
            <a:off x="7421333" y="4634167"/>
            <a:ext cx="4582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</a:rPr>
              <a:t>~50% accuracy on Leave-one (region)-out (LOO) validation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f03d23e48b_1_643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0" name="Google Shape;510;g3f03d23e48b_1_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8614"/>
            <a:ext cx="6604108" cy="435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3f03d23e48b_1_643"/>
          <p:cNvPicPr preferRelativeResize="0"/>
          <p:nvPr/>
        </p:nvPicPr>
        <p:blipFill rotWithShape="1">
          <a:blip r:embed="rId4">
            <a:alphaModFix/>
          </a:blip>
          <a:srcRect b="63785" l="0" r="0" t="0"/>
          <a:stretch/>
        </p:blipFill>
        <p:spPr>
          <a:xfrm>
            <a:off x="6755133" y="926617"/>
            <a:ext cx="5497533" cy="201476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f03d23e48b_1_643"/>
          <p:cNvSpPr txBox="1"/>
          <p:nvPr/>
        </p:nvSpPr>
        <p:spPr>
          <a:xfrm>
            <a:off x="0" y="15"/>
            <a:ext cx="12192000" cy="7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00" spcFirstLastPara="1" rIns="91400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3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Aquaverse</a:t>
            </a:r>
            <a:r>
              <a:rPr b="1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Mixture Density Networks (</a:t>
            </a:r>
            <a:r>
              <a:rPr b="1" i="0" lang="en-US" sz="3500" u="none" cap="none" strike="noStrike">
                <a:solidFill>
                  <a:srgbClr val="446BAE"/>
                </a:solidFill>
                <a:latin typeface="Calibri"/>
                <a:ea typeface="Calibri"/>
                <a:cs typeface="Calibri"/>
                <a:sym typeface="Calibri"/>
              </a:rPr>
              <a:t>MDNs</a:t>
            </a:r>
            <a:r>
              <a:rPr b="1" i="0" lang="en-US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b="1" lang="en-US" sz="3500">
                <a:latin typeface="Calibri"/>
                <a:ea typeface="Calibri"/>
                <a:cs typeface="Calibri"/>
                <a:sym typeface="Calibri"/>
              </a:rPr>
              <a:t>Satellite Performance</a:t>
            </a:r>
            <a:endParaRPr b="1" sz="3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5714"/>
              <a:buFont typeface="Arial"/>
              <a:buNone/>
            </a:pPr>
            <a:r>
              <a:rPr b="1" lang="en-US" sz="3500">
                <a:latin typeface="Calibri"/>
                <a:ea typeface="Calibri"/>
                <a:cs typeface="Calibri"/>
                <a:sym typeface="Calibri"/>
              </a:rPr>
              <a:t>Atmospheric correction uncertainties limit WQP retrieval accuracy</a:t>
            </a:r>
            <a:endParaRPr b="1" sz="3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g3f03d23e48b_1_643"/>
          <p:cNvSpPr txBox="1"/>
          <p:nvPr/>
        </p:nvSpPr>
        <p:spPr>
          <a:xfrm>
            <a:off x="717267" y="6200367"/>
            <a:ext cx="6497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Pahlevan et al. RSE, 2022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Qr code&#10;&#10;Description automatically generated" id="514" name="Google Shape;514;g3f03d23e48b_1_6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65567" y="3868533"/>
            <a:ext cx="1284066" cy="128406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3f03d23e48b_1_643"/>
          <p:cNvSpPr txBox="1"/>
          <p:nvPr/>
        </p:nvSpPr>
        <p:spPr>
          <a:xfrm>
            <a:off x="7458167" y="3944200"/>
            <a:ext cx="2807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Python tutorials for models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516" name="Google Shape;516;g3f03d23e48b_1_643"/>
          <p:cNvSpPr/>
          <p:nvPr/>
        </p:nvSpPr>
        <p:spPr>
          <a:xfrm>
            <a:off x="501467" y="1113500"/>
            <a:ext cx="1856100" cy="3961500"/>
          </a:xfrm>
          <a:prstGeom prst="rect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3f03d23e48b_1_643"/>
          <p:cNvSpPr txBox="1"/>
          <p:nvPr/>
        </p:nvSpPr>
        <p:spPr>
          <a:xfrm>
            <a:off x="390400" y="5360800"/>
            <a:ext cx="6004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C0315"/>
                </a:solidFill>
              </a:rPr>
              <a:t>AC uncertainties greatly impact retrieval accuracy</a:t>
            </a:r>
            <a:endParaRPr sz="1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 with medium confidence" id="522" name="Google Shape;522;g3f03d23e48b_1_5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906024"/>
            <a:ext cx="5667307" cy="424641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f03d23e48b_1_504"/>
          <p:cNvSpPr txBox="1"/>
          <p:nvPr/>
        </p:nvSpPr>
        <p:spPr>
          <a:xfrm>
            <a:off x="-383" y="13573"/>
            <a:ext cx="12191700" cy="61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675" lIns="91400" spcFirstLastPara="1" rIns="91400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 from OLCI: products &amp; </a:t>
            </a:r>
            <a:r>
              <a:rPr b="1" i="0" lang="en-US" sz="31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uncertainties </a:t>
            </a:r>
            <a:endParaRPr b="0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4" name="Google Shape;524;g3f03d23e48b_1_504"/>
          <p:cNvGrpSpPr/>
          <p:nvPr/>
        </p:nvGrpSpPr>
        <p:grpSpPr>
          <a:xfrm>
            <a:off x="6490667" y="1411831"/>
            <a:ext cx="5396235" cy="4740449"/>
            <a:chOff x="4868122" y="1058900"/>
            <a:chExt cx="4047277" cy="3555426"/>
          </a:xfrm>
        </p:grpSpPr>
        <p:pic>
          <p:nvPicPr>
            <p:cNvPr descr="A picture containing calendar&#10;&#10;Description automatically generated" id="525" name="Google Shape;525;g3f03d23e48b_1_50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68122" y="1403499"/>
              <a:ext cx="4047277" cy="32108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Google Shape;526;g3f03d23e48b_1_504"/>
            <p:cNvSpPr txBox="1"/>
            <p:nvPr/>
          </p:nvSpPr>
          <p:spPr>
            <a:xfrm>
              <a:off x="6161425" y="1058900"/>
              <a:ext cx="1458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sng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Uncertainties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7" name="Google Shape;527;g3f03d23e48b_1_504"/>
          <p:cNvSpPr txBox="1"/>
          <p:nvPr/>
        </p:nvSpPr>
        <p:spPr>
          <a:xfrm>
            <a:off x="2478663" y="1448887"/>
            <a:ext cx="1274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3f03d23e48b_1_504"/>
          <p:cNvSpPr txBox="1"/>
          <p:nvPr/>
        </p:nvSpPr>
        <p:spPr>
          <a:xfrm>
            <a:off x="0" y="6488668"/>
            <a:ext cx="618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SeaDAS-processed imagery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3f03d23e48b_1_504"/>
          <p:cNvSpPr txBox="1"/>
          <p:nvPr>
            <p:ph idx="12" type="sldNum"/>
          </p:nvPr>
        </p:nvSpPr>
        <p:spPr>
          <a:xfrm>
            <a:off x="9448800" y="64793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30" name="Google Shape;530;g3f03d23e48b_1_504"/>
          <p:cNvGrpSpPr/>
          <p:nvPr/>
        </p:nvGrpSpPr>
        <p:grpSpPr>
          <a:xfrm rot="-5400000">
            <a:off x="1977586" y="-857264"/>
            <a:ext cx="647475" cy="4067092"/>
            <a:chOff x="89803" y="152534"/>
            <a:chExt cx="485618" cy="3050396"/>
          </a:xfrm>
        </p:grpSpPr>
        <p:sp>
          <p:nvSpPr>
            <p:cNvPr id="531" name="Google Shape;531;g3f03d23e48b_1_504"/>
            <p:cNvSpPr txBox="1"/>
            <p:nvPr/>
          </p:nvSpPr>
          <p:spPr>
            <a:xfrm rot="5400000">
              <a:off x="20339" y="288134"/>
              <a:ext cx="640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OLCI</a:t>
              </a:r>
              <a:endPara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picture containing background pattern&#10;&#10;Description automatically generated" id="532" name="Google Shape;532;g3f03d23e48b_1_50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803" y="870486"/>
              <a:ext cx="485618" cy="2100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g3f03d23e48b_1_50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2134" y="839367"/>
              <a:ext cx="356616" cy="54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g3f03d23e48b_1_50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0316" y="1724710"/>
              <a:ext cx="347472" cy="54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g3f03d23e48b_1_50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45859" y="2366415"/>
              <a:ext cx="347472" cy="54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g3f03d23e48b_1_50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45859" y="2534302"/>
              <a:ext cx="347472" cy="54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g3f03d23e48b_1_50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55070" y="3148065"/>
              <a:ext cx="347472" cy="548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g3f03d23e48b_1_915"/>
          <p:cNvGrpSpPr/>
          <p:nvPr/>
        </p:nvGrpSpPr>
        <p:grpSpPr>
          <a:xfrm>
            <a:off x="526760" y="318125"/>
            <a:ext cx="4785174" cy="4201195"/>
            <a:chOff x="395080" y="238600"/>
            <a:chExt cx="3588970" cy="3150975"/>
          </a:xfrm>
        </p:grpSpPr>
        <p:pic>
          <p:nvPicPr>
            <p:cNvPr descr="Graphical user interface, website&#10;&#10;Description automatically generated" id="544" name="Google Shape;544;g3f03d23e48b_1_915"/>
            <p:cNvPicPr preferRelativeResize="0"/>
            <p:nvPr/>
          </p:nvPicPr>
          <p:blipFill rotWithShape="1">
            <a:blip r:embed="rId3">
              <a:alphaModFix/>
            </a:blip>
            <a:srcRect b="0" l="0" r="59881" t="7080"/>
            <a:stretch/>
          </p:blipFill>
          <p:spPr>
            <a:xfrm>
              <a:off x="395080" y="238600"/>
              <a:ext cx="3213422" cy="3150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" name="Google Shape;545;g3f03d23e48b_1_915"/>
            <p:cNvSpPr txBox="1"/>
            <p:nvPr/>
          </p:nvSpPr>
          <p:spPr>
            <a:xfrm>
              <a:off x="3357050" y="3020275"/>
              <a:ext cx="62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</a:endParaRPr>
            </a:p>
          </p:txBody>
        </p:sp>
      </p:grpSp>
      <p:pic>
        <p:nvPicPr>
          <p:cNvPr descr="Graphical user interface, website&#10;&#10;Description automatically generated" id="546" name="Google Shape;546;g3f03d23e48b_1_915"/>
          <p:cNvPicPr preferRelativeResize="0"/>
          <p:nvPr/>
        </p:nvPicPr>
        <p:blipFill rotWithShape="1">
          <a:blip r:embed="rId3">
            <a:alphaModFix/>
          </a:blip>
          <a:srcRect b="3133" l="40926" r="32898" t="7084"/>
          <a:stretch/>
        </p:blipFill>
        <p:spPr>
          <a:xfrm>
            <a:off x="4914078" y="313292"/>
            <a:ext cx="2795526" cy="4059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" name="Google Shape;547;g3f03d23e48b_1_915"/>
          <p:cNvGrpSpPr/>
          <p:nvPr/>
        </p:nvGrpSpPr>
        <p:grpSpPr>
          <a:xfrm>
            <a:off x="-27" y="849"/>
            <a:ext cx="12193022" cy="6729746"/>
            <a:chOff x="-541391" y="15521961"/>
            <a:chExt cx="19222800" cy="12444057"/>
          </a:xfrm>
        </p:grpSpPr>
        <p:sp>
          <p:nvSpPr>
            <p:cNvPr id="548" name="Google Shape;548;g3f03d23e48b_1_915"/>
            <p:cNvSpPr txBox="1"/>
            <p:nvPr/>
          </p:nvSpPr>
          <p:spPr>
            <a:xfrm>
              <a:off x="-541391" y="15521961"/>
              <a:ext cx="19222800" cy="581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25325" lIns="255875" spcFirstLastPara="1" rIns="127975" wrap="square" tIns="253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900"/>
                <a:buNone/>
              </a:pPr>
              <a:r>
                <a:rPr b="1" lang="en-US" sz="1900" u="sng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Aquaverse</a:t>
              </a:r>
              <a:r>
                <a:rPr b="1"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An Aquatic Inversion Scheme for Remote Sensing of Fresh and Coastal Waters</a:t>
              </a:r>
              <a:endParaRPr b="1" sz="19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g3f03d23e48b_1_915"/>
            <p:cNvSpPr txBox="1"/>
            <p:nvPr/>
          </p:nvSpPr>
          <p:spPr>
            <a:xfrm>
              <a:off x="500181" y="27501318"/>
              <a:ext cx="17331900" cy="4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325" lIns="234525" spcFirstLastPara="1" rIns="234525" wrap="square" tIns="25325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b="1" i="0" lang="en-US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ensors at various levels of support include PACE/OCI, EMIT, Sentinel-2/MSI, </a:t>
              </a:r>
              <a:r>
                <a:rPr b="1" lang="en-US" sz="1300">
                  <a:latin typeface="Calibri"/>
                  <a:ea typeface="Calibri"/>
                  <a:cs typeface="Calibri"/>
                  <a:sym typeface="Calibri"/>
                </a:rPr>
                <a:t>Sentinel</a:t>
              </a:r>
              <a:r>
                <a:rPr b="1" i="0" lang="en-US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-3/OLCI, Landsat-8/9/OLI, MODIS, VIIRS, and Planet/SuperDove.</a:t>
              </a:r>
              <a:endParaRPr b="0" i="0" sz="1300" u="none" cap="none" strike="noStrike">
                <a:solidFill>
                  <a:srgbClr val="DF4E4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0" name="Google Shape;550;g3f03d23e48b_1_915"/>
          <p:cNvGrpSpPr/>
          <p:nvPr/>
        </p:nvGrpSpPr>
        <p:grpSpPr>
          <a:xfrm>
            <a:off x="3606710" y="4366796"/>
            <a:ext cx="6928875" cy="2038710"/>
            <a:chOff x="2705100" y="3275179"/>
            <a:chExt cx="5196786" cy="1529071"/>
          </a:xfrm>
        </p:grpSpPr>
        <p:grpSp>
          <p:nvGrpSpPr>
            <p:cNvPr id="551" name="Google Shape;551;g3f03d23e48b_1_915"/>
            <p:cNvGrpSpPr/>
            <p:nvPr/>
          </p:nvGrpSpPr>
          <p:grpSpPr>
            <a:xfrm>
              <a:off x="2799501" y="3275179"/>
              <a:ext cx="5102385" cy="1529071"/>
              <a:chOff x="2799501" y="3275179"/>
              <a:chExt cx="5102385" cy="1529071"/>
            </a:xfrm>
          </p:grpSpPr>
          <p:grpSp>
            <p:nvGrpSpPr>
              <p:cNvPr id="552" name="Google Shape;552;g3f03d23e48b_1_915"/>
              <p:cNvGrpSpPr/>
              <p:nvPr/>
            </p:nvGrpSpPr>
            <p:grpSpPr>
              <a:xfrm>
                <a:off x="2799501" y="3275179"/>
                <a:ext cx="5102385" cy="1529064"/>
                <a:chOff x="2799501" y="3275179"/>
                <a:chExt cx="5102385" cy="1529064"/>
              </a:xfrm>
            </p:grpSpPr>
            <p:sp>
              <p:nvSpPr>
                <p:cNvPr id="553" name="Google Shape;553;g3f03d23e48b_1_915"/>
                <p:cNvSpPr txBox="1"/>
                <p:nvPr/>
              </p:nvSpPr>
              <p:spPr>
                <a:xfrm>
                  <a:off x="6472686" y="4253044"/>
                  <a:ext cx="14292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3500" lIns="67000" spcFirstLastPara="1" rIns="67000" wrap="square" tIns="335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6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Mr. Will Wainwright</a:t>
                  </a:r>
                  <a:endParaRPr sz="1000"/>
                </a:p>
              </p:txBody>
            </p:sp>
            <p:grpSp>
              <p:nvGrpSpPr>
                <p:cNvPr id="554" name="Google Shape;554;g3f03d23e48b_1_915"/>
                <p:cNvGrpSpPr/>
                <p:nvPr/>
              </p:nvGrpSpPr>
              <p:grpSpPr>
                <a:xfrm>
                  <a:off x="2799501" y="3275179"/>
                  <a:ext cx="3713510" cy="1529064"/>
                  <a:chOff x="5053513" y="20612911"/>
                  <a:chExt cx="7371000" cy="3035062"/>
                </a:xfrm>
              </p:grpSpPr>
              <p:sp>
                <p:nvSpPr>
                  <p:cNvPr id="555" name="Google Shape;555;g3f03d23e48b_1_915"/>
                  <p:cNvSpPr txBox="1"/>
                  <p:nvPr/>
                </p:nvSpPr>
                <p:spPr>
                  <a:xfrm>
                    <a:off x="5053513" y="21327040"/>
                    <a:ext cx="1483200" cy="467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3500" lIns="67000" spcFirstLastPara="1" rIns="67000" wrap="square" tIns="335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en-US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STREAM</a:t>
                    </a:r>
                    <a:endParaRPr sz="1000"/>
                  </a:p>
                </p:txBody>
              </p:sp>
              <p:grpSp>
                <p:nvGrpSpPr>
                  <p:cNvPr id="556" name="Google Shape;556;g3f03d23e48b_1_915"/>
                  <p:cNvGrpSpPr/>
                  <p:nvPr/>
                </p:nvGrpSpPr>
                <p:grpSpPr>
                  <a:xfrm>
                    <a:off x="6712971" y="20612911"/>
                    <a:ext cx="5711542" cy="3035062"/>
                    <a:chOff x="4104417" y="3447484"/>
                    <a:chExt cx="2553900" cy="1306527"/>
                  </a:xfrm>
                </p:grpSpPr>
                <p:grpSp>
                  <p:nvGrpSpPr>
                    <p:cNvPr id="557" name="Google Shape;557;g3f03d23e48b_1_915"/>
                    <p:cNvGrpSpPr/>
                    <p:nvPr/>
                  </p:nvGrpSpPr>
                  <p:grpSpPr>
                    <a:xfrm>
                      <a:off x="4104417" y="3447484"/>
                      <a:ext cx="2553900" cy="504800"/>
                      <a:chOff x="4159317" y="3492734"/>
                      <a:chExt cx="2553900" cy="504800"/>
                    </a:xfrm>
                  </p:grpSpPr>
                  <p:sp>
                    <p:nvSpPr>
                      <p:cNvPr id="558" name="Google Shape;558;g3f03d23e48b_1_915"/>
                      <p:cNvSpPr txBox="1"/>
                      <p:nvPr/>
                    </p:nvSpPr>
                    <p:spPr>
                      <a:xfrm>
                        <a:off x="4159317" y="3800134"/>
                        <a:ext cx="2553900" cy="197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txBody>
                      <a:bodyPr anchorCtr="0" anchor="t" bIns="30675" lIns="61375" spcFirstLastPara="1" rIns="61375" wrap="square" tIns="30675">
                        <a:sp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1600" u="none" cap="none" strike="noStrike">
                            <a:solidFill>
                              <a:srgbClr val="000000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STREAM: Stakeholder Access</a:t>
                        </a:r>
                        <a:endParaRPr b="0" i="0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59" name="Google Shape;559;g3f03d23e48b_1_915"/>
                      <p:cNvSpPr/>
                      <p:nvPr/>
                    </p:nvSpPr>
                    <p:spPr>
                      <a:xfrm rot="5400000">
                        <a:off x="5246228" y="3577034"/>
                        <a:ext cx="380100" cy="211500"/>
                      </a:xfrm>
                      <a:prstGeom prst="rightArrow">
                        <a:avLst>
                          <a:gd fmla="val 50000" name="adj1"/>
                          <a:gd fmla="val 50000" name="adj2"/>
                        </a:avLst>
                      </a:prstGeom>
                      <a:solidFill>
                        <a:srgbClr val="4A66AC"/>
                      </a:solidFill>
                      <a:ln cap="flat" cmpd="sng" w="9300">
                        <a:solidFill>
                          <a:srgbClr val="1C3052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30675" lIns="61375" spcFirstLastPara="1" rIns="61375" wrap="square" tIns="30675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pic>
                  <p:nvPicPr>
                    <p:cNvPr id="560" name="Google Shape;560;g3f03d23e48b_1_915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920507" y="3953486"/>
                      <a:ext cx="684450" cy="8005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pic>
            <p:nvPicPr>
              <p:cNvPr id="561" name="Google Shape;561;g3f03d23e48b_1_91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3698"/>
              <a:stretch/>
            </p:blipFill>
            <p:spPr>
              <a:xfrm>
                <a:off x="3706263" y="3867375"/>
                <a:ext cx="2022764" cy="9368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62" name="Google Shape;562;g3f03d23e48b_1_9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05100" y="3820725"/>
              <a:ext cx="980550" cy="980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3" name="Google Shape;563;g3f03d23e48b_1_915"/>
          <p:cNvSpPr txBox="1"/>
          <p:nvPr>
            <p:ph idx="12" type="sldNum"/>
          </p:nvPr>
        </p:nvSpPr>
        <p:spPr>
          <a:xfrm>
            <a:off x="9448800" y="64793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64" name="Google Shape;564;g3f03d23e48b_1_915"/>
          <p:cNvGrpSpPr/>
          <p:nvPr/>
        </p:nvGrpSpPr>
        <p:grpSpPr>
          <a:xfrm>
            <a:off x="7788972" y="293992"/>
            <a:ext cx="3559205" cy="4201195"/>
            <a:chOff x="5834250" y="238600"/>
            <a:chExt cx="2669470" cy="3150975"/>
          </a:xfrm>
        </p:grpSpPr>
        <p:grpSp>
          <p:nvGrpSpPr>
            <p:cNvPr id="565" name="Google Shape;565;g3f03d23e48b_1_915"/>
            <p:cNvGrpSpPr/>
            <p:nvPr/>
          </p:nvGrpSpPr>
          <p:grpSpPr>
            <a:xfrm>
              <a:off x="5834250" y="238600"/>
              <a:ext cx="2669470" cy="3150975"/>
              <a:chOff x="5868675" y="228275"/>
              <a:chExt cx="2669470" cy="3150975"/>
            </a:xfrm>
          </p:grpSpPr>
          <p:pic>
            <p:nvPicPr>
              <p:cNvPr descr="Graphical user interface, website&#10;&#10;Description automatically generated" id="566" name="Google Shape;566;g3f03d23e48b_1_915"/>
              <p:cNvPicPr preferRelativeResize="0"/>
              <p:nvPr/>
            </p:nvPicPr>
            <p:blipFill rotWithShape="1">
              <a:blip r:embed="rId3">
                <a:alphaModFix/>
              </a:blip>
              <a:srcRect b="0" l="67345" r="0" t="7080"/>
              <a:stretch/>
            </p:blipFill>
            <p:spPr>
              <a:xfrm>
                <a:off x="5922520" y="228275"/>
                <a:ext cx="2615626" cy="3150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7" name="Google Shape;567;g3f03d23e48b_1_915"/>
              <p:cNvSpPr/>
              <p:nvPr/>
            </p:nvSpPr>
            <p:spPr>
              <a:xfrm>
                <a:off x="5868675" y="1858825"/>
                <a:ext cx="255000" cy="37560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68" name="Google Shape;568;g3f03d23e48b_1_915" title="cccd575c-48d9-4982-8d8f-87b32869675a.jpg"/>
            <p:cNvPicPr preferRelativeResize="0"/>
            <p:nvPr/>
          </p:nvPicPr>
          <p:blipFill rotWithShape="1">
            <a:blip r:embed="rId7">
              <a:alphaModFix/>
            </a:blip>
            <a:srcRect b="0" l="12960" r="0" t="11583"/>
            <a:stretch/>
          </p:blipFill>
          <p:spPr>
            <a:xfrm>
              <a:off x="7021275" y="2198800"/>
              <a:ext cx="731525" cy="863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9" name="Google Shape;569;g3f03d23e48b_1_915"/>
          <p:cNvSpPr/>
          <p:nvPr/>
        </p:nvSpPr>
        <p:spPr>
          <a:xfrm>
            <a:off x="7257133" y="2591833"/>
            <a:ext cx="510000" cy="303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grpSp>
        <p:nvGrpSpPr>
          <p:cNvPr id="570" name="Google Shape;570;g3f03d23e48b_1_915"/>
          <p:cNvGrpSpPr/>
          <p:nvPr/>
        </p:nvGrpSpPr>
        <p:grpSpPr>
          <a:xfrm>
            <a:off x="439900" y="1735208"/>
            <a:ext cx="2191300" cy="1563417"/>
            <a:chOff x="350387" y="1545379"/>
            <a:chExt cx="4300039" cy="2623624"/>
          </a:xfrm>
        </p:grpSpPr>
        <p:pic>
          <p:nvPicPr>
            <p:cNvPr id="571" name="Google Shape;571;g3f03d23e48b_1_915"/>
            <p:cNvPicPr preferRelativeResize="0"/>
            <p:nvPr/>
          </p:nvPicPr>
          <p:blipFill rotWithShape="1">
            <a:blip r:embed="rId8">
              <a:alphaModFix/>
            </a:blip>
            <a:srcRect b="22798" l="3428" r="0" t="0"/>
            <a:stretch/>
          </p:blipFill>
          <p:spPr>
            <a:xfrm>
              <a:off x="350387" y="1590676"/>
              <a:ext cx="4300039" cy="2578327"/>
            </a:xfrm>
            <a:prstGeom prst="rect">
              <a:avLst/>
            </a:prstGeom>
            <a:noFill/>
            <a:ln cap="sq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bl" dir="189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572" name="Google Shape;572;g3f03d23e48b_1_915"/>
            <p:cNvSpPr txBox="1"/>
            <p:nvPr/>
          </p:nvSpPr>
          <p:spPr>
            <a:xfrm>
              <a:off x="423627" y="1545379"/>
              <a:ext cx="3866100" cy="11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Satellite Measurements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3" name="Google Shape;573;g3f03d23e48b_1_9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000" y="4071050"/>
            <a:ext cx="2099575" cy="20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3f03d23e48b_1_915"/>
          <p:cNvSpPr txBox="1"/>
          <p:nvPr/>
        </p:nvSpPr>
        <p:spPr>
          <a:xfrm>
            <a:off x="588425" y="3655100"/>
            <a:ext cx="16047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500" lIns="67000" spcFirstLastPara="1" rIns="67000" wrap="square" tIns="335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NASA ARSET Training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world&#10;&#10;Description automatically generated with low confidence" id="580" name="Google Shape;580;g3baef8777fd_3_51"/>
          <p:cNvPicPr preferRelativeResize="0"/>
          <p:nvPr/>
        </p:nvPicPr>
        <p:blipFill rotWithShape="1">
          <a:blip r:embed="rId3">
            <a:alphaModFix amt="24000"/>
          </a:blip>
          <a:srcRect b="0" l="0" r="0" t="0"/>
          <a:stretch/>
        </p:blipFill>
        <p:spPr>
          <a:xfrm rot="-5400000">
            <a:off x="2576846" y="-2680584"/>
            <a:ext cx="7038304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3baef8777fd_3_51"/>
          <p:cNvSpPr/>
          <p:nvPr/>
        </p:nvSpPr>
        <p:spPr>
          <a:xfrm>
            <a:off x="2643448" y="864608"/>
            <a:ext cx="6766560" cy="4522122"/>
          </a:xfrm>
          <a:prstGeom prst="roundRect">
            <a:avLst>
              <a:gd fmla="val 16667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3baef8777fd_3_51"/>
          <p:cNvSpPr/>
          <p:nvPr/>
        </p:nvSpPr>
        <p:spPr>
          <a:xfrm>
            <a:off x="1076801" y="4109940"/>
            <a:ext cx="1947672" cy="192024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Aquaculture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3baef8777fd_3_51"/>
          <p:cNvSpPr/>
          <p:nvPr/>
        </p:nvSpPr>
        <p:spPr>
          <a:xfrm>
            <a:off x="5114106" y="4109940"/>
            <a:ext cx="1920240" cy="192024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Hypoxia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3baef8777fd_3_51"/>
          <p:cNvSpPr/>
          <p:nvPr/>
        </p:nvSpPr>
        <p:spPr>
          <a:xfrm>
            <a:off x="9159514" y="252837"/>
            <a:ext cx="1920240" cy="1920240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baef8777fd_3_51"/>
          <p:cNvSpPr/>
          <p:nvPr/>
        </p:nvSpPr>
        <p:spPr>
          <a:xfrm>
            <a:off x="5135878" y="252837"/>
            <a:ext cx="1920240" cy="1920240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baef8777fd_3_51"/>
          <p:cNvSpPr/>
          <p:nvPr/>
        </p:nvSpPr>
        <p:spPr>
          <a:xfrm>
            <a:off x="9145145" y="4115499"/>
            <a:ext cx="1920240" cy="192024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Drinking Water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3baef8777fd_3_51"/>
          <p:cNvSpPr/>
          <p:nvPr/>
        </p:nvSpPr>
        <p:spPr>
          <a:xfrm>
            <a:off x="1066432" y="252837"/>
            <a:ext cx="1920240" cy="192024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Accidental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Discharge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3baef8777fd_3_51"/>
          <p:cNvSpPr/>
          <p:nvPr/>
        </p:nvSpPr>
        <p:spPr>
          <a:xfrm>
            <a:off x="9159514" y="2193446"/>
            <a:ext cx="1920240" cy="1920240"/>
          </a:xfrm>
          <a:prstGeom prst="ellipse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Dam Operations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3baef8777fd_3_51"/>
          <p:cNvSpPr/>
          <p:nvPr/>
        </p:nvSpPr>
        <p:spPr>
          <a:xfrm>
            <a:off x="1066432" y="2193446"/>
            <a:ext cx="1920240" cy="1920240"/>
          </a:xfrm>
          <a:prstGeom prst="ellipse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Restoration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3baef8777fd_3_51"/>
          <p:cNvSpPr txBox="1"/>
          <p:nvPr/>
        </p:nvSpPr>
        <p:spPr>
          <a:xfrm>
            <a:off x="2204355" y="6119628"/>
            <a:ext cx="77832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445013"/>
                </a:solidFill>
                <a:latin typeface="Arial"/>
                <a:ea typeface="Arial"/>
                <a:cs typeface="Arial"/>
                <a:sym typeface="Arial"/>
              </a:rPr>
              <a:t>Photo credit: </a:t>
            </a:r>
            <a:r>
              <a:rPr b="0" i="0" lang="en-US" sz="900" u="none" cap="none" strike="noStrike">
                <a:solidFill>
                  <a:srgbClr val="445013"/>
                </a:solidFill>
                <a:latin typeface="Calibri"/>
                <a:ea typeface="Calibri"/>
                <a:cs typeface="Calibri"/>
                <a:sym typeface="Calibri"/>
              </a:rPr>
              <a:t>PA Dept. of Environmental Protection; LA Times. San Francisco salt pond A12; Fish kill in March in Cocoa Beach. NY Times; NY Times. Flip bags containing oysters in Cape Cod Bay; Ohio EPA; American Whitewater/Hydropower; Virginia Department of Health; USDA Natural Resources Conservation Services.</a:t>
            </a:r>
            <a:endParaRPr b="0" i="0" sz="900" u="sng" cap="none" strike="noStrike">
              <a:solidFill>
                <a:srgbClr val="445013"/>
              </a:solidFill>
              <a:latin typeface="Calibri"/>
              <a:ea typeface="Calibri"/>
              <a:cs typeface="Calibri"/>
              <a:sym typeface="Calibri"/>
              <a:hlinkClick r:id="rId1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descr="NASA_logo.svg_.png" id="591" name="Google Shape;591;g3baef8777fd_3_5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96833" y="1074109"/>
            <a:ext cx="508491" cy="4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5"/>
          <p:cNvSpPr txBox="1"/>
          <p:nvPr>
            <p:ph type="title"/>
          </p:nvPr>
        </p:nvSpPr>
        <p:spPr>
          <a:xfrm>
            <a:off x="242315" y="276993"/>
            <a:ext cx="11706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Satellites and Sensors Utilized by STREAM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8" name="Google Shape;5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0950" y="1227412"/>
            <a:ext cx="3435600" cy="1873946"/>
          </a:xfrm>
          <a:prstGeom prst="rect">
            <a:avLst/>
          </a:prstGeom>
          <a:noFill/>
          <a:ln cap="flat" cmpd="sng" w="13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9" name="Google Shape;599;p35"/>
          <p:cNvSpPr txBox="1"/>
          <p:nvPr/>
        </p:nvSpPr>
        <p:spPr>
          <a:xfrm>
            <a:off x="2813599" y="3101358"/>
            <a:ext cx="24561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2450" lIns="124900" spcFirstLastPara="1" rIns="124900" wrap="square" tIns="62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6"/>
              <a:buFont typeface="Arial"/>
              <a:buNone/>
            </a:pPr>
            <a:r>
              <a:rPr b="0" i="0" lang="en-US" sz="2186" u="sng" cap="none" strike="noStrike">
                <a:solidFill>
                  <a:srgbClr val="5496AD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Landsat 8</a:t>
            </a:r>
            <a:r>
              <a:rPr b="0" i="0" lang="en-US" sz="2186" u="sng" cap="none" strike="noStrike">
                <a:solidFill>
                  <a:srgbClr val="5496A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b="0" i="0" lang="en-US" sz="2186" u="sng" cap="none" strike="noStrike">
                <a:solidFill>
                  <a:srgbClr val="5496AD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Landsat 9</a:t>
            </a:r>
            <a:endParaRPr b="0" i="0" sz="2186" u="none" cap="none" strike="noStrike">
              <a:solidFill>
                <a:srgbClr val="5496A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0" name="Google Shape;600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2451" y="1227412"/>
            <a:ext cx="3435599" cy="2061369"/>
          </a:xfrm>
          <a:prstGeom prst="rect">
            <a:avLst/>
          </a:prstGeom>
          <a:noFill/>
          <a:ln cap="flat" cmpd="sng" w="143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01" name="Google Shape;601;p35"/>
          <p:cNvSpPr txBox="1"/>
          <p:nvPr/>
        </p:nvSpPr>
        <p:spPr>
          <a:xfrm>
            <a:off x="6342451" y="3288781"/>
            <a:ext cx="31599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675" lIns="137400" spcFirstLastPara="1" rIns="137400" wrap="square" tIns="68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5"/>
              <a:buFont typeface="Arial"/>
              <a:buNone/>
            </a:pPr>
            <a:r>
              <a:rPr b="0" i="0" lang="en-US" sz="2405" u="sng" cap="none" strike="noStrike">
                <a:solidFill>
                  <a:srgbClr val="5496AD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Sentinel-2 A, B, &amp; C</a:t>
            </a:r>
            <a:endParaRPr b="0" i="0" sz="2104" u="none" cap="none" strike="noStrike">
              <a:solidFill>
                <a:srgbClr val="5496A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02" name="Google Shape;602;p35"/>
          <p:cNvGraphicFramePr/>
          <p:nvPr/>
        </p:nvGraphicFramePr>
        <p:xfrm>
          <a:off x="1369264" y="42556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{E9184662-ADAF-4B18-AC85-69F97D8F9CB0}</a:tableStyleId>
              </a:tblPr>
              <a:tblGrid>
                <a:gridCol w="1537575"/>
                <a:gridCol w="4101500"/>
                <a:gridCol w="3814400"/>
              </a:tblGrid>
              <a:tr h="41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Satellites</a:t>
                      </a:r>
                      <a:endParaRPr b="1" sz="1400" u="none" cap="none" strike="noStrike">
                        <a:solidFill>
                          <a:srgbClr val="53585D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Sensors</a:t>
                      </a:r>
                      <a:endParaRPr b="1" sz="1400" u="none" cap="none" strike="noStrike">
                        <a:solidFill>
                          <a:srgbClr val="53585D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Resolution</a:t>
                      </a:r>
                      <a:endParaRPr b="1" sz="1400" u="none" cap="none" strike="noStrike">
                        <a:solidFill>
                          <a:srgbClr val="53585D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Landsat 8 &amp; 9</a:t>
                      </a:r>
                      <a:endParaRPr sz="1600" u="none" cap="none" strike="noStrike">
                        <a:solidFill>
                          <a:srgbClr val="53585D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Operational Land Imager (OLI &amp; OLI2)</a:t>
                      </a:r>
                      <a:endParaRPr sz="1600" u="none" cap="none" strike="noStrike">
                        <a:solidFill>
                          <a:srgbClr val="53585D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185 km Swath; 30 m</a:t>
                      </a:r>
                      <a:b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US" sz="1600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-Day Revisit</a:t>
                      </a:r>
                      <a:endParaRPr sz="1600" u="none" cap="none" strike="noStrike">
                        <a:solidFill>
                          <a:srgbClr val="53585D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Sentinel-2A,   -2B, and -2C</a:t>
                      </a:r>
                      <a:endParaRPr sz="1600" u="none" cap="none" strike="noStrike">
                        <a:solidFill>
                          <a:srgbClr val="53585D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Multi Spectral Imager (MSI)</a:t>
                      </a:r>
                      <a:endParaRPr sz="1600" u="none" cap="none" strike="noStrike">
                        <a:solidFill>
                          <a:srgbClr val="53585D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290 km Swath; 10 m, 20 m, 60 m;</a:t>
                      </a:r>
                      <a:endParaRPr sz="1600" u="none" cap="none" strike="noStrike">
                        <a:solidFill>
                          <a:srgbClr val="53585D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53585D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5-Day Revisit</a:t>
                      </a:r>
                      <a:endParaRPr sz="1600" u="none" cap="none" strike="noStrike">
                        <a:solidFill>
                          <a:srgbClr val="53585D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3f03d23e48b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4205" y="-46959"/>
            <a:ext cx="12305996" cy="6904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g3f03d23e48b_1_0"/>
          <p:cNvGrpSpPr/>
          <p:nvPr/>
        </p:nvGrpSpPr>
        <p:grpSpPr>
          <a:xfrm>
            <a:off x="104773" y="1261742"/>
            <a:ext cx="4133065" cy="5329178"/>
            <a:chOff x="86448" y="1043192"/>
            <a:chExt cx="3417169" cy="4406100"/>
          </a:xfrm>
        </p:grpSpPr>
        <p:grpSp>
          <p:nvGrpSpPr>
            <p:cNvPr id="175" name="Google Shape;175;g3f03d23e48b_1_0"/>
            <p:cNvGrpSpPr/>
            <p:nvPr/>
          </p:nvGrpSpPr>
          <p:grpSpPr>
            <a:xfrm>
              <a:off x="661026" y="1234947"/>
              <a:ext cx="1154504" cy="986315"/>
              <a:chOff x="2622696" y="1683999"/>
              <a:chExt cx="2016600" cy="1708200"/>
            </a:xfrm>
          </p:grpSpPr>
          <p:sp>
            <p:nvSpPr>
              <p:cNvPr id="176" name="Google Shape;176;g3f03d23e48b_1_0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cap="flat" cmpd="sng" w="508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675" lIns="91400" spcFirstLastPara="1" rIns="91400" wrap="square" tIns="456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g3f03d23e48b_1_0"/>
              <p:cNvSpPr txBox="1"/>
              <p:nvPr/>
            </p:nvSpPr>
            <p:spPr>
              <a:xfrm>
                <a:off x="2622696" y="2261328"/>
                <a:ext cx="2016600" cy="59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US" sz="21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Ecosystem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178;g3f03d23e48b_1_0"/>
            <p:cNvGrpSpPr/>
            <p:nvPr/>
          </p:nvGrpSpPr>
          <p:grpSpPr>
            <a:xfrm>
              <a:off x="1623072" y="4197196"/>
              <a:ext cx="1423518" cy="1223242"/>
              <a:chOff x="2600900" y="1683999"/>
              <a:chExt cx="2016600" cy="1708200"/>
            </a:xfrm>
          </p:grpSpPr>
          <p:sp>
            <p:nvSpPr>
              <p:cNvPr id="179" name="Google Shape;179;g3f03d23e48b_1_0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cap="flat" cmpd="sng" w="508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675" lIns="91400" spcFirstLastPara="1" rIns="91400" wrap="square" tIns="456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g3f03d23e48b_1_0"/>
              <p:cNvSpPr txBox="1"/>
              <p:nvPr/>
            </p:nvSpPr>
            <p:spPr>
              <a:xfrm>
                <a:off x="2600900" y="2124201"/>
                <a:ext cx="2016600" cy="85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US" sz="21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Water Resources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" name="Google Shape;181;g3f03d23e48b_1_0"/>
            <p:cNvGrpSpPr/>
            <p:nvPr/>
          </p:nvGrpSpPr>
          <p:grpSpPr>
            <a:xfrm>
              <a:off x="228186" y="3526567"/>
              <a:ext cx="1423518" cy="1223242"/>
              <a:chOff x="2586258" y="1683999"/>
              <a:chExt cx="2016600" cy="1708200"/>
            </a:xfrm>
          </p:grpSpPr>
          <p:sp>
            <p:nvSpPr>
              <p:cNvPr id="182" name="Google Shape;182;g3f03d23e48b_1_0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cap="flat" cmpd="sng" w="508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675" lIns="91400" spcFirstLastPara="1" rIns="91400" wrap="square" tIns="456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g3f03d23e48b_1_0"/>
              <p:cNvSpPr txBox="1"/>
              <p:nvPr/>
            </p:nvSpPr>
            <p:spPr>
              <a:xfrm>
                <a:off x="2586258" y="2171512"/>
                <a:ext cx="2016600" cy="85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US" sz="21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Recreation/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US" sz="21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Tourism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" name="Google Shape;184;g3f03d23e48b_1_0"/>
            <p:cNvGrpSpPr/>
            <p:nvPr/>
          </p:nvGrpSpPr>
          <p:grpSpPr>
            <a:xfrm>
              <a:off x="86448" y="2332833"/>
              <a:ext cx="1154504" cy="986315"/>
              <a:chOff x="2605585" y="1683999"/>
              <a:chExt cx="2016600" cy="1708200"/>
            </a:xfrm>
          </p:grpSpPr>
          <p:sp>
            <p:nvSpPr>
              <p:cNvPr id="185" name="Google Shape;185;g3f03d23e48b_1_0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cap="flat" cmpd="sng" w="508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675" lIns="91400" spcFirstLastPara="1" rIns="91400" wrap="square" tIns="456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g3f03d23e48b_1_0"/>
              <p:cNvSpPr txBox="1"/>
              <p:nvPr/>
            </p:nvSpPr>
            <p:spPr>
              <a:xfrm>
                <a:off x="2605585" y="2038170"/>
                <a:ext cx="2016600" cy="105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US" sz="21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Public Health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7" name="Google Shape;187;g3f03d23e48b_1_0"/>
            <p:cNvSpPr/>
            <p:nvPr/>
          </p:nvSpPr>
          <p:spPr>
            <a:xfrm>
              <a:off x="98317" y="1043192"/>
              <a:ext cx="3405300" cy="44061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675" lIns="91400" spcFirstLastPara="1" rIns="91400" wrap="square" tIns="456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g3f03d23e48b_1_0"/>
          <p:cNvSpPr txBox="1"/>
          <p:nvPr>
            <p:ph type="title"/>
          </p:nvPr>
        </p:nvSpPr>
        <p:spPr>
          <a:xfrm>
            <a:off x="-118305" y="-71100"/>
            <a:ext cx="3690300" cy="7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675" lIns="91400" spcFirstLastPara="1" rIns="91400" wrap="square" tIns="456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1" lang="en-US" sz="29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en-US" sz="2900"/>
              <a:t>STREAM</a:t>
            </a:r>
            <a:r>
              <a:rPr b="1" lang="en-US" sz="2900">
                <a:latin typeface="Calibri"/>
                <a:ea typeface="Calibri"/>
                <a:cs typeface="Calibri"/>
                <a:sym typeface="Calibri"/>
              </a:rPr>
              <a:t> Motivation</a:t>
            </a:r>
            <a:endParaRPr b="1" sz="2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3f03d23e48b_1_0"/>
          <p:cNvSpPr txBox="1"/>
          <p:nvPr/>
        </p:nvSpPr>
        <p:spPr>
          <a:xfrm>
            <a:off x="9982185" y="-13552"/>
            <a:ext cx="2209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Florida Atlantic University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" name="Google Shape;190;g3f03d23e48b_1_0"/>
          <p:cNvGrpSpPr/>
          <p:nvPr/>
        </p:nvGrpSpPr>
        <p:grpSpPr>
          <a:xfrm>
            <a:off x="2263396" y="1462065"/>
            <a:ext cx="2016600" cy="1708200"/>
            <a:chOff x="2565362" y="1690822"/>
            <a:chExt cx="2016600" cy="1708200"/>
          </a:xfrm>
        </p:grpSpPr>
        <p:sp>
          <p:nvSpPr>
            <p:cNvPr id="191" name="Google Shape;191;g3f03d23e48b_1_0"/>
            <p:cNvSpPr/>
            <p:nvPr/>
          </p:nvSpPr>
          <p:spPr>
            <a:xfrm>
              <a:off x="2686900" y="1690822"/>
              <a:ext cx="1730400" cy="1708200"/>
            </a:xfrm>
            <a:prstGeom prst="ellipse">
              <a:avLst/>
            </a:prstGeom>
            <a:solidFill>
              <a:schemeClr val="lt2"/>
            </a:solidFill>
            <a:ln cap="flat" cmpd="sng" w="508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675" lIns="91400" spcFirstLastPara="1" rIns="91400" wrap="square" tIns="456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g3f03d23e48b_1_0"/>
            <p:cNvSpPr txBox="1"/>
            <p:nvPr/>
          </p:nvSpPr>
          <p:spPr>
            <a:xfrm>
              <a:off x="2565362" y="2135098"/>
              <a:ext cx="2016600" cy="10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US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Harmful Algal Blooms 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US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(HABs)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g3f03d23e48b_1_0"/>
          <p:cNvSpPr/>
          <p:nvPr/>
        </p:nvSpPr>
        <p:spPr>
          <a:xfrm>
            <a:off x="-56628" y="6618988"/>
            <a:ext cx="9981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Kudela, R. M. et al. </a:t>
            </a:r>
            <a:r>
              <a:rPr b="0" i="1" lang="en-US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Harmful Algal Blooms. A Scientific Summary For Policy Makers</a:t>
            </a:r>
            <a:r>
              <a:rPr b="0" i="0" lang="en-US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(IOC/UNESCO, 2015).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3f03d23e48b_1_0"/>
          <p:cNvSpPr/>
          <p:nvPr/>
        </p:nvSpPr>
        <p:spPr>
          <a:xfrm>
            <a:off x="6737011" y="6434107"/>
            <a:ext cx="564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Stumpf, et. al.. (2016). Challenges for mapping cyanotoxin patterns from remote sensing of cyanobacteria. </a:t>
            </a:r>
            <a:r>
              <a:rPr b="0" i="1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Harmful Algae, 54</a:t>
            </a: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160-173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f03d23e48b_1_0"/>
          <p:cNvSpPr/>
          <p:nvPr/>
        </p:nvSpPr>
        <p:spPr>
          <a:xfrm>
            <a:off x="1689867" y="3095772"/>
            <a:ext cx="1509600" cy="1383300"/>
          </a:xfrm>
          <a:prstGeom prst="ellipse">
            <a:avLst/>
          </a:prstGeom>
          <a:solidFill>
            <a:srgbClr val="FF0000"/>
          </a:solidFill>
          <a:ln cap="flat" cmpd="sng" w="33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275" lIns="110575" spcFirstLastPara="1" rIns="110575" wrap="square" tIns="55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Toxins,  hypoxia, &amp; scums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g3f03d23e48b_1_0"/>
          <p:cNvGrpSpPr/>
          <p:nvPr/>
        </p:nvGrpSpPr>
        <p:grpSpPr>
          <a:xfrm>
            <a:off x="8446155" y="437564"/>
            <a:ext cx="3334592" cy="5785681"/>
            <a:chOff x="6983001" y="361773"/>
            <a:chExt cx="2757000" cy="4783531"/>
          </a:xfrm>
        </p:grpSpPr>
        <p:grpSp>
          <p:nvGrpSpPr>
            <p:cNvPr id="197" name="Google Shape;197;g3f03d23e48b_1_0"/>
            <p:cNvGrpSpPr/>
            <p:nvPr/>
          </p:nvGrpSpPr>
          <p:grpSpPr>
            <a:xfrm>
              <a:off x="6983001" y="361773"/>
              <a:ext cx="2757000" cy="4783531"/>
              <a:chOff x="6933650" y="533943"/>
              <a:chExt cx="2757000" cy="4783531"/>
            </a:xfrm>
          </p:grpSpPr>
          <p:sp>
            <p:nvSpPr>
              <p:cNvPr id="198" name="Google Shape;198;g3f03d23e48b_1_0"/>
              <p:cNvSpPr/>
              <p:nvPr/>
            </p:nvSpPr>
            <p:spPr>
              <a:xfrm>
                <a:off x="6933650" y="1260874"/>
                <a:ext cx="2757000" cy="40566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38100">
                <a:solidFill>
                  <a:srgbClr val="2E75B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675" lIns="91400" spcFirstLastPara="1" rIns="91400" wrap="square" tIns="456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9" name="Google Shape;199;g3f03d23e48b_1_0"/>
              <p:cNvGrpSpPr/>
              <p:nvPr/>
            </p:nvGrpSpPr>
            <p:grpSpPr>
              <a:xfrm>
                <a:off x="7023074" y="533943"/>
                <a:ext cx="2577901" cy="3848650"/>
                <a:chOff x="7023074" y="829193"/>
                <a:chExt cx="2577901" cy="3848650"/>
              </a:xfrm>
            </p:grpSpPr>
            <p:grpSp>
              <p:nvGrpSpPr>
                <p:cNvPr id="200" name="Google Shape;200;g3f03d23e48b_1_0"/>
                <p:cNvGrpSpPr/>
                <p:nvPr/>
              </p:nvGrpSpPr>
              <p:grpSpPr>
                <a:xfrm>
                  <a:off x="7023074" y="1622373"/>
                  <a:ext cx="2577880" cy="2130128"/>
                  <a:chOff x="8546665" y="1945360"/>
                  <a:chExt cx="3117900" cy="2576041"/>
                </a:xfrm>
              </p:grpSpPr>
              <p:grpSp>
                <p:nvGrpSpPr>
                  <p:cNvPr id="201" name="Google Shape;201;g3f03d23e48b_1_0"/>
                  <p:cNvGrpSpPr/>
                  <p:nvPr/>
                </p:nvGrpSpPr>
                <p:grpSpPr>
                  <a:xfrm>
                    <a:off x="9121899" y="1945360"/>
                    <a:ext cx="1898831" cy="1665869"/>
                    <a:chOff x="7700058" y="905379"/>
                    <a:chExt cx="2016600" cy="1910400"/>
                  </a:xfrm>
                </p:grpSpPr>
                <p:sp>
                  <p:nvSpPr>
                    <p:cNvPr id="202" name="Google Shape;202;g3f03d23e48b_1_0"/>
                    <p:cNvSpPr/>
                    <p:nvPr/>
                  </p:nvSpPr>
                  <p:spPr>
                    <a:xfrm>
                      <a:off x="7771281" y="905379"/>
                      <a:ext cx="1797600" cy="1910400"/>
                    </a:xfrm>
                    <a:prstGeom prst="ellipse">
                      <a:avLst/>
                    </a:prstGeom>
                    <a:solidFill>
                      <a:schemeClr val="lt2"/>
                    </a:solidFill>
                    <a:ln cap="flat" cmpd="sng" w="50800">
                      <a:solidFill>
                        <a:schemeClr val="dk1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675" lIns="91400" spcFirstLastPara="1" rIns="91400" wrap="square" tIns="45675"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g3f03d23e48b_1_0"/>
                    <p:cNvSpPr txBox="1"/>
                    <p:nvPr/>
                  </p:nvSpPr>
                  <p:spPr>
                    <a:xfrm>
                      <a:off x="7700058" y="1361177"/>
                      <a:ext cx="2016600" cy="121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675" lIns="91400" spcFirstLastPara="1" rIns="91400" wrap="square" tIns="45675">
                      <a:sp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n-US" sz="2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OLI/MSI/OLCI</a:t>
                      </a:r>
                      <a:endParaRPr b="1" i="0" sz="2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n-US" sz="2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HICO/PRISMA PACE/OCI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04" name="Google Shape;204;g3f03d23e48b_1_0"/>
                  <p:cNvGrpSpPr/>
                  <p:nvPr/>
                </p:nvGrpSpPr>
                <p:grpSpPr>
                  <a:xfrm>
                    <a:off x="8546665" y="3701501"/>
                    <a:ext cx="3117900" cy="819900"/>
                    <a:chOff x="8255498" y="3260147"/>
                    <a:chExt cx="3117900" cy="819900"/>
                  </a:xfrm>
                </p:grpSpPr>
                <p:sp>
                  <p:nvSpPr>
                    <p:cNvPr id="205" name="Google Shape;205;g3f03d23e48b_1_0"/>
                    <p:cNvSpPr/>
                    <p:nvPr/>
                  </p:nvSpPr>
                  <p:spPr>
                    <a:xfrm>
                      <a:off x="8255498" y="3260147"/>
                      <a:ext cx="3117900" cy="819900"/>
                    </a:xfrm>
                    <a:prstGeom prst="roundRect">
                      <a:avLst>
                        <a:gd fmla="val 16667" name="adj"/>
                      </a:avLst>
                    </a:prstGeom>
                    <a:solidFill>
                      <a:schemeClr val="lt2"/>
                    </a:solidFill>
                    <a:ln cap="flat" cmpd="sng" w="38100">
                      <a:solidFill>
                        <a:srgbClr val="2E75B5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675" lIns="91400" spcFirstLastPara="1" rIns="91400" wrap="square" tIns="45675"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6" name="Google Shape;206;g3f03d23e48b_1_0"/>
                    <p:cNvSpPr txBox="1"/>
                    <p:nvPr/>
                  </p:nvSpPr>
                  <p:spPr>
                    <a:xfrm>
                      <a:off x="8307525" y="3274249"/>
                      <a:ext cx="2890200" cy="73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675" lIns="91400" spcFirstLastPara="1" rIns="91400" wrap="square" tIns="45675">
                      <a:sp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n-US" sz="21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Temporally &amp; Spatially Consistent Observations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207" name="Google Shape;207;g3f03d23e48b_1_0"/>
                <p:cNvSpPr/>
                <p:nvPr/>
              </p:nvSpPr>
              <p:spPr>
                <a:xfrm>
                  <a:off x="7023075" y="3861843"/>
                  <a:ext cx="2577900" cy="8160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38100">
                  <a:solidFill>
                    <a:srgbClr val="2E75B5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675" lIns="91400" spcFirstLastPara="1" rIns="91400" wrap="square" tIns="456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r>
                    <a:rPr b="1" i="0" lang="en-US" sz="2100" u="none" cap="none" strike="noStrike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Simultaneously estimate biogeochemical parameters &amp; IOPs </a:t>
                  </a:r>
                  <a:endParaRPr b="0" i="0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08" name="Google Shape;208;g3f03d23e48b_1_0"/>
                <p:cNvGrpSpPr/>
                <p:nvPr/>
              </p:nvGrpSpPr>
              <p:grpSpPr>
                <a:xfrm>
                  <a:off x="7275367" y="829193"/>
                  <a:ext cx="2046826" cy="665076"/>
                  <a:chOff x="8851808" y="1050779"/>
                  <a:chExt cx="2475600" cy="804300"/>
                </a:xfrm>
              </p:grpSpPr>
              <p:sp>
                <p:nvSpPr>
                  <p:cNvPr id="209" name="Google Shape;209;g3f03d23e48b_1_0"/>
                  <p:cNvSpPr/>
                  <p:nvPr/>
                </p:nvSpPr>
                <p:spPr>
                  <a:xfrm>
                    <a:off x="9013655" y="1050779"/>
                    <a:ext cx="2151900" cy="8043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2E75B5"/>
                  </a:solidFill>
                  <a:ln cap="flat" cmpd="sng" w="38100">
                    <a:solidFill>
                      <a:srgbClr val="2E75B5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675" lIns="91400" spcFirstLastPara="1" rIns="91400" wrap="square" tIns="456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g3f03d23e48b_1_0"/>
                  <p:cNvSpPr txBox="1"/>
                  <p:nvPr/>
                </p:nvSpPr>
                <p:spPr>
                  <a:xfrm>
                    <a:off x="8851808" y="1248629"/>
                    <a:ext cx="2475600" cy="415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675" lIns="91400" spcFirstLastPara="1" rIns="91400" wrap="square" tIns="45675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100"/>
                      <a:buFont typeface="Arial"/>
                      <a:buNone/>
                    </a:pPr>
                    <a:r>
                      <a:rPr b="1" i="0" lang="en-US" sz="2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Earth Observation</a:t>
                    </a:r>
                    <a:endParaRPr b="0" i="0" sz="15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1" name="Google Shape;211;g3f03d23e48b_1_0"/>
            <p:cNvSpPr/>
            <p:nvPr/>
          </p:nvSpPr>
          <p:spPr>
            <a:xfrm>
              <a:off x="7072426" y="4308717"/>
              <a:ext cx="2577900" cy="629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38100">
              <a:solidFill>
                <a:srgbClr val="2E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675" lIns="91400" spcFirstLastPara="1" rIns="91400" wrap="square" tIns="456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US" sz="21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Inform in situ sampling &amp; remediation efforts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g3f03d23e48b_1_0"/>
          <p:cNvGrpSpPr/>
          <p:nvPr/>
        </p:nvGrpSpPr>
        <p:grpSpPr>
          <a:xfrm>
            <a:off x="4762085" y="393543"/>
            <a:ext cx="2984144" cy="5351299"/>
            <a:chOff x="3937058" y="325377"/>
            <a:chExt cx="2467254" cy="4424390"/>
          </a:xfrm>
        </p:grpSpPr>
        <p:grpSp>
          <p:nvGrpSpPr>
            <p:cNvPr id="213" name="Google Shape;213;g3f03d23e48b_1_0"/>
            <p:cNvGrpSpPr/>
            <p:nvPr/>
          </p:nvGrpSpPr>
          <p:grpSpPr>
            <a:xfrm>
              <a:off x="3937058" y="325377"/>
              <a:ext cx="2467254" cy="4424390"/>
              <a:chOff x="4720633" y="1124416"/>
              <a:chExt cx="2984100" cy="5350574"/>
            </a:xfrm>
          </p:grpSpPr>
          <p:grpSp>
            <p:nvGrpSpPr>
              <p:cNvPr id="214" name="Google Shape;214;g3f03d23e48b_1_0"/>
              <p:cNvGrpSpPr/>
              <p:nvPr/>
            </p:nvGrpSpPr>
            <p:grpSpPr>
              <a:xfrm>
                <a:off x="4720633" y="2018190"/>
                <a:ext cx="2984100" cy="4456800"/>
                <a:chOff x="4464130" y="1670937"/>
                <a:chExt cx="2984100" cy="4456800"/>
              </a:xfrm>
            </p:grpSpPr>
            <p:grpSp>
              <p:nvGrpSpPr>
                <p:cNvPr id="215" name="Google Shape;215;g3f03d23e48b_1_0"/>
                <p:cNvGrpSpPr/>
                <p:nvPr/>
              </p:nvGrpSpPr>
              <p:grpSpPr>
                <a:xfrm>
                  <a:off x="4721484" y="2822160"/>
                  <a:ext cx="2475600" cy="804300"/>
                  <a:chOff x="4790553" y="2287411"/>
                  <a:chExt cx="2475600" cy="804300"/>
                </a:xfrm>
              </p:grpSpPr>
              <p:sp>
                <p:nvSpPr>
                  <p:cNvPr id="216" name="Google Shape;216;g3f03d23e48b_1_0"/>
                  <p:cNvSpPr/>
                  <p:nvPr/>
                </p:nvSpPr>
                <p:spPr>
                  <a:xfrm>
                    <a:off x="4919131" y="2287411"/>
                    <a:ext cx="2274000" cy="8043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chemeClr val="lt2"/>
                  </a:solidFill>
                  <a:ln cap="flat" cmpd="sng" w="38100">
                    <a:solidFill>
                      <a:schemeClr val="accent2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675" lIns="91400" spcFirstLastPara="1" rIns="91400" wrap="square" tIns="456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" name="Google Shape;217;g3f03d23e48b_1_0"/>
                  <p:cNvSpPr txBox="1"/>
                  <p:nvPr/>
                </p:nvSpPr>
                <p:spPr>
                  <a:xfrm>
                    <a:off x="4790553" y="2299477"/>
                    <a:ext cx="2475600" cy="7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675" lIns="91400" spcFirstLastPara="1" rIns="91400" wrap="square" tIns="45675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100"/>
                      <a:buFont typeface="Arial"/>
                      <a:buNone/>
                    </a:pPr>
                    <a:r>
                      <a:rPr b="1" i="0" lang="en-US" sz="2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Representative Sampling</a:t>
                    </a:r>
                    <a:endParaRPr b="0" i="0" sz="15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8" name="Google Shape;218;g3f03d23e48b_1_0"/>
                <p:cNvGrpSpPr/>
                <p:nvPr/>
              </p:nvGrpSpPr>
              <p:grpSpPr>
                <a:xfrm>
                  <a:off x="4781786" y="3906580"/>
                  <a:ext cx="2475600" cy="804300"/>
                  <a:chOff x="4811296" y="2418775"/>
                  <a:chExt cx="2475600" cy="804300"/>
                </a:xfrm>
              </p:grpSpPr>
              <p:sp>
                <p:nvSpPr>
                  <p:cNvPr id="219" name="Google Shape;219;g3f03d23e48b_1_0"/>
                  <p:cNvSpPr/>
                  <p:nvPr/>
                </p:nvSpPr>
                <p:spPr>
                  <a:xfrm>
                    <a:off x="4879573" y="2418775"/>
                    <a:ext cx="2281800" cy="8043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chemeClr val="lt2"/>
                  </a:solidFill>
                  <a:ln cap="flat" cmpd="sng" w="38100">
                    <a:solidFill>
                      <a:schemeClr val="accent2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675" lIns="91400" spcFirstLastPara="1" rIns="91400" wrap="square" tIns="456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" name="Google Shape;220;g3f03d23e48b_1_0"/>
                  <p:cNvSpPr txBox="1"/>
                  <p:nvPr/>
                </p:nvSpPr>
                <p:spPr>
                  <a:xfrm>
                    <a:off x="4811296" y="2467038"/>
                    <a:ext cx="2475600" cy="7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675" lIns="91400" spcFirstLastPara="1" rIns="91400" wrap="square" tIns="45675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100"/>
                      <a:buFont typeface="Arial"/>
                      <a:buNone/>
                    </a:pPr>
                    <a:r>
                      <a:rPr b="1" i="0" lang="en-US" sz="2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Quantify &amp; characterize</a:t>
                    </a:r>
                    <a:endParaRPr b="0" i="0" sz="15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1" name="Google Shape;221;g3f03d23e48b_1_0"/>
                <p:cNvGrpSpPr/>
                <p:nvPr/>
              </p:nvGrpSpPr>
              <p:grpSpPr>
                <a:xfrm>
                  <a:off x="4696042" y="1887477"/>
                  <a:ext cx="2475600" cy="730200"/>
                  <a:chOff x="4681187" y="2875940"/>
                  <a:chExt cx="2475600" cy="730200"/>
                </a:xfrm>
              </p:grpSpPr>
              <p:sp>
                <p:nvSpPr>
                  <p:cNvPr id="222" name="Google Shape;222;g3f03d23e48b_1_0"/>
                  <p:cNvSpPr/>
                  <p:nvPr/>
                </p:nvSpPr>
                <p:spPr>
                  <a:xfrm>
                    <a:off x="4812897" y="2875940"/>
                    <a:ext cx="2281800" cy="7302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chemeClr val="lt2"/>
                  </a:solidFill>
                  <a:ln cap="flat" cmpd="sng" w="38100">
                    <a:solidFill>
                      <a:schemeClr val="accent2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675" lIns="91400" spcFirstLastPara="1" rIns="91400" wrap="square" tIns="456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g3f03d23e48b_1_0"/>
                  <p:cNvSpPr txBox="1"/>
                  <p:nvPr/>
                </p:nvSpPr>
                <p:spPr>
                  <a:xfrm>
                    <a:off x="4681187" y="3058332"/>
                    <a:ext cx="2475600" cy="415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675" lIns="91400" spcFirstLastPara="1" rIns="91400" wrap="square" tIns="45675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100"/>
                      <a:buFont typeface="Arial"/>
                      <a:buNone/>
                    </a:pPr>
                    <a:r>
                      <a:rPr b="1" i="0" lang="en-US" sz="2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Timeliness</a:t>
                    </a:r>
                    <a:endParaRPr b="0" i="0" sz="15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4" name="Google Shape;224;g3f03d23e48b_1_0"/>
                <p:cNvSpPr/>
                <p:nvPr/>
              </p:nvSpPr>
              <p:spPr>
                <a:xfrm>
                  <a:off x="4850061" y="4901580"/>
                  <a:ext cx="2281800" cy="11124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38100">
                  <a:solidFill>
                    <a:schemeClr val="accen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675" lIns="91400" spcFirstLastPara="1" rIns="91400" wrap="square" tIns="456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g3f03d23e48b_1_0"/>
                <p:cNvSpPr/>
                <p:nvPr/>
              </p:nvSpPr>
              <p:spPr>
                <a:xfrm>
                  <a:off x="4464130" y="1670937"/>
                  <a:ext cx="2984100" cy="44568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38100">
                  <a:solidFill>
                    <a:schemeClr val="accen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675" lIns="91400" spcFirstLastPara="1" rIns="91400" wrap="square" tIns="456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6" name="Google Shape;226;g3f03d23e48b_1_0"/>
              <p:cNvSpPr/>
              <p:nvPr/>
            </p:nvSpPr>
            <p:spPr>
              <a:xfrm>
                <a:off x="5107028" y="1124416"/>
                <a:ext cx="2151900" cy="804300"/>
              </a:xfrm>
              <a:prstGeom prst="roundRect">
                <a:avLst>
                  <a:gd fmla="val 16667" name="adj"/>
                </a:avLst>
              </a:prstGeom>
              <a:solidFill>
                <a:schemeClr val="accent2"/>
              </a:solidFill>
              <a:ln cap="flat" cmpd="sng" w="3810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675" lIns="91400" spcFirstLastPara="1" rIns="91400" wrap="square" tIns="456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g3f03d23e48b_1_0"/>
              <p:cNvSpPr txBox="1"/>
              <p:nvPr/>
            </p:nvSpPr>
            <p:spPr>
              <a:xfrm>
                <a:off x="4952544" y="1181154"/>
                <a:ext cx="2475600" cy="7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US" sz="21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Water Quality Management</a:t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" name="Google Shape;228;g3f03d23e48b_1_0"/>
            <p:cNvSpPr txBox="1"/>
            <p:nvPr/>
          </p:nvSpPr>
          <p:spPr>
            <a:xfrm>
              <a:off x="4199696" y="3784726"/>
              <a:ext cx="2046900" cy="87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US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Issue warnings &amp; implement remediation efforts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" name="Google Shape;229;g3f03d23e48b_1_0"/>
          <p:cNvSpPr txBox="1"/>
          <p:nvPr>
            <p:ph idx="12" type="sldNum"/>
          </p:nvPr>
        </p:nvSpPr>
        <p:spPr>
          <a:xfrm>
            <a:off x="11409045" y="6333136"/>
            <a:ext cx="7317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baef8777fd_3_91"/>
          <p:cNvSpPr txBox="1"/>
          <p:nvPr>
            <p:ph type="title"/>
          </p:nvPr>
        </p:nvSpPr>
        <p:spPr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Website &amp; API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g3baef8777fd_3_91"/>
          <p:cNvSpPr txBox="1"/>
          <p:nvPr>
            <p:ph idx="1" type="body"/>
          </p:nvPr>
        </p:nvSpPr>
        <p:spPr>
          <a:xfrm>
            <a:off x="242315" y="1130284"/>
            <a:ext cx="11707369" cy="505620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0" spcFirstLastPara="1" rIns="121875" wrap="square" tIns="60925">
            <a:noAutofit/>
          </a:bodyPr>
          <a:lstStyle/>
          <a:p>
            <a:pPr indent="-387985" lvl="0" marL="4572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510"/>
              <a:buFont typeface="Century Gothic"/>
              <a:buChar char="•"/>
            </a:pPr>
            <a:r>
              <a:rPr lang="en-US" sz="1830">
                <a:latin typeface="Century Gothic"/>
                <a:ea typeface="Century Gothic"/>
                <a:cs typeface="Century Gothic"/>
                <a:sym typeface="Century Gothic"/>
              </a:rPr>
              <a:t>Interactive map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OpenLayers</a:t>
            </a:r>
            <a:endParaRPr sz="183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WMTS tile service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0" marL="4572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510"/>
              <a:buFont typeface="Century Gothic"/>
              <a:buChar char="•"/>
            </a:pPr>
            <a:r>
              <a:rPr lang="en-US" sz="1830">
                <a:latin typeface="Century Gothic"/>
                <a:ea typeface="Century Gothic"/>
                <a:cs typeface="Century Gothic"/>
                <a:sym typeface="Century Gothic"/>
              </a:rPr>
              <a:t>Archive of daily processing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 2024 – Present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CONUS, Hawaii, Alaska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Select regions outside US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0" marL="4572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510"/>
              <a:buFont typeface="Century Gothic"/>
              <a:buChar char="•"/>
            </a:pPr>
            <a:r>
              <a:rPr lang="en-US" sz="1830">
                <a:latin typeface="Century Gothic"/>
                <a:ea typeface="Century Gothic"/>
                <a:cs typeface="Century Gothic"/>
                <a:sym typeface="Century Gothic"/>
              </a:rPr>
              <a:t>RESTful API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Documentation included</a:t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Query and download</a:t>
            </a:r>
            <a:endParaRPr sz="183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0" marL="4572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510"/>
              <a:buFont typeface="Century Gothic"/>
              <a:buChar char="•"/>
            </a:pPr>
            <a:r>
              <a:rPr lang="en-US" sz="183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 series tool</a:t>
            </a:r>
            <a:endParaRPr sz="183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985" lvl="1" marL="9144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10"/>
              <a:buFont typeface="Century Gothic"/>
              <a:buChar char="–"/>
            </a:pPr>
            <a:r>
              <a:rPr lang="en-US" sz="183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Generate plots on demand</a:t>
            </a:r>
            <a:endParaRPr sz="183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83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83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1870"/>
              <a:buNone/>
            </a:pPr>
            <a:r>
              <a:t/>
            </a:r>
            <a:endParaRPr sz="183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9" name="Google Shape;609;g3baef8777fd_3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8518" y="735764"/>
            <a:ext cx="6540052" cy="3004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" id="610" name="Google Shape;610;g3baef8777fd_3_91"/>
          <p:cNvPicPr preferRelativeResize="0"/>
          <p:nvPr/>
        </p:nvPicPr>
        <p:blipFill rotWithShape="1">
          <a:blip r:embed="rId4">
            <a:alphaModFix/>
          </a:blip>
          <a:srcRect b="27643" l="2296" r="-70" t="1001"/>
          <a:stretch/>
        </p:blipFill>
        <p:spPr>
          <a:xfrm>
            <a:off x="6095714" y="3937612"/>
            <a:ext cx="4143247" cy="2446582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0625"/>
            <a:ext cx="12192001" cy="461719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2"/>
          <p:cNvSpPr txBox="1"/>
          <p:nvPr/>
        </p:nvSpPr>
        <p:spPr>
          <a:xfrm>
            <a:off x="1842450" y="5743250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p42"/>
          <p:cNvSpPr/>
          <p:nvPr/>
        </p:nvSpPr>
        <p:spPr>
          <a:xfrm>
            <a:off x="3797300" y="5314100"/>
            <a:ext cx="1390500" cy="5763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p42"/>
          <p:cNvSpPr txBox="1"/>
          <p:nvPr>
            <p:ph type="title"/>
          </p:nvPr>
        </p:nvSpPr>
        <p:spPr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STREAM Usage Example</a:t>
            </a:r>
            <a:endParaRPr/>
          </a:p>
        </p:txBody>
      </p:sp>
      <p:sp>
        <p:nvSpPr>
          <p:cNvPr id="619" name="Google Shape;619;p42"/>
          <p:cNvSpPr/>
          <p:nvPr/>
        </p:nvSpPr>
        <p:spPr>
          <a:xfrm>
            <a:off x="9531350" y="2045725"/>
            <a:ext cx="647400" cy="4929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0" name="Google Shape;62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" y="1149824"/>
            <a:ext cx="6806909" cy="800813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2"/>
          <p:cNvSpPr txBox="1"/>
          <p:nvPr/>
        </p:nvSpPr>
        <p:spPr>
          <a:xfrm>
            <a:off x="6806900" y="1350125"/>
            <a:ext cx="5504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https://ladsweb.modaps.eosdis.nasa.gov/stream/</a:t>
            </a:r>
            <a:endParaRPr sz="19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g3f2c36af9c2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940" y="1005688"/>
            <a:ext cx="7475275" cy="399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3f2c36af9c2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05693"/>
            <a:ext cx="3874390" cy="3249182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3f2c36af9c2_0_44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f2c36af9c2_0_44"/>
          <p:cNvSpPr/>
          <p:nvPr/>
        </p:nvSpPr>
        <p:spPr>
          <a:xfrm>
            <a:off x="330200" y="3588125"/>
            <a:ext cx="3257700" cy="4821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f2c36af9c2_0_44"/>
          <p:cNvSpPr txBox="1"/>
          <p:nvPr>
            <p:ph type="title"/>
          </p:nvPr>
        </p:nvSpPr>
        <p:spPr>
          <a:xfrm>
            <a:off x="242315" y="276993"/>
            <a:ext cx="11706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Navigation</a:t>
            </a:r>
            <a:endParaRPr/>
          </a:p>
        </p:txBody>
      </p:sp>
      <p:pic>
        <p:nvPicPr>
          <p:cNvPr id="631" name="Google Shape;631;g3f2c36af9c2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50" y="4921625"/>
            <a:ext cx="3149599" cy="1934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g3f2c36af9c2_0_44"/>
          <p:cNvCxnSpPr/>
          <p:nvPr/>
        </p:nvCxnSpPr>
        <p:spPr>
          <a:xfrm>
            <a:off x="2540000" y="2554013"/>
            <a:ext cx="3810000" cy="182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3" name="Google Shape;633;g3f2c36af9c2_0_44"/>
          <p:cNvSpPr txBox="1"/>
          <p:nvPr/>
        </p:nvSpPr>
        <p:spPr>
          <a:xfrm>
            <a:off x="337575" y="2334800"/>
            <a:ext cx="3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x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634" name="Google Shape;634;g3f2c36af9c2_0_44"/>
          <p:cNvCxnSpPr>
            <a:stCxn id="629" idx="2"/>
            <a:endCxn id="631" idx="0"/>
          </p:cNvCxnSpPr>
          <p:nvPr/>
        </p:nvCxnSpPr>
        <p:spPr>
          <a:xfrm>
            <a:off x="1959050" y="4070225"/>
            <a:ext cx="0" cy="85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5" name="Google Shape;635;g3f2c36af9c2_0_44"/>
          <p:cNvSpPr txBox="1"/>
          <p:nvPr/>
        </p:nvSpPr>
        <p:spPr>
          <a:xfrm>
            <a:off x="4473950" y="500262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Which satellite tiles are covered by STREAM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g3f2c36af9c2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7968"/>
            <a:ext cx="7428350" cy="496002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f2c36af9c2_0_63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g3f2c36af9c2_0_63"/>
          <p:cNvSpPr/>
          <p:nvPr/>
        </p:nvSpPr>
        <p:spPr>
          <a:xfrm>
            <a:off x="4425950" y="3492875"/>
            <a:ext cx="1866900" cy="7869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g3f2c36af9c2_0_63"/>
          <p:cNvSpPr txBox="1"/>
          <p:nvPr>
            <p:ph type="title"/>
          </p:nvPr>
        </p:nvSpPr>
        <p:spPr>
          <a:xfrm>
            <a:off x="242315" y="276993"/>
            <a:ext cx="11706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Search For Data</a:t>
            </a:r>
            <a:endParaRPr/>
          </a:p>
        </p:txBody>
      </p:sp>
      <p:sp>
        <p:nvSpPr>
          <p:cNvPr id="644" name="Google Shape;644;g3f2c36af9c2_0_63"/>
          <p:cNvSpPr txBox="1"/>
          <p:nvPr/>
        </p:nvSpPr>
        <p:spPr>
          <a:xfrm>
            <a:off x="0" y="141587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Click anywhere to drop a pin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5" name="Google Shape;645;g3f2c36af9c2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8350" y="1950651"/>
            <a:ext cx="4763650" cy="3871357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3f2c36af9c2_0_63"/>
          <p:cNvSpPr txBox="1"/>
          <p:nvPr/>
        </p:nvSpPr>
        <p:spPr>
          <a:xfrm>
            <a:off x="7428350" y="1415875"/>
            <a:ext cx="45210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And see results for that satellite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g3f2c36af9c2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7975"/>
            <a:ext cx="315277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3f2c36af9c2_0_76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3" name="Google Shape;653;g3f2c36af9c2_0_76"/>
          <p:cNvSpPr/>
          <p:nvPr/>
        </p:nvSpPr>
        <p:spPr>
          <a:xfrm>
            <a:off x="0" y="1904575"/>
            <a:ext cx="3152700" cy="4821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4" name="Google Shape;654;g3f2c36af9c2_0_76"/>
          <p:cNvSpPr txBox="1"/>
          <p:nvPr>
            <p:ph type="title"/>
          </p:nvPr>
        </p:nvSpPr>
        <p:spPr>
          <a:xfrm>
            <a:off x="242315" y="276993"/>
            <a:ext cx="11706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Download Full Resolution Tiles</a:t>
            </a:r>
            <a:endParaRPr/>
          </a:p>
        </p:txBody>
      </p:sp>
      <p:sp>
        <p:nvSpPr>
          <p:cNvPr id="655" name="Google Shape;655;g3f2c36af9c2_0_76"/>
          <p:cNvSpPr txBox="1"/>
          <p:nvPr/>
        </p:nvSpPr>
        <p:spPr>
          <a:xfrm>
            <a:off x="0" y="141587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Click to download individual product .TIFs or a zip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6" name="Google Shape;656;g3f2c36af9c2_0_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19950"/>
            <a:ext cx="9274149" cy="41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3f2c36af9c2_0_76"/>
          <p:cNvSpPr/>
          <p:nvPr/>
        </p:nvSpPr>
        <p:spPr>
          <a:xfrm>
            <a:off x="6958050" y="2519950"/>
            <a:ext cx="1258800" cy="4008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g3f2c36af9c2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7975"/>
            <a:ext cx="315277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3f2c36af9c2_0_90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g3f2c36af9c2_0_90"/>
          <p:cNvSpPr txBox="1"/>
          <p:nvPr>
            <p:ph type="title"/>
          </p:nvPr>
        </p:nvSpPr>
        <p:spPr>
          <a:xfrm>
            <a:off x="242315" y="276993"/>
            <a:ext cx="11706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Visualize on Map</a:t>
            </a:r>
            <a:endParaRPr/>
          </a:p>
        </p:txBody>
      </p:sp>
      <p:sp>
        <p:nvSpPr>
          <p:cNvPr id="665" name="Google Shape;665;g3f2c36af9c2_0_90"/>
          <p:cNvSpPr txBox="1"/>
          <p:nvPr/>
        </p:nvSpPr>
        <p:spPr>
          <a:xfrm>
            <a:off x="0" y="141587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 link back to the map with mosaic pre-loaded!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6" name="Google Shape;666;g3f2c36af9c2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19950"/>
            <a:ext cx="9274149" cy="41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3f2c36af9c2_0_90"/>
          <p:cNvSpPr/>
          <p:nvPr/>
        </p:nvSpPr>
        <p:spPr>
          <a:xfrm>
            <a:off x="38100" y="3308350"/>
            <a:ext cx="330300" cy="2286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g3f2c36af9c2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2056" y="1415875"/>
            <a:ext cx="3089937" cy="55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3f2c36af9c2_0_101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g3f2c36af9c2_0_101"/>
          <p:cNvSpPr/>
          <p:nvPr/>
        </p:nvSpPr>
        <p:spPr>
          <a:xfrm>
            <a:off x="9207500" y="2927350"/>
            <a:ext cx="1276500" cy="4032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g3f2c36af9c2_0_101"/>
          <p:cNvSpPr txBox="1"/>
          <p:nvPr>
            <p:ph type="title"/>
          </p:nvPr>
        </p:nvSpPr>
        <p:spPr>
          <a:xfrm>
            <a:off x="242320" y="276999"/>
            <a:ext cx="64314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Adjusting the Layer</a:t>
            </a:r>
            <a:endParaRPr/>
          </a:p>
        </p:txBody>
      </p:sp>
      <p:sp>
        <p:nvSpPr>
          <p:cNvPr id="676" name="Google Shape;676;g3f2c36af9c2_0_101"/>
          <p:cNvSpPr txBox="1"/>
          <p:nvPr/>
        </p:nvSpPr>
        <p:spPr>
          <a:xfrm>
            <a:off x="0" y="141587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Hover any pixel for a live readout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7" name="Google Shape;677;g3f2c36af9c2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02775"/>
            <a:ext cx="6550406" cy="46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3f2c36af9c2_0_101"/>
          <p:cNvSpPr txBox="1"/>
          <p:nvPr/>
        </p:nvSpPr>
        <p:spPr>
          <a:xfrm>
            <a:off x="8274050" y="277000"/>
            <a:ext cx="4032300" cy="12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Expand the options for this layer to change color palette, min/max scaling, and opacity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g3f2c36af9c2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800" y="2293625"/>
            <a:ext cx="3954325" cy="37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3f2c36af9c2_0_114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5" name="Google Shape;685;g3f2c36af9c2_0_114"/>
          <p:cNvSpPr/>
          <p:nvPr/>
        </p:nvSpPr>
        <p:spPr>
          <a:xfrm>
            <a:off x="8636000" y="3441700"/>
            <a:ext cx="990600" cy="4035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6" name="Google Shape;686;g3f2c36af9c2_0_114"/>
          <p:cNvSpPr txBox="1"/>
          <p:nvPr>
            <p:ph type="title"/>
          </p:nvPr>
        </p:nvSpPr>
        <p:spPr>
          <a:xfrm>
            <a:off x="242320" y="276999"/>
            <a:ext cx="64314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Adding More Layers</a:t>
            </a:r>
            <a:endParaRPr/>
          </a:p>
        </p:txBody>
      </p:sp>
      <p:sp>
        <p:nvSpPr>
          <p:cNvPr id="687" name="Google Shape;687;g3f2c36af9c2_0_114"/>
          <p:cNvSpPr txBox="1"/>
          <p:nvPr/>
        </p:nvSpPr>
        <p:spPr>
          <a:xfrm>
            <a:off x="0" y="141587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Expand “Add Layer Directly” to add another layer, for example including RGB in addition to chla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8" name="Google Shape;688;g3f2c36af9c2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325" y="2293625"/>
            <a:ext cx="34956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g3f2c36af9c2_0_114"/>
          <p:cNvSpPr txBox="1"/>
          <p:nvPr/>
        </p:nvSpPr>
        <p:spPr>
          <a:xfrm>
            <a:off x="5981700" y="141587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Drag to reorder layers (topmost shows on top)  and click hide/show to quickly toggle them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g3f2c36af9c2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7968"/>
            <a:ext cx="7428350" cy="496002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3f2c36af9c2_0_127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6" name="Google Shape;696;g3f2c36af9c2_0_127"/>
          <p:cNvSpPr/>
          <p:nvPr/>
        </p:nvSpPr>
        <p:spPr>
          <a:xfrm>
            <a:off x="4425950" y="2921375"/>
            <a:ext cx="1905000" cy="4821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g3f2c36af9c2_0_127"/>
          <p:cNvSpPr txBox="1"/>
          <p:nvPr>
            <p:ph type="title"/>
          </p:nvPr>
        </p:nvSpPr>
        <p:spPr>
          <a:xfrm>
            <a:off x="242315" y="276993"/>
            <a:ext cx="11706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Viewing Timeseries</a:t>
            </a:r>
            <a:endParaRPr/>
          </a:p>
        </p:txBody>
      </p:sp>
      <p:sp>
        <p:nvSpPr>
          <p:cNvPr id="698" name="Google Shape;698;g3f2c36af9c2_0_127"/>
          <p:cNvSpPr txBox="1"/>
          <p:nvPr/>
        </p:nvSpPr>
        <p:spPr>
          <a:xfrm>
            <a:off x="0" y="1415875"/>
            <a:ext cx="5981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Click anywhere to drop a pin like before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9" name="Google Shape;699;g3f2c36af9c2_0_127"/>
          <p:cNvSpPr txBox="1"/>
          <p:nvPr/>
        </p:nvSpPr>
        <p:spPr>
          <a:xfrm>
            <a:off x="7428350" y="1415875"/>
            <a:ext cx="45210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Or visit the Time Series page and enter your coordinates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0" name="Google Shape;700;g3f2c36af9c2_0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2850" y="2183725"/>
            <a:ext cx="1571625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3f2c36af9c2_0_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1275" y="3107638"/>
            <a:ext cx="3914775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f2c36af9c2_0_139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7" name="Google Shape;707;g3f2c36af9c2_0_139"/>
          <p:cNvSpPr txBox="1"/>
          <p:nvPr>
            <p:ph type="title"/>
          </p:nvPr>
        </p:nvSpPr>
        <p:spPr>
          <a:xfrm>
            <a:off x="242324" y="277000"/>
            <a:ext cx="99939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Generating </a:t>
            </a: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Timeseries</a:t>
            </a:r>
            <a:endParaRPr/>
          </a:p>
        </p:txBody>
      </p:sp>
      <p:sp>
        <p:nvSpPr>
          <p:cNvPr id="708" name="Google Shape;708;g3f2c36af9c2_0_139"/>
          <p:cNvSpPr txBox="1"/>
          <p:nvPr/>
        </p:nvSpPr>
        <p:spPr>
          <a:xfrm>
            <a:off x="0" y="1034875"/>
            <a:ext cx="29493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Enter start and end date and select products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9" name="Google Shape;709;g3f2c36af9c2_0_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23" y="1897975"/>
            <a:ext cx="2949175" cy="46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3f2c36af9c2_0_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0098" y="1797900"/>
            <a:ext cx="8851904" cy="425287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3f2c36af9c2_0_139"/>
          <p:cNvSpPr txBox="1"/>
          <p:nvPr/>
        </p:nvSpPr>
        <p:spPr>
          <a:xfrm>
            <a:off x="3810000" y="1034875"/>
            <a:ext cx="7112100" cy="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Hit Generate, and watch the plot populate in seconds!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3f03d23e48b_1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9" y="5328563"/>
            <a:ext cx="1525945" cy="60633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3f03d23e48b_1_97"/>
          <p:cNvSpPr txBox="1"/>
          <p:nvPr>
            <p:ph idx="1" type="body"/>
          </p:nvPr>
        </p:nvSpPr>
        <p:spPr>
          <a:xfrm>
            <a:off x="4205266" y="3720200"/>
            <a:ext cx="4027500" cy="11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 fontScale="55000" lnSpcReduction="20000"/>
          </a:bodyPr>
          <a:lstStyle/>
          <a:p>
            <a:pPr indent="-17272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Radiometrically capable sensors</a:t>
            </a:r>
            <a:endParaRPr/>
          </a:p>
          <a:p>
            <a:pPr indent="-17272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Daily observations</a:t>
            </a:r>
            <a:endParaRPr/>
          </a:p>
          <a:p>
            <a:pPr indent="-17272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Different spatial/spectral capabilities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</p:txBody>
      </p:sp>
      <p:pic>
        <p:nvPicPr>
          <p:cNvPr id="236" name="Google Shape;236;g3f03d23e48b_1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4771" y="6028361"/>
            <a:ext cx="1659300" cy="71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f03d23e48b_1_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428" y="6037937"/>
            <a:ext cx="902848" cy="75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f03d23e48b_1_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74771" y="5230671"/>
            <a:ext cx="1909356" cy="63808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f03d23e48b_1_97"/>
          <p:cNvSpPr txBox="1"/>
          <p:nvPr/>
        </p:nvSpPr>
        <p:spPr>
          <a:xfrm>
            <a:off x="0" y="-35167"/>
            <a:ext cx="12230100" cy="6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675" lIns="91400" spcFirstLastPara="1" rIns="91400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Freshwater and littoral imaging from space: MDN supported sensors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f03d23e48b_1_97"/>
          <p:cNvSpPr txBox="1"/>
          <p:nvPr/>
        </p:nvSpPr>
        <p:spPr>
          <a:xfrm>
            <a:off x="968796" y="2549667"/>
            <a:ext cx="178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SeaWiFS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g3f03d23e48b_1_97"/>
          <p:cNvCxnSpPr/>
          <p:nvPr/>
        </p:nvCxnSpPr>
        <p:spPr>
          <a:xfrm>
            <a:off x="1021289" y="2476713"/>
            <a:ext cx="714300" cy="0"/>
          </a:xfrm>
          <a:prstGeom prst="straightConnector1">
            <a:avLst/>
          </a:prstGeom>
          <a:noFill/>
          <a:ln cap="flat" cmpd="sng" w="16925">
            <a:solidFill>
              <a:srgbClr val="000000"/>
            </a:solidFill>
            <a:prstDash val="solid"/>
            <a:miter lim="800000"/>
            <a:headEnd len="med" w="med" type="stealth"/>
            <a:tailEnd len="sm" w="sm" type="none"/>
          </a:ln>
        </p:spPr>
      </p:cxnSp>
      <p:grpSp>
        <p:nvGrpSpPr>
          <p:cNvPr id="242" name="Google Shape;242;g3f03d23e48b_1_97"/>
          <p:cNvGrpSpPr/>
          <p:nvPr/>
        </p:nvGrpSpPr>
        <p:grpSpPr>
          <a:xfrm>
            <a:off x="3631763" y="2259459"/>
            <a:ext cx="3159249" cy="1253969"/>
            <a:chOff x="2723890" y="1694637"/>
            <a:chExt cx="2369496" cy="940500"/>
          </a:xfrm>
        </p:grpSpPr>
        <p:sp>
          <p:nvSpPr>
            <p:cNvPr id="243" name="Google Shape;243;g3f03d23e48b_1_97"/>
            <p:cNvSpPr txBox="1"/>
            <p:nvPr/>
          </p:nvSpPr>
          <p:spPr>
            <a:xfrm rot="-2145233">
              <a:off x="2673822" y="2039417"/>
              <a:ext cx="1247637" cy="2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Sentinel-2A</a:t>
              </a:r>
              <a:endParaRPr b="0" i="0" sz="1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4" name="Google Shape;244;g3f03d23e48b_1_97"/>
            <p:cNvCxnSpPr/>
            <p:nvPr/>
          </p:nvCxnSpPr>
          <p:spPr>
            <a:xfrm rot="10800000">
              <a:off x="3454519" y="1783093"/>
              <a:ext cx="0" cy="193500"/>
            </a:xfrm>
            <a:prstGeom prst="straightConnector1">
              <a:avLst/>
            </a:prstGeom>
            <a:noFill/>
            <a:ln cap="flat" cmpd="sng" w="25400">
              <a:solidFill>
                <a:srgbClr val="0000FF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45" name="Google Shape;245;g3f03d23e48b_1_97"/>
            <p:cNvSpPr txBox="1"/>
            <p:nvPr/>
          </p:nvSpPr>
          <p:spPr>
            <a:xfrm rot="-2242120">
              <a:off x="3903803" y="2049532"/>
              <a:ext cx="1247567" cy="230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Sentinel-2B</a:t>
              </a:r>
              <a:endParaRPr b="0" i="0" sz="1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6" name="Google Shape;246;g3f03d23e48b_1_97"/>
            <p:cNvCxnSpPr/>
            <p:nvPr/>
          </p:nvCxnSpPr>
          <p:spPr>
            <a:xfrm rot="10800000">
              <a:off x="4642038" y="1785141"/>
              <a:ext cx="0" cy="193500"/>
            </a:xfrm>
            <a:prstGeom prst="straightConnector1">
              <a:avLst/>
            </a:prstGeom>
            <a:noFill/>
            <a:ln cap="flat" cmpd="sng" w="25400">
              <a:solidFill>
                <a:srgbClr val="0000FF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  <p:grpSp>
        <p:nvGrpSpPr>
          <p:cNvPr id="247" name="Google Shape;247;g3f03d23e48b_1_97"/>
          <p:cNvGrpSpPr/>
          <p:nvPr/>
        </p:nvGrpSpPr>
        <p:grpSpPr>
          <a:xfrm>
            <a:off x="2323900" y="2282933"/>
            <a:ext cx="7007648" cy="1110778"/>
            <a:chOff x="1742968" y="1712243"/>
            <a:chExt cx="5255867" cy="833105"/>
          </a:xfrm>
        </p:grpSpPr>
        <p:grpSp>
          <p:nvGrpSpPr>
            <p:cNvPr id="248" name="Google Shape;248;g3f03d23e48b_1_97"/>
            <p:cNvGrpSpPr/>
            <p:nvPr/>
          </p:nvGrpSpPr>
          <p:grpSpPr>
            <a:xfrm>
              <a:off x="1742968" y="1740747"/>
              <a:ext cx="1027200" cy="804600"/>
              <a:chOff x="1742968" y="1740747"/>
              <a:chExt cx="1027200" cy="804600"/>
            </a:xfrm>
          </p:grpSpPr>
          <p:cxnSp>
            <p:nvCxnSpPr>
              <p:cNvPr id="249" name="Google Shape;249;g3f03d23e48b_1_97"/>
              <p:cNvCxnSpPr/>
              <p:nvPr/>
            </p:nvCxnSpPr>
            <p:spPr>
              <a:xfrm rot="10800000">
                <a:off x="2260534" y="1772898"/>
                <a:ext cx="0" cy="1935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0000F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sp>
            <p:nvSpPr>
              <p:cNvPr id="250" name="Google Shape;250;g3f03d23e48b_1_97"/>
              <p:cNvSpPr txBox="1"/>
              <p:nvPr/>
            </p:nvSpPr>
            <p:spPr>
              <a:xfrm rot="-2064305">
                <a:off x="1713155" y="2027591"/>
                <a:ext cx="1086826" cy="2309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Landsat-8</a:t>
                </a:r>
                <a:endParaRPr b="0" i="0" sz="1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1" name="Google Shape;251;g3f03d23e48b_1_97"/>
            <p:cNvSpPr txBox="1"/>
            <p:nvPr/>
          </p:nvSpPr>
          <p:spPr>
            <a:xfrm rot="-2181739">
              <a:off x="5946174" y="2013048"/>
              <a:ext cx="1090423" cy="23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Landsat-9</a:t>
              </a:r>
              <a:endParaRPr b="0" i="0" sz="1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2" name="Google Shape;252;g3f03d23e48b_1_97"/>
            <p:cNvCxnSpPr/>
            <p:nvPr/>
          </p:nvCxnSpPr>
          <p:spPr>
            <a:xfrm rot="10800000">
              <a:off x="6624287" y="1782339"/>
              <a:ext cx="0" cy="193500"/>
            </a:xfrm>
            <a:prstGeom prst="straightConnector1">
              <a:avLst/>
            </a:prstGeom>
            <a:noFill/>
            <a:ln cap="flat" cmpd="sng" w="16925">
              <a:solidFill>
                <a:srgbClr val="0000FF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  <p:grpSp>
        <p:nvGrpSpPr>
          <p:cNvPr id="253" name="Google Shape;253;g3f03d23e48b_1_97"/>
          <p:cNvGrpSpPr/>
          <p:nvPr/>
        </p:nvGrpSpPr>
        <p:grpSpPr>
          <a:xfrm>
            <a:off x="1087053" y="1809609"/>
            <a:ext cx="10402927" cy="484577"/>
            <a:chOff x="490037" y="1851576"/>
            <a:chExt cx="6473105" cy="524377"/>
          </a:xfrm>
        </p:grpSpPr>
        <p:sp>
          <p:nvSpPr>
            <p:cNvPr id="254" name="Google Shape;254;g3f03d23e48b_1_97"/>
            <p:cNvSpPr/>
            <p:nvPr/>
          </p:nvSpPr>
          <p:spPr>
            <a:xfrm>
              <a:off x="622300" y="2192653"/>
              <a:ext cx="6070500" cy="183300"/>
            </a:xfrm>
            <a:prstGeom prst="rect">
              <a:avLst/>
            </a:prstGeom>
            <a:solidFill>
              <a:srgbClr val="7F7F7F"/>
            </a:solidFill>
            <a:ln cap="flat" cmpd="sng" w="12700">
              <a:solidFill>
                <a:srgbClr val="8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675" lIns="91400" spcFirstLastPara="1" rIns="91400" wrap="square" tIns="456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5" name="Google Shape;255;g3f03d23e48b_1_97"/>
            <p:cNvGrpSpPr/>
            <p:nvPr/>
          </p:nvGrpSpPr>
          <p:grpSpPr>
            <a:xfrm>
              <a:off x="490037" y="1851576"/>
              <a:ext cx="6473105" cy="353231"/>
              <a:chOff x="490037" y="1851576"/>
              <a:chExt cx="6473105" cy="353231"/>
            </a:xfrm>
          </p:grpSpPr>
          <p:sp>
            <p:nvSpPr>
              <p:cNvPr id="256" name="Google Shape;256;g3f03d23e48b_1_97"/>
              <p:cNvSpPr txBox="1"/>
              <p:nvPr/>
            </p:nvSpPr>
            <p:spPr>
              <a:xfrm>
                <a:off x="490037" y="1852178"/>
                <a:ext cx="609600" cy="3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2010</a:t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g3f03d23e48b_1_97"/>
              <p:cNvSpPr txBox="1"/>
              <p:nvPr/>
            </p:nvSpPr>
            <p:spPr>
              <a:xfrm>
                <a:off x="6353542" y="1871807"/>
                <a:ext cx="609600" cy="3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2025</a:t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g3f03d23e48b_1_97"/>
              <p:cNvSpPr txBox="1"/>
              <p:nvPr/>
            </p:nvSpPr>
            <p:spPr>
              <a:xfrm>
                <a:off x="2524490" y="1851576"/>
                <a:ext cx="609600" cy="3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2015</a:t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g3f03d23e48b_1_97"/>
              <p:cNvSpPr txBox="1"/>
              <p:nvPr/>
            </p:nvSpPr>
            <p:spPr>
              <a:xfrm>
                <a:off x="4566546" y="1851576"/>
                <a:ext cx="609600" cy="3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675" lIns="91400" spcFirstLastPara="1" rIns="91400" wrap="square" tIns="456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2020</a:t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0" name="Google Shape;260;g3f03d23e48b_1_97"/>
          <p:cNvGrpSpPr/>
          <p:nvPr/>
        </p:nvGrpSpPr>
        <p:grpSpPr>
          <a:xfrm>
            <a:off x="4280193" y="2254502"/>
            <a:ext cx="2988359" cy="1282513"/>
            <a:chOff x="3210225" y="1690919"/>
            <a:chExt cx="2241325" cy="961909"/>
          </a:xfrm>
        </p:grpSpPr>
        <p:sp>
          <p:nvSpPr>
            <p:cNvPr id="261" name="Google Shape;261;g3f03d23e48b_1_97"/>
            <p:cNvSpPr txBox="1"/>
            <p:nvPr/>
          </p:nvSpPr>
          <p:spPr>
            <a:xfrm rot="-2145233">
              <a:off x="3160157" y="2033618"/>
              <a:ext cx="1247637" cy="2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C0315"/>
                  </a:solidFill>
                  <a:latin typeface="Calibri"/>
                  <a:ea typeface="Calibri"/>
                  <a:cs typeface="Calibri"/>
                  <a:sym typeface="Calibri"/>
                </a:rPr>
                <a:t>Sentinel-3A</a:t>
              </a:r>
              <a:endParaRPr b="0" i="0" sz="1400" u="none" cap="none" strike="noStrike">
                <a:solidFill>
                  <a:srgbClr val="FC03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2" name="Google Shape;262;g3f03d23e48b_1_97"/>
            <p:cNvCxnSpPr/>
            <p:nvPr/>
          </p:nvCxnSpPr>
          <p:spPr>
            <a:xfrm rot="10800000">
              <a:off x="3837206" y="1791896"/>
              <a:ext cx="0" cy="193500"/>
            </a:xfrm>
            <a:prstGeom prst="straightConnector1">
              <a:avLst/>
            </a:prstGeom>
            <a:noFill/>
            <a:ln cap="flat" cmpd="sng" w="25400">
              <a:solidFill>
                <a:srgbClr val="FC0315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63" name="Google Shape;263;g3f03d23e48b_1_97"/>
            <p:cNvSpPr txBox="1"/>
            <p:nvPr/>
          </p:nvSpPr>
          <p:spPr>
            <a:xfrm rot="-2145233">
              <a:off x="4253982" y="2079327"/>
              <a:ext cx="1247637" cy="2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C0315"/>
                  </a:solidFill>
                  <a:latin typeface="Calibri"/>
                  <a:ea typeface="Calibri"/>
                  <a:cs typeface="Calibri"/>
                  <a:sym typeface="Calibri"/>
                </a:rPr>
                <a:t>Sentinel-3B</a:t>
              </a:r>
              <a:endParaRPr b="0" i="0" sz="1400" u="none" cap="none" strike="noStrike">
                <a:solidFill>
                  <a:srgbClr val="FC03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4" name="Google Shape;264;g3f03d23e48b_1_97"/>
            <p:cNvCxnSpPr/>
            <p:nvPr/>
          </p:nvCxnSpPr>
          <p:spPr>
            <a:xfrm rot="10800000">
              <a:off x="4943900" y="1796727"/>
              <a:ext cx="0" cy="193500"/>
            </a:xfrm>
            <a:prstGeom prst="straightConnector1">
              <a:avLst/>
            </a:prstGeom>
            <a:noFill/>
            <a:ln cap="flat" cmpd="sng" w="25400">
              <a:solidFill>
                <a:srgbClr val="FC0315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  <p:sp>
        <p:nvSpPr>
          <p:cNvPr id="265" name="Google Shape;265;g3f03d23e48b_1_97"/>
          <p:cNvSpPr/>
          <p:nvPr/>
        </p:nvSpPr>
        <p:spPr>
          <a:xfrm>
            <a:off x="4627836" y="2116976"/>
            <a:ext cx="3268800" cy="186000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f03d23e48b_1_97"/>
          <p:cNvSpPr/>
          <p:nvPr/>
        </p:nvSpPr>
        <p:spPr>
          <a:xfrm>
            <a:off x="102012" y="2124832"/>
            <a:ext cx="1197600" cy="174300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f03d23e48b_1_97"/>
          <p:cNvSpPr/>
          <p:nvPr/>
        </p:nvSpPr>
        <p:spPr>
          <a:xfrm>
            <a:off x="10773983" y="2120755"/>
            <a:ext cx="1197600" cy="182700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g3f03d23e48b_1_97"/>
          <p:cNvGrpSpPr/>
          <p:nvPr/>
        </p:nvGrpSpPr>
        <p:grpSpPr>
          <a:xfrm>
            <a:off x="9154609" y="2227523"/>
            <a:ext cx="2649589" cy="1345085"/>
            <a:chOff x="6866128" y="1670684"/>
            <a:chExt cx="1987242" cy="1008839"/>
          </a:xfrm>
        </p:grpSpPr>
        <p:cxnSp>
          <p:nvCxnSpPr>
            <p:cNvPr id="269" name="Google Shape;269;g3f03d23e48b_1_97"/>
            <p:cNvCxnSpPr/>
            <p:nvPr/>
          </p:nvCxnSpPr>
          <p:spPr>
            <a:xfrm rot="10800000">
              <a:off x="7765837" y="1774615"/>
              <a:ext cx="0" cy="193500"/>
            </a:xfrm>
            <a:prstGeom prst="straightConnector1">
              <a:avLst/>
            </a:prstGeom>
            <a:noFill/>
            <a:ln cap="flat" cmpd="sng" w="16925">
              <a:solidFill>
                <a:srgbClr val="FC0315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cxnSp>
          <p:nvCxnSpPr>
            <p:cNvPr id="270" name="Google Shape;270;g3f03d23e48b_1_97"/>
            <p:cNvCxnSpPr/>
            <p:nvPr/>
          </p:nvCxnSpPr>
          <p:spPr>
            <a:xfrm rot="10800000">
              <a:off x="8067514" y="1777003"/>
              <a:ext cx="0" cy="193500"/>
            </a:xfrm>
            <a:prstGeom prst="straightConnector1">
              <a:avLst/>
            </a:prstGeom>
            <a:noFill/>
            <a:ln cap="flat" cmpd="sng" w="16925">
              <a:solidFill>
                <a:srgbClr val="00B050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71" name="Google Shape;271;g3f03d23e48b_1_97"/>
            <p:cNvSpPr txBox="1"/>
            <p:nvPr/>
          </p:nvSpPr>
          <p:spPr>
            <a:xfrm rot="-2358588">
              <a:off x="6845262" y="2211208"/>
              <a:ext cx="830133" cy="230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Sentinel-2C</a:t>
              </a:r>
              <a:endParaRPr b="0" i="0" sz="1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2" name="Google Shape;272;g3f03d23e48b_1_97"/>
            <p:cNvCxnSpPr/>
            <p:nvPr/>
          </p:nvCxnSpPr>
          <p:spPr>
            <a:xfrm rot="10800000">
              <a:off x="7540282" y="1777094"/>
              <a:ext cx="0" cy="193500"/>
            </a:xfrm>
            <a:prstGeom prst="straightConnector1">
              <a:avLst/>
            </a:prstGeom>
            <a:noFill/>
            <a:ln cap="flat" cmpd="sng" w="16925">
              <a:solidFill>
                <a:srgbClr val="0000FF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73" name="Google Shape;273;g3f03d23e48b_1_97"/>
            <p:cNvSpPr txBox="1"/>
            <p:nvPr/>
          </p:nvSpPr>
          <p:spPr>
            <a:xfrm rot="-2395638">
              <a:off x="7677142" y="2044109"/>
              <a:ext cx="1247556" cy="230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C0315"/>
                  </a:solidFill>
                  <a:latin typeface="Calibri"/>
                  <a:ea typeface="Calibri"/>
                  <a:cs typeface="Calibri"/>
                  <a:sym typeface="Calibri"/>
                </a:rPr>
                <a:t>Sentinel-3D</a:t>
              </a:r>
              <a:endParaRPr b="0" i="0" sz="1400" u="none" cap="none" strike="noStrike">
                <a:solidFill>
                  <a:srgbClr val="FC03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4" name="Google Shape;274;g3f03d23e48b_1_97"/>
            <p:cNvCxnSpPr/>
            <p:nvPr/>
          </p:nvCxnSpPr>
          <p:spPr>
            <a:xfrm rot="10800000">
              <a:off x="8327799" y="1773674"/>
              <a:ext cx="0" cy="193500"/>
            </a:xfrm>
            <a:prstGeom prst="straightConnector1">
              <a:avLst/>
            </a:prstGeom>
            <a:noFill/>
            <a:ln cap="flat" cmpd="sng" w="16925">
              <a:solidFill>
                <a:srgbClr val="FC0315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75" name="Google Shape;275;g3f03d23e48b_1_97"/>
            <p:cNvSpPr txBox="1"/>
            <p:nvPr/>
          </p:nvSpPr>
          <p:spPr>
            <a:xfrm rot="-2358794">
              <a:off x="7424304" y="2201639"/>
              <a:ext cx="862744" cy="230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Sentinel-2D</a:t>
              </a:r>
              <a:endParaRPr b="0" i="0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g3f03d23e48b_1_97"/>
            <p:cNvSpPr txBox="1"/>
            <p:nvPr/>
          </p:nvSpPr>
          <p:spPr>
            <a:xfrm rot="-2395617">
              <a:off x="7169723" y="2207045"/>
              <a:ext cx="779670" cy="230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C0315"/>
                  </a:solidFill>
                  <a:latin typeface="Calibri"/>
                  <a:ea typeface="Calibri"/>
                  <a:cs typeface="Calibri"/>
                  <a:sym typeface="Calibri"/>
                </a:rPr>
                <a:t>Sentinel-3C</a:t>
              </a:r>
              <a:endParaRPr b="0" i="0" sz="1400" u="none" cap="none" strike="noStrike">
                <a:solidFill>
                  <a:srgbClr val="FC03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g3f03d23e48b_1_97"/>
          <p:cNvGrpSpPr/>
          <p:nvPr/>
        </p:nvGrpSpPr>
        <p:grpSpPr>
          <a:xfrm>
            <a:off x="10953855" y="1571434"/>
            <a:ext cx="1139572" cy="349602"/>
            <a:chOff x="8215597" y="1178605"/>
            <a:chExt cx="854700" cy="262208"/>
          </a:xfrm>
        </p:grpSpPr>
        <p:cxnSp>
          <p:nvCxnSpPr>
            <p:cNvPr id="278" name="Google Shape;278;g3f03d23e48b_1_97"/>
            <p:cNvCxnSpPr/>
            <p:nvPr/>
          </p:nvCxnSpPr>
          <p:spPr>
            <a:xfrm>
              <a:off x="8418706" y="1178605"/>
              <a:ext cx="370500" cy="0"/>
            </a:xfrm>
            <a:prstGeom prst="straightConnector1">
              <a:avLst/>
            </a:prstGeom>
            <a:noFill/>
            <a:ln cap="flat" cmpd="sng" w="1692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79" name="Google Shape;279;g3f03d23e48b_1_97"/>
            <p:cNvSpPr txBox="1"/>
            <p:nvPr/>
          </p:nvSpPr>
          <p:spPr>
            <a:xfrm>
              <a:off x="8215597" y="1210113"/>
              <a:ext cx="8547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Landsat Next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g3f03d23e48b_1_97"/>
          <p:cNvGrpSpPr/>
          <p:nvPr/>
        </p:nvGrpSpPr>
        <p:grpSpPr>
          <a:xfrm>
            <a:off x="11083943" y="1047951"/>
            <a:ext cx="1107572" cy="365860"/>
            <a:chOff x="8313165" y="785983"/>
            <a:chExt cx="830700" cy="274402"/>
          </a:xfrm>
        </p:grpSpPr>
        <p:sp>
          <p:nvSpPr>
            <p:cNvPr id="281" name="Google Shape;281;g3f03d23e48b_1_97"/>
            <p:cNvSpPr txBox="1"/>
            <p:nvPr/>
          </p:nvSpPr>
          <p:spPr>
            <a:xfrm>
              <a:off x="8313165" y="829685"/>
              <a:ext cx="8307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MODIS</a:t>
              </a:r>
              <a:endParaRPr b="0" i="0" sz="14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2" name="Google Shape;282;g3f03d23e48b_1_97"/>
            <p:cNvCxnSpPr/>
            <p:nvPr/>
          </p:nvCxnSpPr>
          <p:spPr>
            <a:xfrm rot="10800000">
              <a:off x="8561211" y="785983"/>
              <a:ext cx="321000" cy="0"/>
            </a:xfrm>
            <a:prstGeom prst="straightConnector1">
              <a:avLst/>
            </a:prstGeom>
            <a:noFill/>
            <a:ln cap="flat" cmpd="sng" w="169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  <p:sp>
        <p:nvSpPr>
          <p:cNvPr id="283" name="Google Shape;283;g3f03d23e48b_1_97"/>
          <p:cNvSpPr txBox="1"/>
          <p:nvPr/>
        </p:nvSpPr>
        <p:spPr>
          <a:xfrm>
            <a:off x="971140" y="2765261"/>
            <a:ext cx="85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Envisat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4" name="Google Shape;284;g3f03d23e48b_1_97"/>
          <p:cNvCxnSpPr/>
          <p:nvPr/>
        </p:nvCxnSpPr>
        <p:spPr>
          <a:xfrm>
            <a:off x="5500055" y="1302092"/>
            <a:ext cx="633600" cy="0"/>
          </a:xfrm>
          <a:prstGeom prst="straightConnector1">
            <a:avLst/>
          </a:prstGeom>
          <a:noFill/>
          <a:ln cap="flat" cmpd="sng" w="16925">
            <a:solidFill>
              <a:srgbClr val="00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285" name="Google Shape;285;g3f03d23e48b_1_97"/>
          <p:cNvSpPr txBox="1"/>
          <p:nvPr/>
        </p:nvSpPr>
        <p:spPr>
          <a:xfrm>
            <a:off x="5293551" y="1365676"/>
            <a:ext cx="1139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Commercial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(Planet)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286;g3f03d23e48b_1_97"/>
          <p:cNvGrpSpPr/>
          <p:nvPr/>
        </p:nvGrpSpPr>
        <p:grpSpPr>
          <a:xfrm>
            <a:off x="9852774" y="1212483"/>
            <a:ext cx="1023300" cy="377446"/>
            <a:chOff x="8114985" y="5007043"/>
            <a:chExt cx="1023300" cy="571282"/>
          </a:xfrm>
        </p:grpSpPr>
        <p:sp>
          <p:nvSpPr>
            <p:cNvPr id="287" name="Google Shape;287;g3f03d23e48b_1_97"/>
            <p:cNvSpPr txBox="1"/>
            <p:nvPr/>
          </p:nvSpPr>
          <p:spPr>
            <a:xfrm>
              <a:off x="8114985" y="5019425"/>
              <a:ext cx="1023300" cy="55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PACE</a:t>
              </a:r>
              <a:endParaRPr b="0" i="0" sz="19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8" name="Google Shape;288;g3f03d23e48b_1_97"/>
            <p:cNvCxnSpPr/>
            <p:nvPr/>
          </p:nvCxnSpPr>
          <p:spPr>
            <a:xfrm>
              <a:off x="8265511" y="5007043"/>
              <a:ext cx="329400" cy="0"/>
            </a:xfrm>
            <a:prstGeom prst="straightConnector1">
              <a:avLst/>
            </a:prstGeom>
            <a:noFill/>
            <a:ln cap="flat" cmpd="sng" w="25400">
              <a:solidFill>
                <a:srgbClr val="00B05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grpSp>
        <p:nvGrpSpPr>
          <p:cNvPr id="289" name="Google Shape;289;g3f03d23e48b_1_97"/>
          <p:cNvGrpSpPr/>
          <p:nvPr/>
        </p:nvGrpSpPr>
        <p:grpSpPr>
          <a:xfrm>
            <a:off x="6955263" y="1219588"/>
            <a:ext cx="979576" cy="366618"/>
            <a:chOff x="5216578" y="914714"/>
            <a:chExt cx="734700" cy="274970"/>
          </a:xfrm>
        </p:grpSpPr>
        <p:cxnSp>
          <p:nvCxnSpPr>
            <p:cNvPr id="290" name="Google Shape;290;g3f03d23e48b_1_97"/>
            <p:cNvCxnSpPr/>
            <p:nvPr/>
          </p:nvCxnSpPr>
          <p:spPr>
            <a:xfrm>
              <a:off x="5296909" y="914714"/>
              <a:ext cx="370500" cy="0"/>
            </a:xfrm>
            <a:prstGeom prst="straightConnector1">
              <a:avLst/>
            </a:prstGeom>
            <a:noFill/>
            <a:ln cap="flat" cmpd="sng" w="169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91" name="Google Shape;291;g3f03d23e48b_1_97"/>
            <p:cNvSpPr txBox="1"/>
            <p:nvPr/>
          </p:nvSpPr>
          <p:spPr>
            <a:xfrm>
              <a:off x="5216578" y="958984"/>
              <a:ext cx="7347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PRISMA</a:t>
              </a:r>
              <a:endParaRPr b="0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g3f03d23e48b_1_97"/>
          <p:cNvGrpSpPr/>
          <p:nvPr/>
        </p:nvGrpSpPr>
        <p:grpSpPr>
          <a:xfrm>
            <a:off x="301522" y="380931"/>
            <a:ext cx="4478893" cy="1320631"/>
            <a:chOff x="226147" y="285706"/>
            <a:chExt cx="3359254" cy="990498"/>
          </a:xfrm>
        </p:grpSpPr>
        <p:grpSp>
          <p:nvGrpSpPr>
            <p:cNvPr id="293" name="Google Shape;293;g3f03d23e48b_1_97"/>
            <p:cNvGrpSpPr/>
            <p:nvPr/>
          </p:nvGrpSpPr>
          <p:grpSpPr>
            <a:xfrm>
              <a:off x="2821751" y="285706"/>
              <a:ext cx="763650" cy="990498"/>
              <a:chOff x="7967938" y="3124995"/>
              <a:chExt cx="1018200" cy="1998986"/>
            </a:xfrm>
          </p:grpSpPr>
          <p:sp>
            <p:nvSpPr>
              <p:cNvPr id="294" name="Google Shape;294;g3f03d23e48b_1_97"/>
              <p:cNvSpPr txBox="1"/>
              <p:nvPr/>
            </p:nvSpPr>
            <p:spPr>
              <a:xfrm rot="-3841536">
                <a:off x="7702669" y="3714897"/>
                <a:ext cx="1548738" cy="378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0925" lIns="121900" spcFirstLastPara="1" rIns="121900" wrap="square" tIns="609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HICO</a:t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95" name="Google Shape;295;g3f03d23e48b_1_97"/>
              <p:cNvCxnSpPr/>
              <p:nvPr/>
            </p:nvCxnSpPr>
            <p:spPr>
              <a:xfrm>
                <a:off x="8269494" y="4644281"/>
                <a:ext cx="0" cy="4797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C0315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cxnSp>
          <p:nvCxnSpPr>
            <p:cNvPr id="296" name="Google Shape;296;g3f03d23e48b_1_97"/>
            <p:cNvCxnSpPr/>
            <p:nvPr/>
          </p:nvCxnSpPr>
          <p:spPr>
            <a:xfrm>
              <a:off x="246446" y="969453"/>
              <a:ext cx="370500" cy="0"/>
            </a:xfrm>
            <a:prstGeom prst="straightConnector1">
              <a:avLst/>
            </a:prstGeom>
            <a:noFill/>
            <a:ln cap="flat" cmpd="sng" w="25400">
              <a:solidFill>
                <a:srgbClr val="FC0315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97" name="Google Shape;297;g3f03d23e48b_1_97"/>
            <p:cNvSpPr txBox="1"/>
            <p:nvPr/>
          </p:nvSpPr>
          <p:spPr>
            <a:xfrm>
              <a:off x="226147" y="989009"/>
              <a:ext cx="7347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HICO</a:t>
              </a:r>
              <a:endParaRPr b="0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g3f03d23e48b_1_97"/>
          <p:cNvSpPr txBox="1"/>
          <p:nvPr/>
        </p:nvSpPr>
        <p:spPr>
          <a:xfrm>
            <a:off x="4897272" y="4869467"/>
            <a:ext cx="3710700" cy="1600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Robust workflow for producing 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seamless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products over 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fresh and coastal estuaries 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f03d23e48b_1_97"/>
          <p:cNvSpPr txBox="1"/>
          <p:nvPr>
            <p:ph idx="12" type="sldNum"/>
          </p:nvPr>
        </p:nvSpPr>
        <p:spPr>
          <a:xfrm>
            <a:off x="9385085" y="64309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0" name="Google Shape;300;g3f03d23e48b_1_97"/>
          <p:cNvSpPr txBox="1"/>
          <p:nvPr/>
        </p:nvSpPr>
        <p:spPr>
          <a:xfrm>
            <a:off x="301538" y="3481967"/>
            <a:ext cx="2771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Coming Soon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900">
                <a:solidFill>
                  <a:srgbClr val="FC0315"/>
                </a:solidFill>
                <a:latin typeface="Calibri"/>
                <a:ea typeface="Calibri"/>
                <a:cs typeface="Calibri"/>
                <a:sym typeface="Calibri"/>
              </a:rPr>
              <a:t>MDN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STREAM</a:t>
            </a:r>
            <a:endParaRPr sz="1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9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Coming Soon to STREAM</a:t>
            </a:r>
            <a:endParaRPr sz="19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1" name="Google Shape;301;g3f03d23e48b_1_97"/>
          <p:cNvGrpSpPr/>
          <p:nvPr/>
        </p:nvGrpSpPr>
        <p:grpSpPr>
          <a:xfrm>
            <a:off x="9154604" y="4094751"/>
            <a:ext cx="2771548" cy="2644581"/>
            <a:chOff x="6866125" y="3071140"/>
            <a:chExt cx="2078713" cy="1983485"/>
          </a:xfrm>
        </p:grpSpPr>
        <p:sp>
          <p:nvSpPr>
            <p:cNvPr id="302" name="Google Shape;302;g3f03d23e48b_1_97"/>
            <p:cNvSpPr txBox="1"/>
            <p:nvPr/>
          </p:nvSpPr>
          <p:spPr>
            <a:xfrm>
              <a:off x="7073438" y="3071140"/>
              <a:ext cx="1871400" cy="2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NASA Scientific Visualization Studio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3" name="Google Shape;303;g3f03d23e48b_1_97"/>
            <p:cNvPicPr preferRelativeResize="0"/>
            <p:nvPr/>
          </p:nvPicPr>
          <p:blipFill rotWithShape="1">
            <a:blip r:embed="rId7">
              <a:alphaModFix/>
            </a:blip>
            <a:srcRect b="14427" l="27960" r="27806" t="10469"/>
            <a:stretch/>
          </p:blipFill>
          <p:spPr>
            <a:xfrm>
              <a:off x="6866125" y="3217872"/>
              <a:ext cx="1923077" cy="18367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4" name="Google Shape;304;g3f03d23e48b_1_97"/>
          <p:cNvGrpSpPr/>
          <p:nvPr/>
        </p:nvGrpSpPr>
        <p:grpSpPr>
          <a:xfrm>
            <a:off x="8757092" y="1220799"/>
            <a:ext cx="853579" cy="425531"/>
            <a:chOff x="46595" y="1844670"/>
            <a:chExt cx="640200" cy="319156"/>
          </a:xfrm>
        </p:grpSpPr>
        <p:sp>
          <p:nvSpPr>
            <p:cNvPr id="305" name="Google Shape;305;g3f03d23e48b_1_97"/>
            <p:cNvSpPr txBox="1"/>
            <p:nvPr/>
          </p:nvSpPr>
          <p:spPr>
            <a:xfrm>
              <a:off x="46595" y="1933126"/>
              <a:ext cx="640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EMIT</a:t>
              </a:r>
              <a:endParaRPr b="0" i="0" sz="1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6" name="Google Shape;306;g3f03d23e48b_1_97"/>
            <p:cNvCxnSpPr/>
            <p:nvPr/>
          </p:nvCxnSpPr>
          <p:spPr>
            <a:xfrm flipH="1">
              <a:off x="106807" y="1844670"/>
              <a:ext cx="381300" cy="6600"/>
            </a:xfrm>
            <a:prstGeom prst="straightConnector1">
              <a:avLst/>
            </a:prstGeom>
            <a:noFill/>
            <a:ln cap="flat" cmpd="sng" w="16925">
              <a:solidFill>
                <a:srgbClr val="FF0000"/>
              </a:solidFill>
              <a:prstDash val="solid"/>
              <a:miter lim="800000"/>
              <a:headEnd len="med" w="med" type="stealth"/>
              <a:tailEnd len="sm" w="sm" type="none"/>
            </a:ln>
          </p:spPr>
        </p:cxnSp>
      </p:grpSp>
      <p:grpSp>
        <p:nvGrpSpPr>
          <p:cNvPr id="307" name="Google Shape;307;g3f03d23e48b_1_97"/>
          <p:cNvGrpSpPr/>
          <p:nvPr/>
        </p:nvGrpSpPr>
        <p:grpSpPr>
          <a:xfrm>
            <a:off x="1456708" y="2375689"/>
            <a:ext cx="1283968" cy="1161571"/>
            <a:chOff x="1092558" y="1781812"/>
            <a:chExt cx="963000" cy="871200"/>
          </a:xfrm>
        </p:grpSpPr>
        <p:sp>
          <p:nvSpPr>
            <p:cNvPr id="308" name="Google Shape;308;g3f03d23e48b_1_97"/>
            <p:cNvSpPr txBox="1"/>
            <p:nvPr/>
          </p:nvSpPr>
          <p:spPr>
            <a:xfrm rot="-2183612">
              <a:off x="1137453" y="1998134"/>
              <a:ext cx="873210" cy="438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VIIRS:</a:t>
              </a:r>
              <a:endParaRPr b="0" i="0" sz="1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SNPP/J1/J2</a:t>
              </a:r>
              <a:endParaRPr b="0" i="0" sz="1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9" name="Google Shape;309;g3f03d23e48b_1_97"/>
            <p:cNvCxnSpPr/>
            <p:nvPr/>
          </p:nvCxnSpPr>
          <p:spPr>
            <a:xfrm rot="10800000">
              <a:off x="1834109" y="1801848"/>
              <a:ext cx="0" cy="193500"/>
            </a:xfrm>
            <a:prstGeom prst="straightConnector1">
              <a:avLst/>
            </a:prstGeom>
            <a:noFill/>
            <a:ln cap="flat" cmpd="sng" w="25400">
              <a:solidFill>
                <a:srgbClr val="FC0315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  <p:grpSp>
        <p:nvGrpSpPr>
          <p:cNvPr id="310" name="Google Shape;310;g3f03d23e48b_1_97"/>
          <p:cNvGrpSpPr/>
          <p:nvPr/>
        </p:nvGrpSpPr>
        <p:grpSpPr>
          <a:xfrm>
            <a:off x="62125" y="2493742"/>
            <a:ext cx="853579" cy="606882"/>
            <a:chOff x="46595" y="1870353"/>
            <a:chExt cx="640200" cy="455173"/>
          </a:xfrm>
        </p:grpSpPr>
        <p:sp>
          <p:nvSpPr>
            <p:cNvPr id="311" name="Google Shape;311;g3f03d23e48b_1_97"/>
            <p:cNvSpPr txBox="1"/>
            <p:nvPr/>
          </p:nvSpPr>
          <p:spPr>
            <a:xfrm>
              <a:off x="46595" y="1933126"/>
              <a:ext cx="6402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MODIS</a:t>
              </a:r>
              <a:endParaRPr b="0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(2000)</a:t>
              </a:r>
              <a:endParaRPr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2" name="Google Shape;312;g3f03d23e48b_1_97"/>
            <p:cNvCxnSpPr/>
            <p:nvPr/>
          </p:nvCxnSpPr>
          <p:spPr>
            <a:xfrm>
              <a:off x="123821" y="1870353"/>
              <a:ext cx="370500" cy="0"/>
            </a:xfrm>
            <a:prstGeom prst="straightConnector1">
              <a:avLst/>
            </a:prstGeom>
            <a:noFill/>
            <a:ln cap="flat" cmpd="sng" w="25400">
              <a:solidFill>
                <a:srgbClr val="FC0315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f2c36af9c2_0_153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7" name="Google Shape;717;g3f2c36af9c2_0_153"/>
          <p:cNvSpPr txBox="1"/>
          <p:nvPr>
            <p:ph type="title"/>
          </p:nvPr>
        </p:nvSpPr>
        <p:spPr>
          <a:xfrm>
            <a:off x="242324" y="277000"/>
            <a:ext cx="99939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Viewing Timeseries</a:t>
            </a:r>
            <a:endParaRPr/>
          </a:p>
        </p:txBody>
      </p:sp>
      <p:sp>
        <p:nvSpPr>
          <p:cNvPr id="718" name="Google Shape;718;g3f2c36af9c2_0_153"/>
          <p:cNvSpPr txBox="1"/>
          <p:nvPr/>
        </p:nvSpPr>
        <p:spPr>
          <a:xfrm>
            <a:off x="0" y="1034875"/>
            <a:ext cx="118173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Hover a point to see the RGB preview, and hit the “Download CSV” button to use the data externally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9" name="Google Shape;719;g3f2c36af9c2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0050"/>
            <a:ext cx="10581576" cy="518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3f2c36af9c2_0_153"/>
          <p:cNvSpPr/>
          <p:nvPr/>
        </p:nvSpPr>
        <p:spPr>
          <a:xfrm>
            <a:off x="349250" y="1708150"/>
            <a:ext cx="1181100" cy="3048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g3f2c36af9c2_0_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125" y="0"/>
            <a:ext cx="6478874" cy="23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3f2c36af9c2_0_179"/>
          <p:cNvSpPr txBox="1"/>
          <p:nvPr/>
        </p:nvSpPr>
        <p:spPr>
          <a:xfrm>
            <a:off x="1842450" y="4836425"/>
            <a:ext cx="12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7" name="Google Shape;727;g3f2c36af9c2_0_179"/>
          <p:cNvSpPr txBox="1"/>
          <p:nvPr>
            <p:ph type="title"/>
          </p:nvPr>
        </p:nvSpPr>
        <p:spPr>
          <a:xfrm>
            <a:off x="242324" y="277000"/>
            <a:ext cx="99939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API Use</a:t>
            </a:r>
            <a:endParaRPr/>
          </a:p>
        </p:txBody>
      </p:sp>
      <p:sp>
        <p:nvSpPr>
          <p:cNvPr id="728" name="Google Shape;728;g3f2c36af9c2_0_179"/>
          <p:cNvSpPr txBox="1"/>
          <p:nvPr/>
        </p:nvSpPr>
        <p:spPr>
          <a:xfrm>
            <a:off x="0" y="1034875"/>
            <a:ext cx="118173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Documentation and example script for RESTful API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9" name="Google Shape;729;g3f2c36af9c2_0_179"/>
          <p:cNvSpPr/>
          <p:nvPr/>
        </p:nvSpPr>
        <p:spPr>
          <a:xfrm>
            <a:off x="9713625" y="1775100"/>
            <a:ext cx="1809900" cy="4821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0" name="Google Shape;730;g3f2c36af9c2_0_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81975"/>
            <a:ext cx="8134710" cy="41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g3f2c36af9c2_0_179"/>
          <p:cNvSpPr/>
          <p:nvPr/>
        </p:nvSpPr>
        <p:spPr>
          <a:xfrm>
            <a:off x="6246525" y="3479800"/>
            <a:ext cx="1809900" cy="3777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f2c36af9c2_0_172"/>
          <p:cNvSpPr txBox="1"/>
          <p:nvPr>
            <p:ph type="title"/>
          </p:nvPr>
        </p:nvSpPr>
        <p:spPr>
          <a:xfrm>
            <a:off x="242315" y="276993"/>
            <a:ext cx="11706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Future Products and Features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" name="Google Shape;737;g3f2c36af9c2_0_172"/>
          <p:cNvSpPr txBox="1"/>
          <p:nvPr>
            <p:ph idx="1" type="body"/>
          </p:nvPr>
        </p:nvSpPr>
        <p:spPr>
          <a:xfrm>
            <a:off x="242315" y="1130284"/>
            <a:ext cx="117075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0" spcFirstLastPara="1" rIns="121875" wrap="square" tIns="60925">
            <a:norm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Sea Surface Temperature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Derived from Landsat 8/9 TIRS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Improved Temporal Resolution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PACE and Sentinel-3</a:t>
            </a:r>
            <a:endParaRPr sz="180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Domain Adaptation to harmonize products between sensors</a:t>
            </a:r>
            <a:endParaRPr sz="180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600"/>
              <a:buFont typeface="Century Gothic"/>
              <a:buChar char="•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Interactive Map Overhaul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Simpler navigation between days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Automatically load RGB for selected date</a:t>
            </a:r>
            <a:endParaRPr sz="180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Font typeface="Century Gothic"/>
              <a:buChar char="–"/>
            </a:pPr>
            <a:r>
              <a:rPr lang="en-US" sz="1800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Toggle products quickly without leaving the map</a:t>
            </a:r>
            <a:endParaRPr sz="180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ts val="2200"/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g3baef8777fd_3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69471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g3baef8777fd_3_98"/>
          <p:cNvSpPr txBox="1"/>
          <p:nvPr/>
        </p:nvSpPr>
        <p:spPr>
          <a:xfrm>
            <a:off x="6930417" y="2095962"/>
            <a:ext cx="3402767" cy="400110"/>
          </a:xfrm>
          <a:prstGeom prst="rect">
            <a:avLst/>
          </a:prstGeom>
          <a:solidFill>
            <a:srgbClr val="F7D9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Try STREAM Yourself!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Qr code&#10;&#10;AI-generated content may be incorrect." id="745" name="Google Shape;745;g3baef8777fd_3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0416" y="2476634"/>
            <a:ext cx="3396873" cy="3396873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g3baef8777fd_3_98"/>
          <p:cNvSpPr/>
          <p:nvPr/>
        </p:nvSpPr>
        <p:spPr>
          <a:xfrm>
            <a:off x="-482254" y="988150"/>
            <a:ext cx="6498771" cy="6444343"/>
          </a:xfrm>
          <a:prstGeom prst="ellipse">
            <a:avLst/>
          </a:prstGeom>
          <a:solidFill>
            <a:srgbClr val="E0E0E0"/>
          </a:solidFill>
          <a:ln cap="flat" cmpd="sng" w="25400">
            <a:solidFill>
              <a:srgbClr val="0D25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ACKNOWLEDGEMENT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United States Geological Survey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Landsat Science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 Earth Science Programs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Biology and Biogeochemistry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Remote Sensing of Water Quality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PACE Science and Applications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EMIT Science and Applications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 Small Satellite Data Acquisition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Applied Sciences, Sustainable Development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g3baef8777fd_3_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8743" y="5970824"/>
            <a:ext cx="6806908" cy="80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g3f03d23e48b_1_60"/>
          <p:cNvGrpSpPr/>
          <p:nvPr/>
        </p:nvGrpSpPr>
        <p:grpSpPr>
          <a:xfrm>
            <a:off x="526760" y="318125"/>
            <a:ext cx="4785174" cy="4201195"/>
            <a:chOff x="395080" y="238600"/>
            <a:chExt cx="3588970" cy="3150975"/>
          </a:xfrm>
        </p:grpSpPr>
        <p:pic>
          <p:nvPicPr>
            <p:cNvPr descr="Graphical user interface, website&#10;&#10;Description automatically generated" id="319" name="Google Shape;319;g3f03d23e48b_1_60"/>
            <p:cNvPicPr preferRelativeResize="0"/>
            <p:nvPr/>
          </p:nvPicPr>
          <p:blipFill rotWithShape="1">
            <a:blip r:embed="rId3">
              <a:alphaModFix/>
            </a:blip>
            <a:srcRect b="0" l="0" r="59881" t="7080"/>
            <a:stretch/>
          </p:blipFill>
          <p:spPr>
            <a:xfrm>
              <a:off x="395080" y="238600"/>
              <a:ext cx="3213422" cy="3150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g3f03d23e48b_1_60"/>
            <p:cNvSpPr txBox="1"/>
            <p:nvPr/>
          </p:nvSpPr>
          <p:spPr>
            <a:xfrm>
              <a:off x="3357050" y="3020275"/>
              <a:ext cx="62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</a:endParaRPr>
            </a:p>
          </p:txBody>
        </p:sp>
      </p:grpSp>
      <p:pic>
        <p:nvPicPr>
          <p:cNvPr descr="Graphical user interface, website&#10;&#10;Description automatically generated" id="321" name="Google Shape;321;g3f03d23e48b_1_60"/>
          <p:cNvPicPr preferRelativeResize="0"/>
          <p:nvPr/>
        </p:nvPicPr>
        <p:blipFill rotWithShape="1">
          <a:blip r:embed="rId3">
            <a:alphaModFix/>
          </a:blip>
          <a:srcRect b="3133" l="40926" r="32898" t="7084"/>
          <a:stretch/>
        </p:blipFill>
        <p:spPr>
          <a:xfrm>
            <a:off x="4914078" y="313292"/>
            <a:ext cx="2795528" cy="4059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g3f03d23e48b_1_60"/>
          <p:cNvGrpSpPr/>
          <p:nvPr/>
        </p:nvGrpSpPr>
        <p:grpSpPr>
          <a:xfrm>
            <a:off x="-27" y="849"/>
            <a:ext cx="12193022" cy="6729746"/>
            <a:chOff x="-541391" y="15521961"/>
            <a:chExt cx="19222800" cy="12444057"/>
          </a:xfrm>
        </p:grpSpPr>
        <p:sp>
          <p:nvSpPr>
            <p:cNvPr id="323" name="Google Shape;323;g3f03d23e48b_1_60"/>
            <p:cNvSpPr txBox="1"/>
            <p:nvPr/>
          </p:nvSpPr>
          <p:spPr>
            <a:xfrm>
              <a:off x="-541391" y="15521961"/>
              <a:ext cx="19222800" cy="581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25325" lIns="255875" spcFirstLastPara="1" rIns="127975" wrap="square" tIns="253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900"/>
                <a:buNone/>
              </a:pPr>
              <a:r>
                <a:rPr b="1" lang="en-US" sz="1900" u="sng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Aquaverse</a:t>
              </a:r>
              <a:r>
                <a:rPr b="1"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An Aquatic Inversion Scheme for Remote Sensing of Fresh and Coastal Waters</a:t>
              </a:r>
              <a:endParaRPr b="1" sz="19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g3f03d23e48b_1_60"/>
            <p:cNvSpPr txBox="1"/>
            <p:nvPr/>
          </p:nvSpPr>
          <p:spPr>
            <a:xfrm>
              <a:off x="500181" y="27501318"/>
              <a:ext cx="17331900" cy="4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325" lIns="234525" spcFirstLastPara="1" rIns="234525" wrap="square" tIns="25325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b="1" i="0" lang="en-US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ensors at various levels of support include PACE/OCI, EMIT, Sentinel-2/MSI, </a:t>
              </a:r>
              <a:r>
                <a:rPr b="1" lang="en-US" sz="1300">
                  <a:latin typeface="Calibri"/>
                  <a:ea typeface="Calibri"/>
                  <a:cs typeface="Calibri"/>
                  <a:sym typeface="Calibri"/>
                </a:rPr>
                <a:t>Sentinel</a:t>
              </a:r>
              <a:r>
                <a:rPr b="1" i="0" lang="en-US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-3/OLCI, Landsat-8/9/OLI, MODIS, VIIRS, and Planet/SuperDove.</a:t>
              </a:r>
              <a:endParaRPr b="0" i="0" sz="1300" u="none" cap="none" strike="noStrike">
                <a:solidFill>
                  <a:srgbClr val="DF4E4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g3f03d23e48b_1_60"/>
          <p:cNvGrpSpPr/>
          <p:nvPr/>
        </p:nvGrpSpPr>
        <p:grpSpPr>
          <a:xfrm>
            <a:off x="3606710" y="4366796"/>
            <a:ext cx="6928875" cy="2038710"/>
            <a:chOff x="2705100" y="3275179"/>
            <a:chExt cx="5196786" cy="1529071"/>
          </a:xfrm>
        </p:grpSpPr>
        <p:grpSp>
          <p:nvGrpSpPr>
            <p:cNvPr id="326" name="Google Shape;326;g3f03d23e48b_1_60"/>
            <p:cNvGrpSpPr/>
            <p:nvPr/>
          </p:nvGrpSpPr>
          <p:grpSpPr>
            <a:xfrm>
              <a:off x="2799501" y="3275179"/>
              <a:ext cx="5102385" cy="1529071"/>
              <a:chOff x="2799501" y="3275179"/>
              <a:chExt cx="5102385" cy="1529071"/>
            </a:xfrm>
          </p:grpSpPr>
          <p:grpSp>
            <p:nvGrpSpPr>
              <p:cNvPr id="327" name="Google Shape;327;g3f03d23e48b_1_60"/>
              <p:cNvGrpSpPr/>
              <p:nvPr/>
            </p:nvGrpSpPr>
            <p:grpSpPr>
              <a:xfrm>
                <a:off x="2799501" y="3275179"/>
                <a:ext cx="5102385" cy="1529064"/>
                <a:chOff x="2799501" y="3275179"/>
                <a:chExt cx="5102385" cy="1529064"/>
              </a:xfrm>
            </p:grpSpPr>
            <p:sp>
              <p:nvSpPr>
                <p:cNvPr id="328" name="Google Shape;328;g3f03d23e48b_1_60"/>
                <p:cNvSpPr txBox="1"/>
                <p:nvPr/>
              </p:nvSpPr>
              <p:spPr>
                <a:xfrm>
                  <a:off x="6472686" y="4253044"/>
                  <a:ext cx="14292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3500" lIns="67000" spcFirstLastPara="1" rIns="67000" wrap="square" tIns="335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6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Mr. Will Wainwright</a:t>
                  </a:r>
                  <a:endParaRPr sz="1000"/>
                </a:p>
              </p:txBody>
            </p:sp>
            <p:grpSp>
              <p:nvGrpSpPr>
                <p:cNvPr id="329" name="Google Shape;329;g3f03d23e48b_1_60"/>
                <p:cNvGrpSpPr/>
                <p:nvPr/>
              </p:nvGrpSpPr>
              <p:grpSpPr>
                <a:xfrm>
                  <a:off x="2799501" y="3275179"/>
                  <a:ext cx="3713510" cy="1529064"/>
                  <a:chOff x="5053513" y="20612911"/>
                  <a:chExt cx="7371000" cy="3035062"/>
                </a:xfrm>
              </p:grpSpPr>
              <p:sp>
                <p:nvSpPr>
                  <p:cNvPr id="330" name="Google Shape;330;g3f03d23e48b_1_60"/>
                  <p:cNvSpPr txBox="1"/>
                  <p:nvPr/>
                </p:nvSpPr>
                <p:spPr>
                  <a:xfrm>
                    <a:off x="5053513" y="21327040"/>
                    <a:ext cx="1483200" cy="467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3500" lIns="67000" spcFirstLastPara="1" rIns="67000" wrap="square" tIns="335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en-US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STREAM</a:t>
                    </a:r>
                    <a:endParaRPr sz="1000"/>
                  </a:p>
                </p:txBody>
              </p:sp>
              <p:grpSp>
                <p:nvGrpSpPr>
                  <p:cNvPr id="331" name="Google Shape;331;g3f03d23e48b_1_60"/>
                  <p:cNvGrpSpPr/>
                  <p:nvPr/>
                </p:nvGrpSpPr>
                <p:grpSpPr>
                  <a:xfrm>
                    <a:off x="6712971" y="20612911"/>
                    <a:ext cx="5711542" cy="3035062"/>
                    <a:chOff x="4104417" y="3447484"/>
                    <a:chExt cx="2553900" cy="1306527"/>
                  </a:xfrm>
                </p:grpSpPr>
                <p:grpSp>
                  <p:nvGrpSpPr>
                    <p:cNvPr id="332" name="Google Shape;332;g3f03d23e48b_1_60"/>
                    <p:cNvGrpSpPr/>
                    <p:nvPr/>
                  </p:nvGrpSpPr>
                  <p:grpSpPr>
                    <a:xfrm>
                      <a:off x="4104417" y="3447484"/>
                      <a:ext cx="2553900" cy="504800"/>
                      <a:chOff x="4159317" y="3492734"/>
                      <a:chExt cx="2553900" cy="504800"/>
                    </a:xfrm>
                  </p:grpSpPr>
                  <p:sp>
                    <p:nvSpPr>
                      <p:cNvPr id="333" name="Google Shape;333;g3f03d23e48b_1_60"/>
                      <p:cNvSpPr txBox="1"/>
                      <p:nvPr/>
                    </p:nvSpPr>
                    <p:spPr>
                      <a:xfrm>
                        <a:off x="4159317" y="3800134"/>
                        <a:ext cx="2553900" cy="197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txBody>
                      <a:bodyPr anchorCtr="0" anchor="t" bIns="30675" lIns="61375" spcFirstLastPara="1" rIns="61375" wrap="square" tIns="30675">
                        <a:sp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1600" u="none" cap="none" strike="noStrike">
                            <a:solidFill>
                              <a:srgbClr val="000000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STREAM: Stakeholder Access</a:t>
                        </a:r>
                        <a:endParaRPr b="0" i="0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4" name="Google Shape;334;g3f03d23e48b_1_60"/>
                      <p:cNvSpPr/>
                      <p:nvPr/>
                    </p:nvSpPr>
                    <p:spPr>
                      <a:xfrm rot="5400000">
                        <a:off x="5246228" y="3577034"/>
                        <a:ext cx="380100" cy="211500"/>
                      </a:xfrm>
                      <a:prstGeom prst="rightArrow">
                        <a:avLst>
                          <a:gd fmla="val 50000" name="adj1"/>
                          <a:gd fmla="val 50000" name="adj2"/>
                        </a:avLst>
                      </a:prstGeom>
                      <a:solidFill>
                        <a:srgbClr val="4A66AC"/>
                      </a:solidFill>
                      <a:ln cap="flat" cmpd="sng" w="9300">
                        <a:solidFill>
                          <a:srgbClr val="1C3052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30675" lIns="61375" spcFirstLastPara="1" rIns="61375" wrap="square" tIns="30675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pic>
                  <p:nvPicPr>
                    <p:cNvPr id="335" name="Google Shape;335;g3f03d23e48b_1_60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920507" y="3953486"/>
                      <a:ext cx="684450" cy="8005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pic>
            <p:nvPicPr>
              <p:cNvPr id="336" name="Google Shape;336;g3f03d23e48b_1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3698"/>
              <a:stretch/>
            </p:blipFill>
            <p:spPr>
              <a:xfrm>
                <a:off x="3706263" y="3867375"/>
                <a:ext cx="2022764" cy="9368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7" name="Google Shape;337;g3f03d23e48b_1_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05100" y="3820725"/>
              <a:ext cx="980550" cy="980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Google Shape;338;g3f03d23e48b_1_60"/>
          <p:cNvSpPr txBox="1"/>
          <p:nvPr>
            <p:ph idx="12" type="sldNum"/>
          </p:nvPr>
        </p:nvSpPr>
        <p:spPr>
          <a:xfrm>
            <a:off x="9448800" y="64793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39" name="Google Shape;339;g3f03d23e48b_1_60"/>
          <p:cNvGrpSpPr/>
          <p:nvPr/>
        </p:nvGrpSpPr>
        <p:grpSpPr>
          <a:xfrm>
            <a:off x="7788972" y="293992"/>
            <a:ext cx="3559205" cy="4201195"/>
            <a:chOff x="5834250" y="238600"/>
            <a:chExt cx="2669470" cy="3150975"/>
          </a:xfrm>
        </p:grpSpPr>
        <p:grpSp>
          <p:nvGrpSpPr>
            <p:cNvPr id="340" name="Google Shape;340;g3f03d23e48b_1_60"/>
            <p:cNvGrpSpPr/>
            <p:nvPr/>
          </p:nvGrpSpPr>
          <p:grpSpPr>
            <a:xfrm>
              <a:off x="5834250" y="238600"/>
              <a:ext cx="2669470" cy="3150975"/>
              <a:chOff x="5868675" y="228275"/>
              <a:chExt cx="2669470" cy="3150975"/>
            </a:xfrm>
          </p:grpSpPr>
          <p:pic>
            <p:nvPicPr>
              <p:cNvPr descr="Graphical user interface, website&#10;&#10;Description automatically generated" id="341" name="Google Shape;341;g3f03d23e48b_1_60"/>
              <p:cNvPicPr preferRelativeResize="0"/>
              <p:nvPr/>
            </p:nvPicPr>
            <p:blipFill rotWithShape="1">
              <a:blip r:embed="rId3">
                <a:alphaModFix/>
              </a:blip>
              <a:srcRect b="0" l="67345" r="0" t="7080"/>
              <a:stretch/>
            </p:blipFill>
            <p:spPr>
              <a:xfrm>
                <a:off x="5922520" y="228275"/>
                <a:ext cx="2615626" cy="3150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2" name="Google Shape;342;g3f03d23e48b_1_60"/>
              <p:cNvSpPr/>
              <p:nvPr/>
            </p:nvSpPr>
            <p:spPr>
              <a:xfrm>
                <a:off x="5868675" y="1858825"/>
                <a:ext cx="255000" cy="37560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43" name="Google Shape;343;g3f03d23e48b_1_60" title="cccd575c-48d9-4982-8d8f-87b32869675a.jpg"/>
            <p:cNvPicPr preferRelativeResize="0"/>
            <p:nvPr/>
          </p:nvPicPr>
          <p:blipFill rotWithShape="1">
            <a:blip r:embed="rId7">
              <a:alphaModFix/>
            </a:blip>
            <a:srcRect b="0" l="12960" r="0" t="11583"/>
            <a:stretch/>
          </p:blipFill>
          <p:spPr>
            <a:xfrm>
              <a:off x="7021275" y="2198800"/>
              <a:ext cx="731525" cy="863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" name="Google Shape;344;g3f03d23e48b_1_60"/>
          <p:cNvSpPr/>
          <p:nvPr/>
        </p:nvSpPr>
        <p:spPr>
          <a:xfrm>
            <a:off x="7257133" y="2591833"/>
            <a:ext cx="510000" cy="303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grpSp>
        <p:nvGrpSpPr>
          <p:cNvPr id="345" name="Google Shape;345;g3f03d23e48b_1_60"/>
          <p:cNvGrpSpPr/>
          <p:nvPr/>
        </p:nvGrpSpPr>
        <p:grpSpPr>
          <a:xfrm>
            <a:off x="439900" y="1735208"/>
            <a:ext cx="2191300" cy="1563417"/>
            <a:chOff x="350387" y="1545379"/>
            <a:chExt cx="4300039" cy="2623624"/>
          </a:xfrm>
        </p:grpSpPr>
        <p:pic>
          <p:nvPicPr>
            <p:cNvPr id="346" name="Google Shape;346;g3f03d23e48b_1_60"/>
            <p:cNvPicPr preferRelativeResize="0"/>
            <p:nvPr/>
          </p:nvPicPr>
          <p:blipFill rotWithShape="1">
            <a:blip r:embed="rId8">
              <a:alphaModFix/>
            </a:blip>
            <a:srcRect b="22798" l="3428" r="0" t="0"/>
            <a:stretch/>
          </p:blipFill>
          <p:spPr>
            <a:xfrm>
              <a:off x="350387" y="1590676"/>
              <a:ext cx="4300039" cy="2578327"/>
            </a:xfrm>
            <a:prstGeom prst="rect">
              <a:avLst/>
            </a:prstGeom>
            <a:noFill/>
            <a:ln cap="sq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bl" dir="189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347" name="Google Shape;347;g3f03d23e48b_1_60"/>
            <p:cNvSpPr txBox="1"/>
            <p:nvPr/>
          </p:nvSpPr>
          <p:spPr>
            <a:xfrm>
              <a:off x="423627" y="1545379"/>
              <a:ext cx="3866100" cy="11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Satellite Measurements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8" name="Google Shape;348;g3f03d23e48b_1_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000" y="4071050"/>
            <a:ext cx="2099575" cy="20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f03d23e48b_1_60"/>
          <p:cNvSpPr txBox="1"/>
          <p:nvPr/>
        </p:nvSpPr>
        <p:spPr>
          <a:xfrm>
            <a:off x="588425" y="3655100"/>
            <a:ext cx="16047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500" lIns="67000" spcFirstLastPara="1" rIns="67000" wrap="square" tIns="335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NASA ARSET Training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website&#10;&#10;Description automatically generated" id="355" name="Google Shape;355;g3f03d23e48b_1_832"/>
          <p:cNvPicPr preferRelativeResize="0"/>
          <p:nvPr/>
        </p:nvPicPr>
        <p:blipFill rotWithShape="1">
          <a:blip r:embed="rId3">
            <a:alphaModFix/>
          </a:blip>
          <a:srcRect b="0" l="0" r="59881" t="7080"/>
          <a:stretch/>
        </p:blipFill>
        <p:spPr>
          <a:xfrm>
            <a:off x="526773" y="318133"/>
            <a:ext cx="4284565" cy="420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f03d23e48b_1_832"/>
          <p:cNvSpPr txBox="1"/>
          <p:nvPr/>
        </p:nvSpPr>
        <p:spPr>
          <a:xfrm>
            <a:off x="-9" y="849"/>
            <a:ext cx="12192300" cy="31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5325" lIns="255875" spcFirstLastPara="1" rIns="127975" wrap="square" tIns="253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b="1" lang="en-US" sz="19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Aquaverse</a:t>
            </a: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An Aquatic Inversion Scheme for Remote Sensing of Fresh and Coastal Waters</a:t>
            </a:r>
            <a:endParaRPr b="1" sz="1900" u="sng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3f03d23e48b_1_832"/>
          <p:cNvSpPr txBox="1"/>
          <p:nvPr>
            <p:ph idx="12" type="sldNum"/>
          </p:nvPr>
        </p:nvSpPr>
        <p:spPr>
          <a:xfrm>
            <a:off x="9448800" y="64793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f03d23e48b_1_24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g3f03d23e48b_1_244"/>
          <p:cNvSpPr txBox="1"/>
          <p:nvPr/>
        </p:nvSpPr>
        <p:spPr>
          <a:xfrm>
            <a:off x="1213455" y="1775471"/>
            <a:ext cx="3698400" cy="41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 fontScale="70000" lnSpcReduction="20000"/>
          </a:bodyPr>
          <a:lstStyle/>
          <a:p>
            <a:pPr indent="-24384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the most challenging processing component.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30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3840" lvl="0" marL="30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large fraction of  useable signal originates from scattering and absorption within the atmosphere.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30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3840" lvl="0" marL="30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goal is to approximate remote-sensing reflectance (Rrs).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30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g3f03d23e48b_1_244"/>
          <p:cNvGrpSpPr/>
          <p:nvPr/>
        </p:nvGrpSpPr>
        <p:grpSpPr>
          <a:xfrm>
            <a:off x="5760272" y="1775471"/>
            <a:ext cx="5217380" cy="4461545"/>
            <a:chOff x="3024" y="1498"/>
            <a:chExt cx="2427" cy="1759"/>
          </a:xfrm>
        </p:grpSpPr>
        <p:pic>
          <p:nvPicPr>
            <p:cNvPr id="366" name="Google Shape;366;g3f03d23e48b_1_2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24" y="1498"/>
              <a:ext cx="2427" cy="1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g3f03d23e48b_1_244"/>
            <p:cNvSpPr/>
            <p:nvPr/>
          </p:nvSpPr>
          <p:spPr>
            <a:xfrm rot="2700000">
              <a:off x="3355" y="1959"/>
              <a:ext cx="424" cy="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g3f03d23e48b_1_244"/>
          <p:cNvSpPr txBox="1"/>
          <p:nvPr/>
        </p:nvSpPr>
        <p:spPr>
          <a:xfrm>
            <a:off x="-381" y="13573"/>
            <a:ext cx="12192300" cy="61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675" lIns="91400" spcFirstLastPara="1" rIns="91400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b="1" lang="en-US" sz="3700">
                <a:solidFill>
                  <a:schemeClr val="dk1"/>
                </a:solidFill>
              </a:rPr>
              <a:t>Atmospheric Correction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f03d23e48b_1_254"/>
          <p:cNvSpPr txBox="1"/>
          <p:nvPr>
            <p:ph idx="12" type="sldNum"/>
          </p:nvPr>
        </p:nvSpPr>
        <p:spPr>
          <a:xfrm>
            <a:off x="9882231" y="6484691"/>
            <a:ext cx="21552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5" name="Google Shape;375;g3f03d23e48b_1_254"/>
          <p:cNvPicPr preferRelativeResize="0"/>
          <p:nvPr/>
        </p:nvPicPr>
        <p:blipFill rotWithShape="1">
          <a:blip r:embed="rId3">
            <a:alphaModFix/>
          </a:blip>
          <a:srcRect b="85679" l="0" r="0" t="0"/>
          <a:stretch/>
        </p:blipFill>
        <p:spPr>
          <a:xfrm>
            <a:off x="1115937" y="1063936"/>
            <a:ext cx="9562592" cy="74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f03d23e48b_1_254"/>
          <p:cNvPicPr preferRelativeResize="0"/>
          <p:nvPr/>
        </p:nvPicPr>
        <p:blipFill rotWithShape="1">
          <a:blip r:embed="rId3">
            <a:alphaModFix/>
          </a:blip>
          <a:srcRect b="53002" l="0" r="0" t="14422"/>
          <a:stretch/>
        </p:blipFill>
        <p:spPr>
          <a:xfrm>
            <a:off x="1115937" y="1822680"/>
            <a:ext cx="9562592" cy="170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f03d23e48b_1_254"/>
          <p:cNvPicPr preferRelativeResize="0"/>
          <p:nvPr/>
        </p:nvPicPr>
        <p:blipFill rotWithShape="1">
          <a:blip r:embed="rId3">
            <a:alphaModFix/>
          </a:blip>
          <a:srcRect b="0" l="0" r="0" t="47076"/>
          <a:stretch/>
        </p:blipFill>
        <p:spPr>
          <a:xfrm>
            <a:off x="1115937" y="3525879"/>
            <a:ext cx="9562592" cy="276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f03d23e48b_1_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0877" y="1310979"/>
            <a:ext cx="3742145" cy="189142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3f03d23e48b_1_254"/>
          <p:cNvSpPr txBox="1"/>
          <p:nvPr/>
        </p:nvSpPr>
        <p:spPr>
          <a:xfrm>
            <a:off x="-381" y="13573"/>
            <a:ext cx="12192300" cy="61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675" lIns="91400" spcFirstLastPara="1" rIns="91400" wrap="square" tIns="45675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3700" u="sng">
                <a:solidFill>
                  <a:schemeClr val="dk1"/>
                </a:solidFill>
              </a:rPr>
              <a:t>Aquaverse</a:t>
            </a:r>
            <a:r>
              <a:rPr b="1" lang="en-US" sz="3700">
                <a:solidFill>
                  <a:schemeClr val="dk1"/>
                </a:solidFill>
              </a:rPr>
              <a:t>: Atmospheric Correction Model Development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f03d23e48b_1_332"/>
          <p:cNvSpPr txBox="1"/>
          <p:nvPr>
            <p:ph idx="12" type="sldNum"/>
          </p:nvPr>
        </p:nvSpPr>
        <p:spPr>
          <a:xfrm>
            <a:off x="9882231" y="6484691"/>
            <a:ext cx="21552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g3f03d23e48b_1_332"/>
          <p:cNvSpPr txBox="1"/>
          <p:nvPr>
            <p:ph type="title"/>
          </p:nvPr>
        </p:nvSpPr>
        <p:spPr>
          <a:xfrm>
            <a:off x="1405705" y="137869"/>
            <a:ext cx="95505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DBF"/>
              </a:buClr>
              <a:buSzPts val="2800"/>
              <a:buFont typeface="Arial"/>
              <a:buNone/>
            </a:pPr>
            <a:r>
              <a:rPr lang="en-US"/>
              <a:t>Performance Assessment</a:t>
            </a:r>
            <a:endParaRPr/>
          </a:p>
        </p:txBody>
      </p:sp>
      <p:pic>
        <p:nvPicPr>
          <p:cNvPr id="387" name="Google Shape;387;g3f03d23e48b_1_3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1205" y="982840"/>
            <a:ext cx="8509587" cy="2933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g3f03d23e48b_1_332"/>
          <p:cNvGrpSpPr/>
          <p:nvPr/>
        </p:nvGrpSpPr>
        <p:grpSpPr>
          <a:xfrm>
            <a:off x="472336" y="4032254"/>
            <a:ext cx="11311603" cy="2441514"/>
            <a:chOff x="472336" y="4032253"/>
            <a:chExt cx="11311603" cy="2441514"/>
          </a:xfrm>
        </p:grpSpPr>
        <p:sp>
          <p:nvSpPr>
            <p:cNvPr id="389" name="Google Shape;389;g3f03d23e48b_1_332"/>
            <p:cNvSpPr txBox="1"/>
            <p:nvPr/>
          </p:nvSpPr>
          <p:spPr>
            <a:xfrm>
              <a:off x="2350436" y="6088867"/>
              <a:ext cx="92595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Near simultaneous Rrs retrieval from OLI and MSI over Chesapeake Bay (10/17/2020) 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3f03d23e48b_1_332"/>
            <p:cNvSpPr txBox="1"/>
            <p:nvPr/>
          </p:nvSpPr>
          <p:spPr>
            <a:xfrm>
              <a:off x="5326841" y="4867967"/>
              <a:ext cx="8547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OLI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3f03d23e48b_1_332"/>
            <p:cNvSpPr txBox="1"/>
            <p:nvPr/>
          </p:nvSpPr>
          <p:spPr>
            <a:xfrm>
              <a:off x="6181536" y="4878900"/>
              <a:ext cx="669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MSI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2" name="Google Shape;392;g3f03d23e48b_1_3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53885" y="4032253"/>
              <a:ext cx="4530054" cy="2012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g3f03d23e48b_1_3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2336" y="4032253"/>
              <a:ext cx="4530054" cy="2040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g3f03d23e48b_1_332"/>
            <p:cNvSpPr/>
            <p:nvPr/>
          </p:nvSpPr>
          <p:spPr>
            <a:xfrm>
              <a:off x="5002392" y="4186106"/>
              <a:ext cx="288000" cy="1744800"/>
            </a:xfrm>
            <a:prstGeom prst="rightBrace">
              <a:avLst>
                <a:gd fmla="val 87426" name="adj1"/>
                <a:gd fmla="val 50000" name="adj2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40000">
                <a:srgbClr val="000000">
                  <a:alpha val="4471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3f03d23e48b_1_332"/>
            <p:cNvSpPr/>
            <p:nvPr/>
          </p:nvSpPr>
          <p:spPr>
            <a:xfrm rot="10800000">
              <a:off x="6908087" y="4186217"/>
              <a:ext cx="288000" cy="1744800"/>
            </a:xfrm>
            <a:prstGeom prst="rightBrace">
              <a:avLst>
                <a:gd fmla="val 87426" name="adj1"/>
                <a:gd fmla="val 50000" name="adj2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40000">
                <a:srgbClr val="000000">
                  <a:alpha val="4471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g3f03d23e48b_1_332"/>
          <p:cNvSpPr txBox="1"/>
          <p:nvPr/>
        </p:nvSpPr>
        <p:spPr>
          <a:xfrm>
            <a:off x="-381" y="13573"/>
            <a:ext cx="12192300" cy="61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675" lIns="91400" spcFirstLastPara="1" rIns="91400" wrap="square" tIns="45675">
            <a:normAutofit fontScale="85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3700" u="sng">
                <a:solidFill>
                  <a:schemeClr val="dk1"/>
                </a:solidFill>
              </a:rPr>
              <a:t>Aquaverse</a:t>
            </a:r>
            <a:r>
              <a:rPr b="1" lang="en-US" sz="3700">
                <a:solidFill>
                  <a:schemeClr val="dk1"/>
                </a:solidFill>
              </a:rPr>
              <a:t>: Atmospheric Correction Performance Assessment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3f03d23e48b_1_332"/>
          <p:cNvSpPr txBox="1"/>
          <p:nvPr/>
        </p:nvSpPr>
        <p:spPr>
          <a:xfrm>
            <a:off x="113400" y="6360600"/>
            <a:ext cx="1049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800000"/>
                </a:solidFill>
              </a:rPr>
              <a:t>Undergoing revisions for </a:t>
            </a:r>
            <a:r>
              <a:rPr lang="en-US" sz="2400">
                <a:solidFill>
                  <a:srgbClr val="800000"/>
                </a:solidFill>
              </a:rPr>
              <a:t>Frontiers in Remote Sensing</a:t>
            </a:r>
            <a:endParaRPr sz="2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website&#10;&#10;Description automatically generated" id="403" name="Google Shape;403;g3f03d23e48b_1_732"/>
          <p:cNvPicPr preferRelativeResize="0"/>
          <p:nvPr/>
        </p:nvPicPr>
        <p:blipFill rotWithShape="1">
          <a:blip r:embed="rId3">
            <a:alphaModFix/>
          </a:blip>
          <a:srcRect b="3133" l="40926" r="32898" t="7084"/>
          <a:stretch/>
        </p:blipFill>
        <p:spPr>
          <a:xfrm>
            <a:off x="4914200" y="313300"/>
            <a:ext cx="2795600" cy="4059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website&#10;&#10;Description automatically generated" id="404" name="Google Shape;404;g3f03d23e48b_1_732"/>
          <p:cNvPicPr preferRelativeResize="0"/>
          <p:nvPr/>
        </p:nvPicPr>
        <p:blipFill rotWithShape="1">
          <a:blip r:embed="rId3">
            <a:alphaModFix/>
          </a:blip>
          <a:srcRect b="0" l="0" r="59881" t="7080"/>
          <a:stretch/>
        </p:blipFill>
        <p:spPr>
          <a:xfrm>
            <a:off x="526773" y="318133"/>
            <a:ext cx="4284565" cy="4201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3f03d23e48b_1_732"/>
          <p:cNvSpPr txBox="1"/>
          <p:nvPr/>
        </p:nvSpPr>
        <p:spPr>
          <a:xfrm>
            <a:off x="-9" y="849"/>
            <a:ext cx="12192300" cy="3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5325" lIns="255875" spcFirstLastPara="1" rIns="127975" wrap="square" tIns="253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b="1" lang="en-US" sz="19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Aquaverse</a:t>
            </a: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An Aquatic Inversion Scheme for Remote Sensing of Fresh and Coastal Waters</a:t>
            </a:r>
            <a:endParaRPr b="1" sz="1900" u="sng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3f03d23e48b_1_732"/>
          <p:cNvSpPr txBox="1"/>
          <p:nvPr>
            <p:ph idx="12" type="sldNum"/>
          </p:nvPr>
        </p:nvSpPr>
        <p:spPr>
          <a:xfrm>
            <a:off x="9448800" y="64793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7" name="Google Shape;407;g3f03d23e48b_1_732"/>
          <p:cNvGrpSpPr/>
          <p:nvPr/>
        </p:nvGrpSpPr>
        <p:grpSpPr>
          <a:xfrm>
            <a:off x="7788939" y="358024"/>
            <a:ext cx="3559205" cy="4201195"/>
            <a:chOff x="5841850" y="268525"/>
            <a:chExt cx="2669470" cy="3150975"/>
          </a:xfrm>
        </p:grpSpPr>
        <p:grpSp>
          <p:nvGrpSpPr>
            <p:cNvPr id="408" name="Google Shape;408;g3f03d23e48b_1_732"/>
            <p:cNvGrpSpPr/>
            <p:nvPr/>
          </p:nvGrpSpPr>
          <p:grpSpPr>
            <a:xfrm>
              <a:off x="5841850" y="268525"/>
              <a:ext cx="2669470" cy="3150975"/>
              <a:chOff x="5868675" y="228275"/>
              <a:chExt cx="2669470" cy="3150975"/>
            </a:xfrm>
          </p:grpSpPr>
          <p:pic>
            <p:nvPicPr>
              <p:cNvPr descr="Graphical user interface, website&#10;&#10;Description automatically generated" id="409" name="Google Shape;409;g3f03d23e48b_1_732"/>
              <p:cNvPicPr preferRelativeResize="0"/>
              <p:nvPr/>
            </p:nvPicPr>
            <p:blipFill rotWithShape="1">
              <a:blip r:embed="rId3">
                <a:alphaModFix/>
              </a:blip>
              <a:srcRect b="0" l="67345" r="0" t="7080"/>
              <a:stretch/>
            </p:blipFill>
            <p:spPr>
              <a:xfrm>
                <a:off x="5922520" y="228275"/>
                <a:ext cx="2615626" cy="3150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0" name="Google Shape;410;g3f03d23e48b_1_732"/>
              <p:cNvSpPr/>
              <p:nvPr/>
            </p:nvSpPr>
            <p:spPr>
              <a:xfrm>
                <a:off x="5868675" y="1858825"/>
                <a:ext cx="255000" cy="37560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11" name="Google Shape;411;g3f03d23e48b_1_732" title="cccd575c-48d9-4982-8d8f-87b32869675a.jpg"/>
            <p:cNvPicPr preferRelativeResize="0"/>
            <p:nvPr/>
          </p:nvPicPr>
          <p:blipFill rotWithShape="1">
            <a:blip r:embed="rId4">
              <a:alphaModFix/>
            </a:blip>
            <a:srcRect b="0" l="12960" r="0" t="11583"/>
            <a:stretch/>
          </p:blipFill>
          <p:spPr>
            <a:xfrm>
              <a:off x="7028900" y="2180700"/>
              <a:ext cx="731525" cy="863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" name="Google Shape;412;g3f03d23e48b_1_732"/>
          <p:cNvSpPr/>
          <p:nvPr/>
        </p:nvSpPr>
        <p:spPr>
          <a:xfrm>
            <a:off x="7257133" y="2591833"/>
            <a:ext cx="510000" cy="303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logo-v2">
  <a:themeElements>
    <a:clrScheme name="Custom 2">
      <a:dk1>
        <a:srgbClr val="000000"/>
      </a:dk1>
      <a:lt1>
        <a:srgbClr val="FFFFFF"/>
      </a:lt1>
      <a:dk2>
        <a:srgbClr val="89A028"/>
      </a:dk2>
      <a:lt2>
        <a:srgbClr val="EAE2C4"/>
      </a:lt2>
      <a:accent1>
        <a:srgbClr val="20584F"/>
      </a:accent1>
      <a:accent2>
        <a:srgbClr val="136C9A"/>
      </a:accent2>
      <a:accent3>
        <a:srgbClr val="5E3A60"/>
      </a:accent3>
      <a:accent4>
        <a:srgbClr val="D5462F"/>
      </a:accent4>
      <a:accent5>
        <a:srgbClr val="D89B21"/>
      </a:accent5>
      <a:accent6>
        <a:srgbClr val="BDAB8B"/>
      </a:accent6>
      <a:hlink>
        <a:srgbClr val="5496AD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2018-02-06T19:28:25Z</dcterms:created>
  <dc:creator>Elizabeth Hook</dc:creator>
</cp:coreProperties>
</file>