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60" r:id="rId2"/>
    <p:sldId id="261" r:id="rId3"/>
    <p:sldId id="262" r:id="rId4"/>
    <p:sldId id="259" r:id="rId5"/>
    <p:sldId id="263" r:id="rId6"/>
    <p:sldId id="258" r:id="rId7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DE3"/>
    <a:srgbClr val="4F4E4E"/>
    <a:srgbClr val="85FFF3"/>
    <a:srgbClr val="8C4703"/>
    <a:srgbClr val="038C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C7C958-4C02-4383-BE73-557092E769FF}" v="52" dt="2026-04-29T17:14:39.3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8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A5B73B02-1638-B34A-1FF2-0EED7A16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1"/>
          <a:stretch/>
        </p:blipFill>
        <p:spPr>
          <a:xfrm>
            <a:off x="1803948" y="2843"/>
            <a:ext cx="16484052" cy="10284157"/>
          </a:xfrm>
          <a:prstGeom prst="rect">
            <a:avLst/>
          </a:prstGeom>
        </p:spPr>
      </p:pic>
      <p:sp>
        <p:nvSpPr>
          <p:cNvPr id="8" name="Freeform 4">
            <a:extLst>
              <a:ext uri="{FF2B5EF4-FFF2-40B4-BE49-F238E27FC236}">
                <a16:creationId xmlns:a16="http://schemas.microsoft.com/office/drawing/2014/main" id="{DAAFE465-CAD5-4490-2708-84C7F374F318}"/>
              </a:ext>
            </a:extLst>
          </p:cNvPr>
          <p:cNvSpPr/>
          <p:nvPr userDrawn="1"/>
        </p:nvSpPr>
        <p:spPr>
          <a:xfrm rot="-5400000">
            <a:off x="-1769440" y="6671349"/>
            <a:ext cx="5342828" cy="1133125"/>
          </a:xfrm>
          <a:custGeom>
            <a:avLst/>
            <a:gdLst/>
            <a:ahLst/>
            <a:cxnLst/>
            <a:rect l="l" t="t" r="r" b="b"/>
            <a:pathLst>
              <a:path w="5342828" h="1133125">
                <a:moveTo>
                  <a:pt x="0" y="0"/>
                </a:moveTo>
                <a:lnTo>
                  <a:pt x="5342828" y="0"/>
                </a:lnTo>
                <a:lnTo>
                  <a:pt x="5342828" y="1133125"/>
                </a:lnTo>
                <a:lnTo>
                  <a:pt x="0" y="1133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2985005-A653-005A-6ED0-D64170D512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0570" y="5317313"/>
            <a:ext cx="15773400" cy="1989137"/>
          </a:xfrm>
        </p:spPr>
        <p:txBody>
          <a:bodyPr anchor="b">
            <a:normAutofit/>
          </a:bodyPr>
          <a:lstStyle>
            <a:lvl1pPr algn="r">
              <a:lnSpc>
                <a:spcPct val="100000"/>
              </a:lnSpc>
              <a:defRPr sz="7200" b="1">
                <a:solidFill>
                  <a:srgbClr val="F2EDE3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9FC7339-6AC4-CAEA-0F60-D28D27FF18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7429500"/>
            <a:ext cx="15773400" cy="1295400"/>
          </a:xfrm>
        </p:spPr>
        <p:txBody>
          <a:bodyPr/>
          <a:lstStyle>
            <a:lvl1pPr marL="0" indent="0" algn="r">
              <a:buNone/>
              <a:defRPr>
                <a:solidFill>
                  <a:srgbClr val="F2EDE3"/>
                </a:solidFill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08A3F210-0AA0-0062-61D8-1A94C4FE16DF}"/>
              </a:ext>
            </a:extLst>
          </p:cNvPr>
          <p:cNvSpPr/>
          <p:nvPr userDrawn="1"/>
        </p:nvSpPr>
        <p:spPr>
          <a:xfrm>
            <a:off x="15937240" y="387027"/>
            <a:ext cx="1900893" cy="1610310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69012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57758B3-4936-BD81-F5C9-9E93A5546C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D7CA3F22-0980-BE28-874C-3A094E17E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C29FA41-D73C-E895-5993-A45421883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809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7E01730-E1F0-DF15-AB32-13C9FD4782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0BE44-699E-556E-8ED4-38AD40B43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1881187"/>
            <a:ext cx="15773400" cy="73850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9E4AA9-8133-A6BD-4119-945BF4031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039A-AC92-531D-80A0-F9CF5CE5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57BDE-0DEC-0F23-ED1B-0A0402C0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C254D73F-B332-456D-9DFE-EDBF5BC6245C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66103C0B-51EA-006C-880B-6A5AA8FE6C11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0A20AB-1682-4A09-5F4F-06C2877AF30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3" name="Title 13">
            <a:extLst>
              <a:ext uri="{FF2B5EF4-FFF2-40B4-BE49-F238E27FC236}">
                <a16:creationId xmlns:a16="http://schemas.microsoft.com/office/drawing/2014/main" id="{150E7C88-0A46-5F5F-141E-CAB8D6A52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3317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0FA33144-FA9C-DB53-8A66-D8DBD5E6E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4"/>
          <a:stretch/>
        </p:blipFill>
        <p:spPr>
          <a:xfrm>
            <a:off x="0" y="1384588"/>
            <a:ext cx="18288000" cy="8902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050494-F724-DE95-DEC4-D723E61F0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02BEED-DA46-D37F-152E-6D33D185D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53850-2468-82D1-8330-EF24ED0C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>
                <a:solidFill>
                  <a:srgbClr val="4F4E4E"/>
                </a:solidFill>
              </a:defRPr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42C7-918D-4B25-ADC0-C9BCFEB18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4F4E4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8A1C6-6E62-03BA-0F44-A958DBDF4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rgbClr val="4F4E4E"/>
                </a:solidFill>
              </a:defRPr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A64F4422-B227-8985-211E-FC7FA2E5E1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1482"/>
            <a:ext cx="2586846" cy="5486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A8F63-CAA4-76EB-D58A-F6A4E6E7F9E2}"/>
              </a:ext>
            </a:extLst>
          </p:cNvPr>
          <p:cNvSpPr/>
          <p:nvPr userDrawn="1"/>
        </p:nvSpPr>
        <p:spPr>
          <a:xfrm>
            <a:off x="0" y="1384588"/>
            <a:ext cx="18288000" cy="89153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1000">
                <a:srgbClr val="F4F3F0">
                  <a:alpha val="1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Logo, icon&#10;&#10;Description automatically generated">
            <a:extLst>
              <a:ext uri="{FF2B5EF4-FFF2-40B4-BE49-F238E27FC236}">
                <a16:creationId xmlns:a16="http://schemas.microsoft.com/office/drawing/2014/main" id="{84C1A359-36C8-45D0-98FB-C64184F5A1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8223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6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6B03349E-5F27-FA1A-FD60-3B4902F413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6D32B6D-AF9D-76B3-1876-C11BFA13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2672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6BCDF-C41A-41CF-E2FB-86AECE93A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1931987"/>
            <a:ext cx="7810500" cy="7334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D78CEA-6069-70A1-769A-C2E38B08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1931987"/>
            <a:ext cx="7810500" cy="73342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42B17-59AB-0DEE-8447-DC434B21C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E4A94-32EE-4537-B060-BC80E377C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11307-64B2-E401-2942-95CEF8A9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83804854-DBA8-2169-7380-128E4AE27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6613E65A-F1EB-6737-5AA1-A458EAE0DF20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0ECA6AE3-4DC9-227A-A94D-223CF78CEF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8" name="Title 13">
            <a:extLst>
              <a:ext uri="{FF2B5EF4-FFF2-40B4-BE49-F238E27FC236}">
                <a16:creationId xmlns:a16="http://schemas.microsoft.com/office/drawing/2014/main" id="{8E5313E0-4495-8196-7546-5DE34B3FD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7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8C58D82D-3A56-5A75-06DB-3A279126AE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534525"/>
            <a:ext cx="2586846" cy="548640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3A4C0145-E038-D501-CA3A-7142C25FE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4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3618B-DE20-1344-55DE-B970299DF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19002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05101-AC0D-7E6D-D63A-2F2046973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135313"/>
            <a:ext cx="7735888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38ABAC-17A8-73CC-8093-7DB99094B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19002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41DE30-FEE4-24C1-4E08-C79F66BA43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135314"/>
            <a:ext cx="7775575" cy="6144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D77C9-7E19-14FE-3321-C4338CA3A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78792595-69C6-45E5-A469-B26AE8909CF3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B93C0-388C-46AC-333C-FFCBF98E8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0E8CCC-45BE-09A4-734B-D88B22B8A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C254D73F-B332-456D-9DFE-EDBF5BC624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nature, wave&#10;&#10;Description automatically generated">
            <a:extLst>
              <a:ext uri="{FF2B5EF4-FFF2-40B4-BE49-F238E27FC236}">
                <a16:creationId xmlns:a16="http://schemas.microsoft.com/office/drawing/2014/main" id="{9BAA9281-9282-AC0B-DE3D-7E74DED53E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3" b="60792"/>
          <a:stretch/>
        </p:blipFill>
        <p:spPr>
          <a:xfrm>
            <a:off x="0" y="-12700"/>
            <a:ext cx="18288000" cy="167640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64BA15AD-2C37-06E5-B79A-4C089FA632ED}"/>
              </a:ext>
            </a:extLst>
          </p:cNvPr>
          <p:cNvSpPr/>
          <p:nvPr userDrawn="1"/>
        </p:nvSpPr>
        <p:spPr>
          <a:xfrm>
            <a:off x="16687800" y="204787"/>
            <a:ext cx="1443693" cy="1204129"/>
          </a:xfrm>
          <a:custGeom>
            <a:avLst/>
            <a:gdLst/>
            <a:ahLst/>
            <a:cxnLst/>
            <a:rect l="l" t="t" r="r" b="b"/>
            <a:pathLst>
              <a:path w="1900893" h="1610310">
                <a:moveTo>
                  <a:pt x="0" y="0"/>
                </a:moveTo>
                <a:lnTo>
                  <a:pt x="1900893" y="0"/>
                </a:lnTo>
                <a:lnTo>
                  <a:pt x="1900893" y="1610310"/>
                </a:lnTo>
                <a:lnTo>
                  <a:pt x="0" y="161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E92812D-68C0-EB9A-D6F8-16443D7435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2" y="-530479"/>
            <a:ext cx="2743200" cy="2743200"/>
          </a:xfrm>
          <a:prstGeom prst="rect">
            <a:avLst/>
          </a:prstGeom>
        </p:spPr>
      </p:pic>
      <p:sp>
        <p:nvSpPr>
          <p:cNvPr id="10" name="Title 13">
            <a:extLst>
              <a:ext uri="{FF2B5EF4-FFF2-40B4-BE49-F238E27FC236}">
                <a16:creationId xmlns:a16="http://schemas.microsoft.com/office/drawing/2014/main" id="{FF96D2B2-AB4D-FBF2-044F-6BBFEDF1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900" y="109140"/>
            <a:ext cx="13030200" cy="1395421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6451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99E87A-3661-3B97-79D9-C4E734DF6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C2034-B6BC-F173-E47F-239547208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B0B0-77DC-3479-34A8-CC7C29948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92595-69C6-45E5-A469-B26AE8909CF3}" type="datetimeFigureOut">
              <a:rPr lang="en-US" smtClean="0"/>
              <a:t>4/30/2026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CBD1-0FC6-9EC5-E2B9-0DFF63A76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628B6-2988-4949-4A1B-E3180253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4D73F-B332-456D-9DFE-EDBF5BC62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70" r:id="rId2"/>
    <p:sldLayoutId id="2147483671" r:id="rId3"/>
    <p:sldLayoutId id="2147483663" r:id="rId4"/>
    <p:sldLayoutId id="2147483664" r:id="rId5"/>
    <p:sldLayoutId id="2147483672" r:id="rId6"/>
    <p:sldLayoutId id="2147483665" r:id="rId7"/>
    <p:sldLayoutId id="214748367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achary.fair@nasa.gov" TargetMode="External"/><Relationship Id="rId7" Type="http://schemas.openxmlformats.org/officeDocument/2006/relationships/image" Target="../media/image14.png"/><Relationship Id="rId2" Type="http://schemas.openxmlformats.org/officeDocument/2006/relationships/hyperlink" Target="mailto:zfair@umd.edu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5194/tc-19-5671-2025" TargetMode="External"/><Relationship Id="rId5" Type="http://schemas.openxmlformats.org/officeDocument/2006/relationships/hyperlink" Target="https://doi.org/10.1029/2024WR039076" TargetMode="External"/><Relationship Id="rId4" Type="http://schemas.openxmlformats.org/officeDocument/2006/relationships/hyperlink" Target="https://client.slideruleearth.io/land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water, nature&#10;&#10;AI-generated content may be incorrect.">
            <a:extLst>
              <a:ext uri="{FF2B5EF4-FFF2-40B4-BE49-F238E27FC236}">
                <a16:creationId xmlns:a16="http://schemas.microsoft.com/office/drawing/2014/main" id="{05F697AE-567B-0D76-140E-DC97950C1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-27214"/>
            <a:ext cx="16459200" cy="10314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A70BF-ED40-7843-61DD-47440004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0570" y="4906963"/>
            <a:ext cx="15773400" cy="1989137"/>
          </a:xfrm>
        </p:spPr>
        <p:txBody>
          <a:bodyPr>
            <a:normAutofit fontScale="90000"/>
          </a:bodyPr>
          <a:lstStyle/>
          <a:p>
            <a:r>
              <a:rPr lang="en-US" dirty="0"/>
              <a:t>ICESat-2-Snow: Performing </a:t>
            </a:r>
            <a:br>
              <a:rPr lang="en-US" dirty="0"/>
            </a:br>
            <a:r>
              <a:rPr lang="en-US" dirty="0"/>
              <a:t>Your First Snow Depth </a:t>
            </a:r>
            <a:br>
              <a:rPr lang="en-US" dirty="0"/>
            </a:br>
            <a:r>
              <a:rPr lang="en-US" dirty="0"/>
              <a:t>Retrieval With Satellite Lidar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963BA-CB26-33BC-FAF6-5693556E3D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7429500"/>
            <a:ext cx="15772770" cy="1600200"/>
          </a:xfrm>
        </p:spPr>
        <p:txBody>
          <a:bodyPr/>
          <a:lstStyle/>
          <a:p>
            <a:r>
              <a:rPr lang="en-US" dirty="0"/>
              <a:t>Zachary Fair</a:t>
            </a:r>
          </a:p>
          <a:p>
            <a:r>
              <a:rPr lang="en-US" dirty="0"/>
              <a:t>Earth System Science Interdisciplinary Center, University of Maryland</a:t>
            </a:r>
          </a:p>
          <a:p>
            <a:r>
              <a:rPr lang="en-US" dirty="0"/>
              <a:t>Hydrological Sciences Laboratory, NASA Goddard Space Flight Center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8E4633-944E-ADF4-1F05-8D953FAE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0" y="495300"/>
            <a:ext cx="3315331" cy="11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me | ICESat-2">
            <a:extLst>
              <a:ext uri="{FF2B5EF4-FFF2-40B4-BE49-F238E27FC236}">
                <a16:creationId xmlns:a16="http://schemas.microsoft.com/office/drawing/2014/main" id="{C0C6D0D5-059A-9682-4DAF-1C7532603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3875"/>
            <a:ext cx="1225757" cy="150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nowEx Workshop - Sharing Experiences, and Preliminary Results | Snow">
            <a:extLst>
              <a:ext uri="{FF2B5EF4-FFF2-40B4-BE49-F238E27FC236}">
                <a16:creationId xmlns:a16="http://schemas.microsoft.com/office/drawing/2014/main" id="{75497466-7CBA-935E-9CB7-F8F8A8F9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" y="2552700"/>
            <a:ext cx="1745837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33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477F20-BC40-FEEE-8636-F31E2D50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measure snow depth with ICESat-2?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585B73-2175-BAED-7AD5-A48F1225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044845"/>
            <a:ext cx="10212526" cy="59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D4FBA4-E08C-BF74-2BA7-035D2AFBC95A}"/>
              </a:ext>
            </a:extLst>
          </p:cNvPr>
          <p:cNvSpPr txBox="1">
            <a:spLocks/>
          </p:cNvSpPr>
          <p:nvPr/>
        </p:nvSpPr>
        <p:spPr>
          <a:xfrm>
            <a:off x="12496800" y="2857500"/>
            <a:ext cx="5257800" cy="647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Snow depth can be used to estimate </a:t>
            </a:r>
            <a:r>
              <a:rPr lang="en-US" b="1" dirty="0"/>
              <a:t>snow water equivalent (SWE)</a:t>
            </a:r>
            <a:r>
              <a:rPr lang="en-US" dirty="0"/>
              <a:t>, which is important for water resources.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To meet science and stakeholder needs, we need to assess available satellites that provide snow depth or SWE.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There is a NASA effort to examine all operational satellites that measure snow throughout the water year (</a:t>
            </a:r>
            <a:r>
              <a:rPr lang="en-US" b="1" dirty="0"/>
              <a:t>distributed mission concept</a:t>
            </a:r>
            <a:r>
              <a:rPr lang="en-US" dirty="0"/>
              <a:t>)</a:t>
            </a:r>
            <a:r>
              <a:rPr lang="en-US" b="1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Spaceborne lidar (e.g., ICESat-2) </a:t>
            </a:r>
            <a:r>
              <a:rPr lang="en-US" dirty="0"/>
              <a:t>is an essential piece of a distributed mission for snow depth!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15C41-298B-8698-097E-D99913EB0185}"/>
              </a:ext>
            </a:extLst>
          </p:cNvPr>
          <p:cNvSpPr txBox="1"/>
          <p:nvPr/>
        </p:nvSpPr>
        <p:spPr>
          <a:xfrm>
            <a:off x="6329474" y="6314301"/>
            <a:ext cx="838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EDGE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37A1C-D6D1-6840-2415-0C300825EF67}"/>
              </a:ext>
            </a:extLst>
          </p:cNvPr>
          <p:cNvSpPr txBox="1"/>
          <p:nvPr/>
        </p:nvSpPr>
        <p:spPr>
          <a:xfrm>
            <a:off x="3771900" y="9334500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ICESat-2 = I Can Estimate Snow depth in All Terrain – 2 an extent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A76AF-F912-DB2C-383A-F8111A5FA52D}"/>
              </a:ext>
            </a:extLst>
          </p:cNvPr>
          <p:cNvSpPr txBox="1"/>
          <p:nvPr/>
        </p:nvSpPr>
        <p:spPr>
          <a:xfrm>
            <a:off x="5105400" y="261410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Carrie Vuyovich</a:t>
            </a:r>
          </a:p>
        </p:txBody>
      </p:sp>
    </p:spTree>
    <p:extLst>
      <p:ext uri="{BB962C8B-B14F-4D97-AF65-F5344CB8AC3E}">
        <p14:creationId xmlns:p14="http://schemas.microsoft.com/office/powerpoint/2010/main" val="357041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A151F76-06E6-0256-7774-8B319AE12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will be using a method called </a:t>
            </a:r>
            <a:r>
              <a:rPr lang="en-US" b="1" u="sng" dirty="0"/>
              <a:t>differential altimetry</a:t>
            </a:r>
            <a:r>
              <a:rPr lang="en-US" dirty="0"/>
              <a:t>, where we take the difference in surface elevation measurements from different parts of the year.</a:t>
            </a:r>
          </a:p>
          <a:p>
            <a:endParaRPr lang="en-US" dirty="0"/>
          </a:p>
          <a:p>
            <a:r>
              <a:rPr lang="en-US" dirty="0"/>
              <a:t>For an ICESat-2 snow depth, we need:</a:t>
            </a:r>
          </a:p>
          <a:p>
            <a:pPr lvl="1"/>
            <a:r>
              <a:rPr lang="en-US" dirty="0"/>
              <a:t>ICESat-2 observations from the winter (</a:t>
            </a:r>
            <a:r>
              <a:rPr lang="en-US" b="1" dirty="0"/>
              <a:t>snow-on</a:t>
            </a:r>
            <a:r>
              <a:rPr lang="en-US" dirty="0"/>
              <a:t>) season.</a:t>
            </a:r>
          </a:p>
          <a:p>
            <a:pPr lvl="2"/>
            <a:r>
              <a:rPr lang="en-US" dirty="0"/>
              <a:t>Useful data products: ATL03, ATL06, ATL08, </a:t>
            </a:r>
            <a:r>
              <a:rPr lang="en-US" dirty="0" err="1"/>
              <a:t>SlideRule</a:t>
            </a:r>
            <a:r>
              <a:rPr lang="en-US" dirty="0"/>
              <a:t> Earth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Surface elevation observations from the spring/summer (</a:t>
            </a:r>
            <a:r>
              <a:rPr lang="en-US" b="1" dirty="0"/>
              <a:t>snow-off</a:t>
            </a:r>
            <a:r>
              <a:rPr lang="en-US" dirty="0"/>
              <a:t>) season.</a:t>
            </a:r>
          </a:p>
          <a:p>
            <a:pPr lvl="2"/>
            <a:r>
              <a:rPr lang="en-US" dirty="0"/>
              <a:t>Digital elevation models (DEMs) from airborne lidar (SnowEx, 3DEP), </a:t>
            </a:r>
            <a:r>
              <a:rPr lang="en-US" dirty="0" err="1"/>
              <a:t>ArcticDEM</a:t>
            </a:r>
            <a:r>
              <a:rPr lang="en-US" dirty="0"/>
              <a:t>, etc.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(Optional) Validation data for the snow depth measurements.</a:t>
            </a:r>
          </a:p>
          <a:p>
            <a:pPr lvl="2"/>
            <a:r>
              <a:rPr lang="en-US" dirty="0"/>
              <a:t>SnowEx field campaigns, SNOTEL stations, Airborne Snow Observatory (ASO)</a:t>
            </a:r>
          </a:p>
          <a:p>
            <a:pPr lvl="2"/>
            <a:endParaRPr lang="en-US" dirty="0"/>
          </a:p>
          <a:p>
            <a:r>
              <a:rPr lang="en-US" dirty="0"/>
              <a:t>In this example, we will use:</a:t>
            </a:r>
          </a:p>
          <a:p>
            <a:pPr lvl="1"/>
            <a:r>
              <a:rPr lang="en-US" b="1" dirty="0" err="1"/>
              <a:t>SlideRule</a:t>
            </a:r>
            <a:r>
              <a:rPr lang="en-US" b="1" dirty="0"/>
              <a:t> Earth </a:t>
            </a:r>
            <a:r>
              <a:rPr lang="en-US" dirty="0"/>
              <a:t>to access ICESat-2 data.</a:t>
            </a:r>
          </a:p>
          <a:p>
            <a:pPr lvl="1"/>
            <a:r>
              <a:rPr lang="en-US" b="1" dirty="0" err="1"/>
              <a:t>ArcticDEM</a:t>
            </a:r>
            <a:r>
              <a:rPr lang="en-US" b="1" dirty="0"/>
              <a:t> </a:t>
            </a:r>
            <a:r>
              <a:rPr lang="en-US" dirty="0"/>
              <a:t>for our snow-off surface elevations.</a:t>
            </a:r>
          </a:p>
          <a:p>
            <a:pPr lvl="1"/>
            <a:r>
              <a:rPr lang="en-US" b="1" dirty="0"/>
              <a:t>Airborne lidar from the SnowEx campaigns</a:t>
            </a:r>
            <a:r>
              <a:rPr lang="en-US" dirty="0"/>
              <a:t> to validate our ICESat-2 snow depths.</a:t>
            </a:r>
            <a:endParaRPr lang="en-US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9DD162-DA24-0E8F-9F11-68098C4A9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to get snow depth?</a:t>
            </a:r>
          </a:p>
        </p:txBody>
      </p:sp>
      <p:pic>
        <p:nvPicPr>
          <p:cNvPr id="5" name="Picture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43D17C2-811A-A933-A4A7-4F4E81844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2476500"/>
            <a:ext cx="7441328" cy="2179371"/>
          </a:xfrm>
          <a:prstGeom prst="rect">
            <a:avLst/>
          </a:prstGeom>
        </p:spPr>
      </p:pic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C60E399B-F380-E458-9039-1C4E8915C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5604259"/>
            <a:ext cx="4084382" cy="4084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48E5E5-8557-44CE-EE9B-1D1438F6899C}"/>
              </a:ext>
            </a:extLst>
          </p:cNvPr>
          <p:cNvSpPr/>
          <p:nvPr/>
        </p:nvSpPr>
        <p:spPr>
          <a:xfrm>
            <a:off x="14249400" y="7124700"/>
            <a:ext cx="24173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D7DDB-2B0C-34DB-0F08-4D5809B416C3}"/>
              </a:ext>
            </a:extLst>
          </p:cNvPr>
          <p:cNvSpPr/>
          <p:nvPr/>
        </p:nvSpPr>
        <p:spPr>
          <a:xfrm>
            <a:off x="14249400" y="8953500"/>
            <a:ext cx="241736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C61D2-EF86-E73C-5472-48E85B9B634C}"/>
              </a:ext>
            </a:extLst>
          </p:cNvPr>
          <p:cNvSpPr txBox="1"/>
          <p:nvPr/>
        </p:nvSpPr>
        <p:spPr>
          <a:xfrm>
            <a:off x="15506700" y="6134100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Snow-on height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2BDEE-0395-FCEA-24E8-8A087C644690}"/>
              </a:ext>
            </a:extLst>
          </p:cNvPr>
          <p:cNvSpPr txBox="1"/>
          <p:nvPr/>
        </p:nvSpPr>
        <p:spPr>
          <a:xfrm>
            <a:off x="14554200" y="6791777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Snow-off height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D75DF7-C913-8082-308D-E24EC8E75983}"/>
              </a:ext>
            </a:extLst>
          </p:cNvPr>
          <p:cNvSpPr txBox="1"/>
          <p:nvPr/>
        </p:nvSpPr>
        <p:spPr>
          <a:xfrm>
            <a:off x="14370268" y="4805717"/>
            <a:ext cx="3231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(above) Fig. 5 from Fair et al., (2025b)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(below) Fig. 7 from Fair et al., (2025b)</a:t>
            </a:r>
          </a:p>
        </p:txBody>
      </p:sp>
    </p:spTree>
    <p:extLst>
      <p:ext uri="{BB962C8B-B14F-4D97-AF65-F5344CB8AC3E}">
        <p14:creationId xmlns:p14="http://schemas.microsoft.com/office/powerpoint/2010/main" val="2972417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ky, water, nature&#10;&#10;AI-generated content may be incorrect.">
            <a:extLst>
              <a:ext uri="{FF2B5EF4-FFF2-40B4-BE49-F238E27FC236}">
                <a16:creationId xmlns:a16="http://schemas.microsoft.com/office/drawing/2014/main" id="{9B0BC3E0-352A-24AB-E14D-4976EE57FD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6" y="0"/>
            <a:ext cx="18258453" cy="10314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248639-0596-AE41-C9CF-B9B3F0DE9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324100"/>
            <a:ext cx="15773400" cy="42783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ICESat-2 Depth Retrieval Example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6027BD-BA32-31FA-DD0A-D2F88A8473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The code for this example is available here: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65836-E98A-0BDB-63F6-A1E56700E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6896651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83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266B7D-EF15-CCCC-DECB-6281E0475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47" y="1881187"/>
            <a:ext cx="9114453" cy="80629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ICESat-2 = I Can Estimate Snow in All Terrain – 2 an extent</a:t>
            </a:r>
            <a:endParaRPr lang="en-US" sz="2400" dirty="0"/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For scientists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ICESat-2 data can be quickly accessed with </a:t>
            </a:r>
            <a:r>
              <a:rPr lang="en-US" b="1" dirty="0" err="1"/>
              <a:t>earthaccess</a:t>
            </a:r>
            <a:r>
              <a:rPr lang="en-US" dirty="0"/>
              <a:t>, </a:t>
            </a:r>
            <a:r>
              <a:rPr lang="en-US" b="1" dirty="0" err="1"/>
              <a:t>icepyx</a:t>
            </a:r>
            <a:r>
              <a:rPr lang="en-US" dirty="0"/>
              <a:t>, and </a:t>
            </a:r>
            <a:r>
              <a:rPr lang="en-US" b="1" dirty="0" err="1"/>
              <a:t>SlideRule</a:t>
            </a:r>
            <a:r>
              <a:rPr lang="en-US" b="1" dirty="0"/>
              <a:t> Earth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Snow-off DEMs can be obtained most easily through </a:t>
            </a:r>
            <a:r>
              <a:rPr lang="en-US" b="1" dirty="0" err="1"/>
              <a:t>earthaccess</a:t>
            </a:r>
            <a:r>
              <a:rPr lang="en-US" dirty="0"/>
              <a:t> (SnowEx DEMs) and </a:t>
            </a:r>
            <a:r>
              <a:rPr lang="en-US" b="1" dirty="0" err="1"/>
              <a:t>SlideRule</a:t>
            </a:r>
            <a:r>
              <a:rPr lang="en-US" b="1" dirty="0"/>
              <a:t> Earth</a:t>
            </a:r>
            <a:r>
              <a:rPr lang="en-US" dirty="0"/>
              <a:t> (</a:t>
            </a:r>
            <a:r>
              <a:rPr lang="en-US" dirty="0" err="1"/>
              <a:t>ArcticDEM</a:t>
            </a:r>
            <a:r>
              <a:rPr lang="en-US" dirty="0"/>
              <a:t>, 3DEP)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Snow depth accuracy is best in the tundra; forest and mountain biomes bring additional challenges.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u="sng" dirty="0"/>
              <a:t>For stakeholders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ICESat-2 repeat frequency is ~</a:t>
            </a:r>
            <a:r>
              <a:rPr lang="en-US" b="1" dirty="0"/>
              <a:t>91 days </a:t>
            </a:r>
            <a:r>
              <a:rPr lang="en-US" dirty="0"/>
              <a:t>– roughly once per season. Coverage is better at basin-wide scales.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beams are small relative to a basin – the beam footprint is ~</a:t>
            </a:r>
            <a:r>
              <a:rPr lang="en-US" b="1" dirty="0"/>
              <a:t>11 m</a:t>
            </a:r>
            <a:r>
              <a:rPr lang="en-US" dirty="0"/>
              <a:t>, with </a:t>
            </a:r>
            <a:r>
              <a:rPr lang="en-US" b="1" dirty="0"/>
              <a:t>3.3 km</a:t>
            </a:r>
            <a:r>
              <a:rPr lang="en-US" dirty="0"/>
              <a:t> between each pair of beams.</a:t>
            </a:r>
          </a:p>
          <a:p>
            <a:pPr lvl="1"/>
            <a:endParaRPr lang="en-US" b="1" dirty="0"/>
          </a:p>
          <a:p>
            <a:pPr lvl="1"/>
            <a:r>
              <a:rPr lang="en-US" b="1" dirty="0"/>
              <a:t>Tasking orders, statistical modeling techniques, </a:t>
            </a:r>
            <a:r>
              <a:rPr lang="en-US" dirty="0"/>
              <a:t>and </a:t>
            </a:r>
            <a:r>
              <a:rPr lang="en-US" b="1" dirty="0"/>
              <a:t>repeatability patterns </a:t>
            </a:r>
            <a:r>
              <a:rPr lang="en-US" dirty="0"/>
              <a:t>can help to close data gaps.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83F8D7-11C6-D86C-155B-15F1E3FFE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Considerations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ED18F-8311-5E07-EB3A-AD6D4E0BA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51" r="2877"/>
          <a:stretch/>
        </p:blipFill>
        <p:spPr>
          <a:xfrm>
            <a:off x="10444248" y="4892334"/>
            <a:ext cx="2919108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16FCD7-FA1E-0FD1-598D-94EE4E55B7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"/>
          <a:stretch/>
        </p:blipFill>
        <p:spPr>
          <a:xfrm>
            <a:off x="14478000" y="4892334"/>
            <a:ext cx="2919946" cy="2514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3B205-9AAB-3CB2-E85E-E6E940410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4248" y="7663260"/>
            <a:ext cx="2868975" cy="251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B518C-8627-6AD9-1C9F-FF32EC0A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0" y="7663260"/>
            <a:ext cx="2919946" cy="2514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F9C4FF-3805-DAD0-9215-7BD2A34086E1}"/>
              </a:ext>
            </a:extLst>
          </p:cNvPr>
          <p:cNvSpPr txBox="1"/>
          <p:nvPr/>
        </p:nvSpPr>
        <p:spPr>
          <a:xfrm>
            <a:off x="11349022" y="4979167"/>
            <a:ext cx="11095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156EB-18C6-FA5E-7CA5-9D364EDC8EE4}"/>
              </a:ext>
            </a:extLst>
          </p:cNvPr>
          <p:cNvSpPr txBox="1"/>
          <p:nvPr/>
        </p:nvSpPr>
        <p:spPr>
          <a:xfrm>
            <a:off x="15383193" y="4979131"/>
            <a:ext cx="11095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Week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F53C3-61A6-8E8B-A7DF-01716448CF2C}"/>
              </a:ext>
            </a:extLst>
          </p:cNvPr>
          <p:cNvSpPr txBox="1"/>
          <p:nvPr/>
        </p:nvSpPr>
        <p:spPr>
          <a:xfrm>
            <a:off x="11323955" y="7723463"/>
            <a:ext cx="11095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Month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983DEC-2F5A-4985-5AB7-B1FDB6EE58AA}"/>
              </a:ext>
            </a:extLst>
          </p:cNvPr>
          <p:cNvSpPr txBox="1"/>
          <p:nvPr/>
        </p:nvSpPr>
        <p:spPr>
          <a:xfrm>
            <a:off x="15383193" y="7723463"/>
            <a:ext cx="110956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 Year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8D57CF-3E95-B485-E30F-6C496867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603" y="1661518"/>
            <a:ext cx="8705850" cy="256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AEEDCB-68F2-09B8-AE74-74D55FB5A263}"/>
              </a:ext>
            </a:extLst>
          </p:cNvPr>
          <p:cNvSpPr txBox="1"/>
          <p:nvPr/>
        </p:nvSpPr>
        <p:spPr>
          <a:xfrm>
            <a:off x="11811000" y="4229100"/>
            <a:ext cx="357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Table 4 from Fair et al., (2025)</a:t>
            </a:r>
          </a:p>
        </p:txBody>
      </p:sp>
    </p:spTree>
    <p:extLst>
      <p:ext uri="{BB962C8B-B14F-4D97-AF65-F5344CB8AC3E}">
        <p14:creationId xmlns:p14="http://schemas.microsoft.com/office/powerpoint/2010/main" val="3429155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CF5FBB-86D0-819F-7C23-80F889C499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Links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D52A9B1-FFEA-8691-E7FE-682C068D265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Contact: </a:t>
            </a:r>
            <a:r>
              <a:rPr lang="en-US" dirty="0">
                <a:hlinkClick r:id="rId2"/>
              </a:rPr>
              <a:t>zfair@umd.edu</a:t>
            </a:r>
            <a:r>
              <a:rPr lang="en-US" dirty="0"/>
              <a:t> or z</a:t>
            </a:r>
            <a:r>
              <a:rPr lang="en-US" dirty="0">
                <a:hlinkClick r:id="rId3"/>
              </a:rPr>
              <a:t>achary.fair@nasa.gov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SlideRule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https://client.slideruleearth.io/landing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ICESat-2 snow tutorial: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DA8372E-FAF7-2FE4-8808-3AF5F57A7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References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EE941E5-7343-E088-B598-55CB7522C9F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Fair, Z., Vuyovich, C., Neumann, T., Larsen, C. F., Stuefer, S., Mason, M., &amp; May, L. (2025). </a:t>
            </a:r>
            <a:r>
              <a:rPr lang="en-US" b="1" i="1" dirty="0"/>
              <a:t>Characterizing ICESat-2 snow depths over the boreal forests and tundra of Alaska in support of the SnowEx 2023 campaign</a:t>
            </a:r>
            <a:r>
              <a:rPr lang="en-US" dirty="0"/>
              <a:t>. Water Resources Research, 61, e2024WR039076. </a:t>
            </a:r>
            <a:r>
              <a:rPr lang="en-US" dirty="0">
                <a:hlinkClick r:id="rId5"/>
              </a:rPr>
              <a:t>https://doi.org/10.1029/2024WR039076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Fair, Z., Vuyovich, C., Neumann, T., Pflug, J., Shean, D., Enderlin, E. M., Zikan, K., Besso, H., Lundquist, J., Deschamps-Berger, C., and Treichler, D.: </a:t>
            </a:r>
            <a:r>
              <a:rPr lang="en-US" b="1" i="1" dirty="0"/>
              <a:t>Review article: using spaceborne lidar for snow depth retrievals: recent findings and utility for hydrologic applications</a:t>
            </a:r>
            <a:r>
              <a:rPr lang="en-US" dirty="0"/>
              <a:t>, The Cryosphere, 19, 5671–5691,</a:t>
            </a:r>
            <a:r>
              <a:rPr lang="en-US" dirty="0">
                <a:hlinkClick r:id="rId6"/>
              </a:rPr>
              <a:t> https://doi.org/10.5194/tc-19-5671-2025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D4FE5-4EB6-9E13-C6D4-EE2D5449B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and References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B6DD9A-441F-8A32-546D-484C1C5CCF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6362700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933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681</Words>
  <Application>Microsoft Office PowerPoint</Application>
  <PresentationFormat>Custom</PresentationFormat>
  <Paragraphs>77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Custom Design</vt:lpstr>
      <vt:lpstr>ICESat-2-Snow: Performing  Your First Snow Depth  Retrieval With Satellite Lidar</vt:lpstr>
      <vt:lpstr>Why measure snow depth with ICESat-2?</vt:lpstr>
      <vt:lpstr>What is needed to get snow depth?</vt:lpstr>
      <vt:lpstr>ICESat-2 Depth Retrieval Example</vt:lpstr>
      <vt:lpstr>Additional Considerations</vt:lpstr>
      <vt:lpstr>Links and 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Deck</dc:title>
  <cp:lastModifiedBy>Fair, Zach (GSFC-617.0)[UNIV OF MARYLAND COLLEGE PARK]</cp:lastModifiedBy>
  <cp:revision>5</cp:revision>
  <dcterms:created xsi:type="dcterms:W3CDTF">2006-08-16T00:00:00Z</dcterms:created>
  <dcterms:modified xsi:type="dcterms:W3CDTF">2026-04-30T13:49:43Z</dcterms:modified>
  <dc:identifier>DAF4U0ThXf8</dc:identifier>
</cp:coreProperties>
</file>