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4v" ContentType="video/unknown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14"/>
  </p:notesMasterIdLst>
  <p:sldIdLst>
    <p:sldId id="256" r:id="rId2"/>
    <p:sldId id="257" r:id="rId3"/>
    <p:sldId id="664" r:id="rId4"/>
    <p:sldId id="2058" r:id="rId5"/>
    <p:sldId id="2063" r:id="rId6"/>
    <p:sldId id="2067" r:id="rId7"/>
    <p:sldId id="2068" r:id="rId8"/>
    <p:sldId id="2030" r:id="rId9"/>
    <p:sldId id="2056" r:id="rId10"/>
    <p:sldId id="2060" r:id="rId11"/>
    <p:sldId id="2061" r:id="rId12"/>
    <p:sldId id="2062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84DFF"/>
    <a:srgbClr val="FF8F3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724"/>
  </p:normalViewPr>
  <p:slideViewPr>
    <p:cSldViewPr snapToGrid="0" showGuides="1">
      <p:cViewPr varScale="1">
        <p:scale>
          <a:sx n="131" d="100"/>
          <a:sy n="131" d="100"/>
        </p:scale>
        <p:origin x="432" y="17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8BB0B4A-41CD-F642-8207-09CE9241473D}" type="datetimeFigureOut">
              <a:rPr lang="en-US" smtClean="0"/>
              <a:t>4/24/26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32348E9-1EA5-5B47-A1A2-8731D7216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63185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867558-C600-CE42-937B-132D7C4E87A9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59676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2348E9-1EA5-5B47-A1A2-8731D72160E3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83591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867558-C600-CE42-937B-132D7C4E87A9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06875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8773B2-1505-46C0-AFDA-D99BEDA21C4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A238821-C9F6-5EDA-5845-EBA11428576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26FC75-B98E-A5BF-AB04-BAB02931E5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4/29/26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BABB47-F315-FD57-31A7-BB79A1E17B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Laser Altimetry Applications for a Changing World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5066D9-D182-9A84-4E6D-339DD0AD31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626CF3-3CD3-9D40-8804-0E44D9E9CC13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6FB59EC-D312-9219-1381-2E50E5410EE9}"/>
              </a:ext>
            </a:extLst>
          </p:cNvPr>
          <p:cNvCxnSpPr/>
          <p:nvPr userDrawn="1"/>
        </p:nvCxnSpPr>
        <p:spPr>
          <a:xfrm>
            <a:off x="0" y="6260211"/>
            <a:ext cx="12192000" cy="0"/>
          </a:xfrm>
          <a:prstGeom prst="line">
            <a:avLst/>
          </a:prstGeom>
          <a:ln w="12700" cmpd="sng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2" descr="Satellite - ICESat-2 | NASA">
            <a:extLst>
              <a:ext uri="{FF2B5EF4-FFF2-40B4-BE49-F238E27FC236}">
                <a16:creationId xmlns:a16="http://schemas.microsoft.com/office/drawing/2014/main" id="{4B16F5E6-B9E7-EC63-6655-1D55894BE9A3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737" b="24764"/>
          <a:stretch/>
        </p:blipFill>
        <p:spPr bwMode="auto">
          <a:xfrm>
            <a:off x="8679005" y="5468804"/>
            <a:ext cx="3340275" cy="1303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405811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3BD0E8-3A5F-4F68-EDF4-2AFAA716D7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BE462DA-28C4-6F8C-58F1-B5CA7793C32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3256F1-B558-B777-DDA5-ECB8BDB409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4/29/26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8B4598-2457-6B91-F75F-E37B9A667F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Laser Altimetry Applications for a Changing World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CFA6FE-36D9-05C6-B0FA-71E972E444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626CF3-3CD3-9D40-8804-0E44D9E9CC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36674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BEEE923-4D1B-D678-482A-E7C941CBF9B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474F00A-BBF8-A996-8041-ED21F407619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2A85C3-82B2-914C-6152-86E0B1AB65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4/29/26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2C6898-9EC5-6226-5B04-BCC11E1B6A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Laser Altimetry Applications for a Changing World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22DEA7-74D3-E4F9-CD0F-B472EF72B6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626CF3-3CD3-9D40-8804-0E44D9E9CC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69562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9F3630-AAFE-AAFB-8490-82F1FB6B32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60880" y="81281"/>
            <a:ext cx="8249920" cy="822960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D81B78-5AD6-329D-206A-7978B52581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19200"/>
            <a:ext cx="10515600" cy="49577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2A678A-F34A-DF5C-854E-B0A86B87D5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4/29/26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23FA78-C830-0F4C-D532-B2A8C0B3F1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Laser Altimetry Applications for a Changing World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5B81AC-3918-D275-EAC2-6645551EBB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626CF3-3CD3-9D40-8804-0E44D9E9CC13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NASA_logo2.jpg">
            <a:extLst>
              <a:ext uri="{FF2B5EF4-FFF2-40B4-BE49-F238E27FC236}">
                <a16:creationId xmlns:a16="http://schemas.microsoft.com/office/drawing/2014/main" id="{00A0DE4B-28D5-6AB0-AC42-CC440D981F3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11069320" y="72221"/>
            <a:ext cx="795758" cy="6780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FFEBC86F-AB02-25F3-6FAF-7F0527E6D8D6}"/>
              </a:ext>
            </a:extLst>
          </p:cNvPr>
          <p:cNvCxnSpPr/>
          <p:nvPr userDrawn="1"/>
        </p:nvCxnSpPr>
        <p:spPr>
          <a:xfrm>
            <a:off x="0" y="838200"/>
            <a:ext cx="12192000" cy="0"/>
          </a:xfrm>
          <a:prstGeom prst="line">
            <a:avLst/>
          </a:prstGeom>
          <a:ln w="76200" cmpd="thickThin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2" descr="Satellite - ICESat-2 | NASA">
            <a:extLst>
              <a:ext uri="{FF2B5EF4-FFF2-40B4-BE49-F238E27FC236}">
                <a16:creationId xmlns:a16="http://schemas.microsoft.com/office/drawing/2014/main" id="{2BBA72E4-30B2-6253-F687-4EF5F6AFFC28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737" b="24764"/>
          <a:stretch/>
        </p:blipFill>
        <p:spPr bwMode="auto">
          <a:xfrm>
            <a:off x="64578" y="47092"/>
            <a:ext cx="1855662" cy="724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BC040419-9EC9-93A1-52F1-DFF08B2ED200}"/>
              </a:ext>
            </a:extLst>
          </p:cNvPr>
          <p:cNvCxnSpPr/>
          <p:nvPr userDrawn="1"/>
        </p:nvCxnSpPr>
        <p:spPr>
          <a:xfrm>
            <a:off x="0" y="6260211"/>
            <a:ext cx="12192000" cy="0"/>
          </a:xfrm>
          <a:prstGeom prst="line">
            <a:avLst/>
          </a:prstGeom>
          <a:ln w="12700" cmpd="sng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032241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A7B828-C056-0F2E-0CCF-1767E8D591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CA3B4FB-83DF-23B5-3A1A-1B5E2661B9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DA0D44-C6F2-192D-81DD-3640E37AC9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4/29/26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E35624-81FB-C039-C385-6B7A5F30A5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Laser Altimetry Applications for a Changing World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6AD871-F4E0-DC74-F86E-0FEFDD0AF9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626CF3-3CD3-9D40-8804-0E44D9E9CC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12612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DECBA2-62EE-221F-7359-1835C8CB0F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66BCF0-9F31-6E6C-ACD7-A89FA955E73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2EE3E7F-E783-96F7-85D3-B065B252F9F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D9F05C1-CCF0-F4DE-56BE-C709B7E348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4/29/26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A85A0B9-6A49-3CEB-32B9-1B79BFA179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Laser Altimetry Applications for a Changing World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DDAE824-73DD-1A10-1EEF-D4248C3B65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626CF3-3CD3-9D40-8804-0E44D9E9CC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52130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276857-9DAA-E28E-B64C-3EAA0D16D5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406222F-3567-EE3E-87BB-397A63B7256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F6A078E-BA34-4790-DBCB-0D4DB43AD07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84BE89D-ADAB-EA6B-0604-49F076440D5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93D8CA3-8D8C-A3DC-FBF5-D0B23EFE1F6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0C2E9B4-96A4-FEF0-FCEC-E62184D349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4/29/26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1CD3464-CA23-7CCC-E2EB-BD2E7B17A2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Laser Altimetry Applications for a Changing World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20CDA0F-DBB8-A015-D9E4-0A67EB2C43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626CF3-3CD3-9D40-8804-0E44D9E9CC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22982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A4E2F7-3DCB-52FA-1EE1-53E40C4DB3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43BA742-1752-E9B7-B39B-B7FBE2BC39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4/29/26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227644B-7136-93C5-2088-20278A3227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Laser Altimetry Applications for a Changing World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3C57C0F-A7AE-5752-041C-FB4A93D335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626CF3-3CD3-9D40-8804-0E44D9E9CC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13922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66CDFB9-5228-575A-7C36-C95E1409D9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4/29/26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46C713A-C032-E0D9-276A-26F792B146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Laser Altimetry Applications for a Changing World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FDB9294-B074-1A09-280E-E59B460765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626CF3-3CD3-9D40-8804-0E44D9E9CC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667894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7AFB2D-71DC-D230-1641-2213545AC2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EA7473-5293-6323-3FA7-5372F10C49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69748D1-1FEC-EC21-2BB8-50B6B1363B8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517D3EF-10E2-2941-809E-D60C3FD296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4/29/26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8BF726-79A0-E9B4-FA5D-4937D6AF29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Laser Altimetry Applications for a Changing World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9D9CBB7-4D2E-0230-BB4B-CEE8B333A2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626CF3-3CD3-9D40-8804-0E44D9E9CC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81727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88E17D-1540-724E-7AA6-E526251C64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B878450-1009-A4C1-1FE7-85DC4FDCB49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F6B8E57-CAAA-23E0-4A7F-F7CA56932C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F239CC9-DB87-A99B-79D9-E451644405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4/29/26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8E938C1-159E-67A0-1FE5-CDB0612A0E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Laser Altimetry Applications for a Changing World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CD7A6DF-1FE3-DC6D-8D47-A579BDBFD1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626CF3-3CD3-9D40-8804-0E44D9E9CC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15705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CCA112D-B209-DEBC-FCF7-3D0CC5908E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2E16ED-08B5-A08C-F612-8650633AD1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83FD5B-5D3D-8F8D-4949-FB276000A8B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4/29/26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C1ABDA-A4C0-41A3-00C7-1619A66E04B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Laser Altimetry Applications for a Changing World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E8FE1B-C5A4-97D5-84FE-18A86C6EB31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626CF3-3CD3-9D40-8804-0E44D9E9CC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84456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4v"/><Relationship Id="rId1" Type="http://schemas.microsoft.com/office/2007/relationships/media" Target="../media/media1.m4v"/><Relationship Id="rId5" Type="http://schemas.openxmlformats.org/officeDocument/2006/relationships/image" Target="../media/image5.png"/><Relationship Id="rId4" Type="http://schemas.openxmlformats.org/officeDocument/2006/relationships/hyperlink" Target="https://icesat-2.gsfc.nasa.gov/science/specs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hyperlink" Target="https://github.com/ICESat-2/icesat2-cookbook" TargetMode="External"/><Relationship Id="rId3" Type="http://schemas.openxmlformats.org/officeDocument/2006/relationships/slideLayout" Target="../slideLayouts/slideLayout1.xml"/><Relationship Id="rId7" Type="http://schemas.openxmlformats.org/officeDocument/2006/relationships/hyperlink" Target="https://icesat-2.gsfc.nasa.gov/science/specs" TargetMode="Externa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hyperlink" Target="https://nsidc.org/data/icesat-2" TargetMode="External"/><Relationship Id="rId11" Type="http://schemas.openxmlformats.org/officeDocument/2006/relationships/hyperlink" Target="mailto:aimee.c.gibbons@nasa.gov" TargetMode="External"/><Relationship Id="rId5" Type="http://schemas.openxmlformats.org/officeDocument/2006/relationships/hyperlink" Target="https://icesat-2.gsfc.nasa.gov/" TargetMode="External"/><Relationship Id="rId10" Type="http://schemas.openxmlformats.org/officeDocument/2006/relationships/hyperlink" Target="https://svs.gsfc.nasa.gov/5616/" TargetMode="External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7">
            <a:extLst>
              <a:ext uri="{FF2B5EF4-FFF2-40B4-BE49-F238E27FC236}">
                <a16:creationId xmlns:a16="http://schemas.microsoft.com/office/drawing/2014/main" id="{13C3E5D8-B66F-73FA-D765-5C84EB640F50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"/>
          </a:blip>
          <a:srcRect l="12773" t="13374" r="10271" b="13220"/>
          <a:stretch>
            <a:fillRect/>
          </a:stretch>
        </p:blipFill>
        <p:spPr>
          <a:xfrm>
            <a:off x="0" y="381697"/>
            <a:ext cx="12174871" cy="609460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F41BFC5-4A95-7289-2AE6-718A4CE87E7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en-US" sz="5400" b="1" dirty="0"/>
              <a:t>ICESat-2 and ATL03 </a:t>
            </a:r>
            <a:br>
              <a:rPr lang="en-US" sz="3200" b="1" dirty="0"/>
            </a:br>
            <a:r>
              <a:rPr lang="en-US" sz="3200" dirty="0"/>
              <a:t>Laser Altimetry Applications for a Changing World: </a:t>
            </a:r>
            <a:br>
              <a:rPr lang="en-US" sz="3200" dirty="0"/>
            </a:br>
            <a:r>
              <a:rPr lang="en-US" sz="3200" dirty="0"/>
              <a:t>Measuring Snow Depth with ICESat-2 </a:t>
            </a:r>
            <a:endParaRPr lang="en-US" sz="3200" b="1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21E855F-5751-49AA-7A09-AFC35191D47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Aimée Gibbons</a:t>
            </a:r>
          </a:p>
          <a:p>
            <a:r>
              <a:rPr lang="en-US" dirty="0"/>
              <a:t>April 29, 2026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986FF1A-A60B-BA5E-8FC9-C821E2A720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8670" y="5565724"/>
            <a:ext cx="4052375" cy="1106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84403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7">
            <a:extLst>
              <a:ext uri="{FF2B5EF4-FFF2-40B4-BE49-F238E27FC236}">
                <a16:creationId xmlns:a16="http://schemas.microsoft.com/office/drawing/2014/main" id="{057ECA60-7DBC-3DE0-2F6A-D29FF67D2B78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"/>
          </a:blip>
          <a:srcRect l="12773" t="13374" r="10271" b="13220"/>
          <a:stretch>
            <a:fillRect/>
          </a:stretch>
        </p:blipFill>
        <p:spPr>
          <a:xfrm>
            <a:off x="0" y="381697"/>
            <a:ext cx="12174871" cy="6094606"/>
          </a:xfrm>
          <a:prstGeom prst="rect">
            <a:avLst/>
          </a:prstGeo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BD452D7F-4037-C488-5FAA-862B5859ED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Extras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29248E47-7611-4181-6574-2EC26331A82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Tips on how to use ATL03 data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F59E94-7F61-F113-38E6-A8ACA7D2E1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4/29/26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4989DF-F11E-7A80-8209-2A59177C60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Laser Altimetry Applications for a Changing World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97ABA1-E083-76E7-B024-4CF67AA0E2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BAAE0D-00EA-CF4C-8215-189F8AEACFF5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103196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B8E464CA-1170-B649-8C53-75C9550EB92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ATL03 data is organized by </a:t>
            </a:r>
            <a:r>
              <a:rPr lang="en-US" dirty="0" err="1"/>
              <a:t>gtx</a:t>
            </a:r>
            <a:r>
              <a:rPr lang="en-US" dirty="0"/>
              <a:t> (gt1l, gt1r, gt2l, gt2r, gt3l, gt3r)</a:t>
            </a:r>
          </a:p>
          <a:p>
            <a:pPr lvl="1"/>
            <a:r>
              <a:rPr lang="en-US" dirty="0"/>
              <a:t>Within each beam pair (e.g. gt1l, gt1r) is a strong and a weak beam. Which is strong/weak </a:t>
            </a:r>
            <a:r>
              <a:rPr lang="en-US" b="1" dirty="0"/>
              <a:t>changes</a:t>
            </a:r>
            <a:r>
              <a:rPr lang="en-US" dirty="0"/>
              <a:t> with spacecraft orientation (yaw flips). Strength across </a:t>
            </a:r>
            <a:r>
              <a:rPr lang="en-US" dirty="0" err="1"/>
              <a:t>gtxl</a:t>
            </a:r>
            <a:r>
              <a:rPr lang="en-US" dirty="0"/>
              <a:t>/</a:t>
            </a:r>
            <a:r>
              <a:rPr lang="en-US" dirty="0" err="1"/>
              <a:t>gtxr</a:t>
            </a:r>
            <a:r>
              <a:rPr lang="en-US" dirty="0"/>
              <a:t> are consistent – if gt1r is a strong spot, then gt2r and gt3r are also strong spots.</a:t>
            </a:r>
          </a:p>
          <a:p>
            <a:pPr lvl="2"/>
            <a:r>
              <a:rPr lang="en-US" dirty="0" err="1"/>
              <a:t>sc_orient</a:t>
            </a:r>
            <a:r>
              <a:rPr lang="en-US" dirty="0"/>
              <a:t> parameter tells you spacecraft orientation (1 = forward, 0 = backward)</a:t>
            </a:r>
          </a:p>
          <a:p>
            <a:pPr lvl="3"/>
            <a:r>
              <a:rPr lang="en-US" dirty="0"/>
              <a:t>1 = forward: </a:t>
            </a:r>
            <a:r>
              <a:rPr lang="en-US" dirty="0" err="1"/>
              <a:t>gtlx</a:t>
            </a:r>
            <a:r>
              <a:rPr lang="en-US" dirty="0"/>
              <a:t> are weak beams</a:t>
            </a:r>
          </a:p>
          <a:p>
            <a:pPr lvl="3"/>
            <a:r>
              <a:rPr lang="en-US" dirty="0"/>
              <a:t>0 = backward: </a:t>
            </a:r>
            <a:r>
              <a:rPr lang="en-US" dirty="0" err="1"/>
              <a:t>gtlx</a:t>
            </a:r>
            <a:r>
              <a:rPr lang="en-US" dirty="0"/>
              <a:t> are strong beams</a:t>
            </a:r>
          </a:p>
          <a:p>
            <a:pPr lvl="1"/>
            <a:r>
              <a:rPr lang="en-US" dirty="0"/>
              <a:t>Pro tip: use ATLAS spot number when possible. These do not change with spacecraft orientation!</a:t>
            </a:r>
          </a:p>
          <a:p>
            <a:pPr lvl="2"/>
            <a:r>
              <a:rPr lang="en-US" dirty="0"/>
              <a:t>ATLAS spot numbers 1-6. Spots 1, 3, 5 are strong beams. Spots 2, 4, 6 are weak beams.</a:t>
            </a:r>
          </a:p>
          <a:p>
            <a:pPr lvl="2"/>
            <a:r>
              <a:rPr lang="en-US" dirty="0"/>
              <a:t>Spot 1 = gt1l in </a:t>
            </a:r>
            <a:r>
              <a:rPr lang="en-US" dirty="0" err="1"/>
              <a:t>sc_orient</a:t>
            </a:r>
            <a:r>
              <a:rPr lang="en-US" dirty="0"/>
              <a:t> = 0</a:t>
            </a:r>
          </a:p>
          <a:p>
            <a:pPr lvl="2"/>
            <a:r>
              <a:rPr lang="en-US" dirty="0"/>
              <a:t>Spot 1 = gt3r in </a:t>
            </a:r>
            <a:r>
              <a:rPr lang="en-US" dirty="0" err="1"/>
              <a:t>sc_orient</a:t>
            </a:r>
            <a:r>
              <a:rPr lang="en-US" dirty="0"/>
              <a:t> = 1</a:t>
            </a:r>
          </a:p>
          <a:p>
            <a:pPr lvl="2"/>
            <a:r>
              <a:rPr lang="en-US" dirty="0"/>
              <a:t>You can find ATLAS spot number in the /</a:t>
            </a:r>
            <a:r>
              <a:rPr lang="en-US" dirty="0" err="1"/>
              <a:t>gtx</a:t>
            </a:r>
            <a:r>
              <a:rPr lang="en-US" dirty="0"/>
              <a:t>/ attributes of the H5 file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61C38512-0DB8-35E4-5827-719F80DD68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/>
              <a:t>More on ATL03 data – yaw flips and spots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2DCD57-FBCF-ACAD-875C-6C733C2958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4/29/26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6B0B57-1BA5-3A2E-2D2F-B7C8E92F5D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Laser Altimetry Applications for a Changing World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1810D3-EE1D-281E-8A9A-AA8CB0FEFF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BAAE0D-00EA-CF4C-8215-189F8AEACFF5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141075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F268E15-82D2-65DB-CA47-BC76A058A34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ATL03 has a signal confidence parameter at the photon rate /</a:t>
            </a:r>
            <a:r>
              <a:rPr lang="en-US" dirty="0" err="1"/>
              <a:t>gtx</a:t>
            </a:r>
            <a:r>
              <a:rPr lang="en-US" dirty="0"/>
              <a:t>/heights/</a:t>
            </a:r>
            <a:r>
              <a:rPr lang="en-US" dirty="0" err="1"/>
              <a:t>signal_conf_ph</a:t>
            </a:r>
            <a:endParaRPr lang="en-US" dirty="0"/>
          </a:p>
          <a:p>
            <a:pPr lvl="1"/>
            <a:r>
              <a:rPr lang="en-US" dirty="0"/>
              <a:t>This is a photon-by-5 array, where each column corresponds to</a:t>
            </a:r>
          </a:p>
          <a:p>
            <a:pPr marL="1371600" lvl="2" indent="-457200">
              <a:buFont typeface="+mj-lt"/>
              <a:buAutoNum type="arabicPeriod"/>
            </a:pPr>
            <a:r>
              <a:rPr lang="en-US" dirty="0"/>
              <a:t>Land</a:t>
            </a:r>
          </a:p>
          <a:p>
            <a:pPr marL="1371600" lvl="2" indent="-457200">
              <a:buFont typeface="+mj-lt"/>
              <a:buAutoNum type="arabicPeriod"/>
            </a:pPr>
            <a:r>
              <a:rPr lang="en-US" dirty="0"/>
              <a:t>Ocean</a:t>
            </a:r>
          </a:p>
          <a:p>
            <a:pPr marL="1371600" lvl="2" indent="-457200">
              <a:buFont typeface="+mj-lt"/>
              <a:buAutoNum type="arabicPeriod"/>
            </a:pPr>
            <a:r>
              <a:rPr lang="en-US" dirty="0"/>
              <a:t>Sea ice</a:t>
            </a:r>
          </a:p>
          <a:p>
            <a:pPr marL="1371600" lvl="2" indent="-457200">
              <a:buFont typeface="+mj-lt"/>
              <a:buAutoNum type="arabicPeriod"/>
            </a:pPr>
            <a:r>
              <a:rPr lang="en-US" dirty="0"/>
              <a:t>Land ice</a:t>
            </a:r>
          </a:p>
          <a:p>
            <a:pPr marL="1371600" lvl="2" indent="-457200">
              <a:buFont typeface="+mj-lt"/>
              <a:buAutoNum type="arabicPeriod"/>
            </a:pPr>
            <a:r>
              <a:rPr lang="en-US" dirty="0"/>
              <a:t>Inland water</a:t>
            </a:r>
          </a:p>
          <a:p>
            <a:pPr lvl="1"/>
            <a:r>
              <a:rPr lang="en-US" dirty="0"/>
              <a:t>These are based on aggregating photons and </a:t>
            </a:r>
            <a:r>
              <a:rPr lang="en-US" dirty="0" err="1"/>
              <a:t>histogramming</a:t>
            </a:r>
            <a:r>
              <a:rPr lang="en-US" dirty="0"/>
              <a:t> in along-track and height space, using parameters specific to each surface type. </a:t>
            </a:r>
            <a:r>
              <a:rPr lang="en-US" dirty="0" err="1"/>
              <a:t>signal_conf_ph</a:t>
            </a:r>
            <a:r>
              <a:rPr lang="en-US" dirty="0"/>
              <a:t> may or may not be useful for coral detection</a:t>
            </a:r>
          </a:p>
          <a:p>
            <a:r>
              <a:rPr lang="en-US" dirty="0"/>
              <a:t>The /</a:t>
            </a:r>
            <a:r>
              <a:rPr lang="en-US" dirty="0" err="1"/>
              <a:t>gtx</a:t>
            </a:r>
            <a:r>
              <a:rPr lang="en-US" dirty="0"/>
              <a:t>/heights/</a:t>
            </a:r>
            <a:r>
              <a:rPr lang="en-US" dirty="0" err="1"/>
              <a:t>quality_ph</a:t>
            </a:r>
            <a:r>
              <a:rPr lang="en-US" dirty="0"/>
              <a:t> parameter aims to flag photons that are likely due to ATLAS instrument effects. Values &gt; 0 are photons that may be </a:t>
            </a:r>
            <a:r>
              <a:rPr lang="en-US"/>
              <a:t>ATLAS artifacts.</a:t>
            </a: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3D8C6FF-FA27-6983-374D-E02BC1732A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/>
              <a:t>More on ATL03 data – signal confidence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7FEAAC-8871-B314-30CA-A8A1C26EA1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4/29/26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D79DEE-BF64-B8D3-3528-101CCAD1CA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Laser Altimetry Applications for a Changing World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86840F-F2C6-D8C9-241C-190F651A41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BAAE0D-00EA-CF4C-8215-189F8AEACFF5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30426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F4CFF1-5E73-B1FE-5504-ECBC202E2E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ICESat-2 Measurement Concept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483F5E-D7B7-658B-5750-425CF4C00E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6950" y="1106465"/>
            <a:ext cx="8719159" cy="4165925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  <a:defRPr/>
            </a:pPr>
            <a:r>
              <a:rPr lang="en-US" sz="2000" dirty="0">
                <a:cs typeface="Arial" panose="020B0604020202020204" pitchFamily="34" charset="0"/>
              </a:rPr>
              <a:t>ATLAS</a:t>
            </a:r>
            <a:r>
              <a:rPr lang="en-US" sz="2000" dirty="0"/>
              <a:t>: Advanced Topographic Laser Altimeter System</a:t>
            </a:r>
          </a:p>
          <a:p>
            <a:pPr marL="0" indent="0">
              <a:buNone/>
              <a:defRPr/>
            </a:pPr>
            <a:r>
              <a:rPr lang="en-US" sz="2000" dirty="0"/>
              <a:t>Measures photon round trip Time-of-Flight</a:t>
            </a:r>
            <a:endParaRPr lang="en-US" sz="2000" dirty="0">
              <a:cs typeface="Arial" panose="020B0604020202020204" pitchFamily="34" charset="0"/>
            </a:endParaRPr>
          </a:p>
          <a:p>
            <a:pPr marL="0" lvl="0" indent="0">
              <a:buNone/>
              <a:defRPr/>
            </a:pPr>
            <a:r>
              <a:rPr lang="en-US" sz="2000" b="1" dirty="0"/>
              <a:t>2.34 Trillion </a:t>
            </a:r>
            <a:r>
              <a:rPr lang="en-US" sz="2000" dirty="0"/>
              <a:t>laser pulses t</a:t>
            </a:r>
            <a:r>
              <a:rPr lang="en-US" sz="2000" dirty="0">
                <a:cs typeface="Arial" panose="020B0604020202020204" pitchFamily="34" charset="0"/>
              </a:rPr>
              <a:t>ransmitted since 1 October 2018 </a:t>
            </a:r>
          </a:p>
          <a:p>
            <a:pPr marL="0" lvl="0" indent="0">
              <a:lnSpc>
                <a:spcPct val="100000"/>
              </a:lnSpc>
              <a:buNone/>
              <a:defRPr/>
            </a:pPr>
            <a:endParaRPr lang="en-US" sz="2000" dirty="0"/>
          </a:p>
          <a:p>
            <a:pPr marL="0" lvl="0" indent="0">
              <a:lnSpc>
                <a:spcPct val="100000"/>
              </a:lnSpc>
              <a:buNone/>
              <a:defRPr/>
            </a:pPr>
            <a:r>
              <a:rPr lang="en-US" sz="2000" dirty="0"/>
              <a:t>532 nm laser pulse (green)</a:t>
            </a:r>
          </a:p>
          <a:p>
            <a:pPr marL="0" lvl="0" indent="0">
              <a:lnSpc>
                <a:spcPct val="100000"/>
              </a:lnSpc>
              <a:buNone/>
              <a:defRPr/>
            </a:pPr>
            <a:r>
              <a:rPr lang="en-US" sz="2000" dirty="0"/>
              <a:t>11 m footprint diameter</a:t>
            </a:r>
          </a:p>
          <a:p>
            <a:pPr marL="0" lvl="0" indent="0">
              <a:lnSpc>
                <a:spcPct val="100000"/>
              </a:lnSpc>
              <a:buNone/>
              <a:defRPr/>
            </a:pPr>
            <a:r>
              <a:rPr lang="en-US" sz="2000" dirty="0">
                <a:cs typeface="Arial" panose="020B0604020202020204" pitchFamily="34" charset="0"/>
              </a:rPr>
              <a:t>0.7 m along-track spacing</a:t>
            </a:r>
          </a:p>
          <a:p>
            <a:pPr marL="0" lvl="0" indent="0">
              <a:lnSpc>
                <a:spcPct val="100000"/>
              </a:lnSpc>
              <a:buNone/>
              <a:defRPr/>
            </a:pPr>
            <a:endParaRPr lang="en-US" sz="2000" b="1" dirty="0"/>
          </a:p>
          <a:p>
            <a:pPr marL="0" lvl="0" indent="0">
              <a:lnSpc>
                <a:spcPct val="100000"/>
              </a:lnSpc>
              <a:buNone/>
              <a:defRPr/>
            </a:pPr>
            <a:r>
              <a:rPr lang="en-US" sz="2000" dirty="0">
                <a:cs typeface="Arial" panose="020B0604020202020204" pitchFamily="34" charset="0"/>
              </a:rPr>
              <a:t>92-degree orbit inclination angle</a:t>
            </a:r>
          </a:p>
          <a:p>
            <a:pPr marL="0" lvl="0" indent="0">
              <a:buNone/>
              <a:defRPr/>
            </a:pPr>
            <a:r>
              <a:rPr lang="en-US" sz="2000" dirty="0"/>
              <a:t>Coverage spans 88</a:t>
            </a:r>
            <a:r>
              <a:rPr lang="en-US" sz="2000" baseline="30000" dirty="0"/>
              <a:t>o</a:t>
            </a:r>
            <a:r>
              <a:rPr lang="en-US" sz="2000" dirty="0"/>
              <a:t> N to 88</a:t>
            </a:r>
            <a:r>
              <a:rPr lang="en-US" sz="2000" baseline="30000" dirty="0"/>
              <a:t>o</a:t>
            </a:r>
            <a:r>
              <a:rPr lang="en-US" sz="2000" dirty="0"/>
              <a:t> S</a:t>
            </a:r>
          </a:p>
          <a:p>
            <a:pPr marL="0" lvl="0" indent="0">
              <a:buNone/>
              <a:defRPr/>
            </a:pPr>
            <a:r>
              <a:rPr lang="en-US" sz="2000" dirty="0">
                <a:cs typeface="Arial" panose="020B0604020202020204" pitchFamily="34" charset="0"/>
              </a:rPr>
              <a:t>Repeat </a:t>
            </a:r>
            <a:r>
              <a:rPr lang="en-US" sz="2000" dirty="0"/>
              <a:t>polar tracks every 91 days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5C03625-80E7-9E7F-1BCE-34FD04EA7F70}"/>
              </a:ext>
            </a:extLst>
          </p:cNvPr>
          <p:cNvSpPr txBox="1"/>
          <p:nvPr/>
        </p:nvSpPr>
        <p:spPr>
          <a:xfrm>
            <a:off x="231353" y="5618601"/>
            <a:ext cx="39440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1600" dirty="0"/>
              <a:t>Reference Ground Track plans:</a:t>
            </a:r>
          </a:p>
          <a:p>
            <a:pPr lvl="0">
              <a:defRPr/>
            </a:pPr>
            <a:r>
              <a:rPr lang="en-US" sz="1400" dirty="0">
                <a:cs typeface="Arial" panose="020B0604020202020204" pitchFamily="34" charset="0"/>
                <a:hlinkClick r:id="rId4"/>
              </a:rPr>
              <a:t>https://icesat-2.gsfc.nasa.gov/science/specs</a:t>
            </a:r>
            <a:endParaRPr lang="en-US" sz="1400" dirty="0"/>
          </a:p>
          <a:p>
            <a:endParaRPr lang="en-US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8F52438B-F85E-313C-B461-EECEC654FD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4/29/26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C01ABB81-0A23-BC30-C187-F4ADDDDD68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Laser Altimetry Applications for a Changing World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3621CD93-6A64-628D-9085-70805354C8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626CF3-3CD3-9D40-8804-0E44D9E9CC13}" type="slidenum">
              <a:rPr lang="en-US" smtClean="0"/>
              <a:t>2</a:t>
            </a:fld>
            <a:endParaRPr lang="en-US"/>
          </a:p>
        </p:txBody>
      </p:sp>
      <p:pic>
        <p:nvPicPr>
          <p:cNvPr id="9" name="icesat2_orbit_long_360p30">
            <a:hlinkClick r:id="" action="ppaction://media"/>
            <a:extLst>
              <a:ext uri="{FF2B5EF4-FFF2-40B4-BE49-F238E27FC236}">
                <a16:creationId xmlns:a16="http://schemas.microsoft.com/office/drawing/2014/main" id="{0E4D3D7F-28E4-2BCA-F60B-BDE4E2F6D47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849990" y="2199288"/>
            <a:ext cx="8128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8491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433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TextBox 120"/>
          <p:cNvSpPr txBox="1">
            <a:spLocks noChangeArrowheads="1"/>
          </p:cNvSpPr>
          <p:nvPr/>
        </p:nvSpPr>
        <p:spPr bwMode="auto">
          <a:xfrm>
            <a:off x="2037111" y="5268135"/>
            <a:ext cx="8117777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 dirty="0">
                <a:solidFill>
                  <a:srgbClr val="376092"/>
                </a:solidFill>
                <a:latin typeface="Calibri"/>
              </a:rPr>
              <a:t>3.3 km spacing between pairs provides spatial coverage</a:t>
            </a:r>
          </a:p>
          <a:p>
            <a:r>
              <a:rPr lang="en-US" sz="2000" dirty="0">
                <a:solidFill>
                  <a:srgbClr val="376092"/>
                </a:solidFill>
                <a:latin typeface="Calibri"/>
              </a:rPr>
              <a:t>90 m pair spacing for </a:t>
            </a:r>
            <a:r>
              <a:rPr lang="en-US" sz="2000" b="1" i="1" dirty="0">
                <a:solidFill>
                  <a:srgbClr val="FF0000"/>
                </a:solidFill>
                <a:latin typeface="Calibri"/>
              </a:rPr>
              <a:t>slope determination</a:t>
            </a:r>
            <a:r>
              <a:rPr lang="en-US" sz="20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000" dirty="0">
                <a:solidFill>
                  <a:srgbClr val="376092"/>
                </a:solidFill>
                <a:latin typeface="Calibri"/>
              </a:rPr>
              <a:t>(2° yaw)</a:t>
            </a:r>
          </a:p>
          <a:p>
            <a:r>
              <a:rPr lang="en-US" sz="2000" b="1" dirty="0">
                <a:solidFill>
                  <a:srgbClr val="008000"/>
                </a:solidFill>
                <a:latin typeface="Calibri"/>
              </a:rPr>
              <a:t>High-energy beams (4x)</a:t>
            </a:r>
            <a:r>
              <a:rPr lang="en-US" sz="20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000" dirty="0">
                <a:solidFill>
                  <a:srgbClr val="376092"/>
                </a:solidFill>
                <a:latin typeface="Calibri"/>
              </a:rPr>
              <a:t>for better performance over low-reflectivity targets.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AF05DFB-82AA-174F-83F9-7A7A9752EB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4/29/26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7BFC06A-FD35-C54F-B289-FFA630C00B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Laser Altimetry Applications for a Changing World</a:t>
            </a:r>
            <a:endParaRPr lang="en-US" dirty="0"/>
          </a:p>
        </p:txBody>
      </p:sp>
      <p:sp>
        <p:nvSpPr>
          <p:cNvPr id="57" name="Slide Number Placeholder 56">
            <a:extLst>
              <a:ext uri="{FF2B5EF4-FFF2-40B4-BE49-F238E27FC236}">
                <a16:creationId xmlns:a16="http://schemas.microsoft.com/office/drawing/2014/main" id="{B8068A36-E5A4-9E40-B4C1-D04A3F3253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E7BECE-0510-8144-B1E1-573F2190A9A1}" type="slidenum">
              <a:rPr lang="en-US" smtClean="0"/>
              <a:t>3</a:t>
            </a:fld>
            <a:endParaRPr lang="en-US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FD284DA1-9E41-60CA-6548-8949F923D5F1}"/>
              </a:ext>
            </a:extLst>
          </p:cNvPr>
          <p:cNvGrpSpPr/>
          <p:nvPr/>
        </p:nvGrpSpPr>
        <p:grpSpPr>
          <a:xfrm>
            <a:off x="2157318" y="1408848"/>
            <a:ext cx="7877364" cy="3902236"/>
            <a:chOff x="1411015" y="1283972"/>
            <a:chExt cx="8766655" cy="4456689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4D6851D0-C196-1E69-C759-FCD1AB391CF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411015" y="1283972"/>
              <a:ext cx="8766655" cy="4456689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0BD73C64-82BF-4EF5-FDFE-2D0CA38071FC}"/>
                </a:ext>
              </a:extLst>
            </p:cNvPr>
            <p:cNvSpPr/>
            <p:nvPr/>
          </p:nvSpPr>
          <p:spPr>
            <a:xfrm>
              <a:off x="1682591" y="5064393"/>
              <a:ext cx="1494483" cy="34663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dirty="0">
                  <a:solidFill>
                    <a:schemeClr val="tx1"/>
                  </a:solidFill>
                </a:rPr>
                <a:t>Footprint Size: 11m</a:t>
              </a:r>
            </a:p>
            <a:p>
              <a:pPr algn="ctr"/>
              <a:r>
                <a:rPr lang="en-US" sz="1000" dirty="0">
                  <a:solidFill>
                    <a:schemeClr val="tx1"/>
                  </a:solidFill>
                </a:rPr>
                <a:t>PRF: 10 kHz (0.7 m)</a:t>
              </a:r>
            </a:p>
          </p:txBody>
        </p:sp>
      </p:grpSp>
      <p:sp>
        <p:nvSpPr>
          <p:cNvPr id="4" name="TextBox 10"/>
          <p:cNvSpPr txBox="1">
            <a:spLocks noChangeArrowheads="1"/>
          </p:cNvSpPr>
          <p:nvPr/>
        </p:nvSpPr>
        <p:spPr bwMode="auto">
          <a:xfrm>
            <a:off x="470477" y="1039084"/>
            <a:ext cx="1123199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457200" indent="-457200"/>
            <a:r>
              <a:rPr lang="en-US" sz="2400" dirty="0">
                <a:solidFill>
                  <a:srgbClr val="376092"/>
                </a:solidFill>
                <a:latin typeface="Calibri"/>
              </a:rPr>
              <a:t>Single laser pulse at 532 nm, split into 6 beams (</a:t>
            </a:r>
            <a:r>
              <a:rPr lang="en-US" sz="2400" dirty="0" err="1">
                <a:solidFill>
                  <a:srgbClr val="376092"/>
                </a:solidFill>
                <a:latin typeface="Calibri"/>
              </a:rPr>
              <a:t>gtx</a:t>
            </a:r>
            <a:r>
              <a:rPr lang="en-US" sz="2400" dirty="0">
                <a:solidFill>
                  <a:srgbClr val="376092"/>
                </a:solidFill>
                <a:latin typeface="Calibri"/>
              </a:rPr>
              <a:t>). Single-photon sensitive detection.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8F63D810-AFF3-F416-63A8-927AC7C268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ICESat-2 Measurement Concept</a:t>
            </a:r>
          </a:p>
        </p:txBody>
      </p:sp>
    </p:spTree>
    <p:extLst>
      <p:ext uri="{BB962C8B-B14F-4D97-AF65-F5344CB8AC3E}">
        <p14:creationId xmlns:p14="http://schemas.microsoft.com/office/powerpoint/2010/main" val="271913760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92BA39DB-35E0-E1D5-714C-DC421827AD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10263" y="3105033"/>
            <a:ext cx="5792793" cy="3622775"/>
          </a:xfrm>
          <a:prstGeom prst="rect">
            <a:avLst/>
          </a:prstGeom>
        </p:spPr>
      </p:pic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F9E2FE38-133A-1CCF-4CA8-F7F6D2D616C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One Reference Ground Track (RGT) = one orbit</a:t>
            </a:r>
          </a:p>
          <a:p>
            <a:r>
              <a:rPr lang="en-US" dirty="0"/>
              <a:t>14 regions in each RGT, divided up by latitude and spacecraft ascending/descending </a:t>
            </a:r>
          </a:p>
          <a:p>
            <a:r>
              <a:rPr lang="en-US" dirty="0"/>
              <a:t>File name format ATL03_</a:t>
            </a:r>
            <a:r>
              <a:rPr lang="en-US" dirty="0">
                <a:solidFill>
                  <a:srgbClr val="B84DFF"/>
                </a:solidFill>
              </a:rPr>
              <a:t>YYYYMMDD</a:t>
            </a:r>
            <a:r>
              <a:rPr lang="en-US" dirty="0"/>
              <a:t>HHMMSS_</a:t>
            </a:r>
            <a:r>
              <a:rPr lang="en-US" dirty="0">
                <a:solidFill>
                  <a:srgbClr val="FF0000"/>
                </a:solidFill>
              </a:rPr>
              <a:t>RGTX</a:t>
            </a:r>
            <a:r>
              <a:rPr lang="en-US" dirty="0">
                <a:solidFill>
                  <a:srgbClr val="FF8F38"/>
                </a:solidFill>
              </a:rPr>
              <a:t>cc</a:t>
            </a:r>
            <a:r>
              <a:rPr lang="en-US" dirty="0">
                <a:solidFill>
                  <a:schemeClr val="accent4"/>
                </a:solidFill>
              </a:rPr>
              <a:t>rr</a:t>
            </a:r>
            <a:r>
              <a:rPr lang="en-US" dirty="0"/>
              <a:t>_</a:t>
            </a:r>
            <a:r>
              <a:rPr lang="en-US" dirty="0">
                <a:solidFill>
                  <a:srgbClr val="00B050"/>
                </a:solidFill>
              </a:rPr>
              <a:t>rel</a:t>
            </a:r>
            <a:r>
              <a:rPr lang="en-US" dirty="0"/>
              <a:t>_</a:t>
            </a:r>
            <a:r>
              <a:rPr lang="en-US" dirty="0">
                <a:solidFill>
                  <a:schemeClr val="accent1"/>
                </a:solidFill>
              </a:rPr>
              <a:t>vr</a:t>
            </a:r>
            <a:r>
              <a:rPr lang="en-US" dirty="0"/>
              <a:t>.h5</a:t>
            </a:r>
          </a:p>
          <a:p>
            <a:pPr lvl="1"/>
            <a:r>
              <a:rPr lang="en-US" sz="1800" dirty="0">
                <a:solidFill>
                  <a:srgbClr val="B84DFF"/>
                </a:solidFill>
              </a:rPr>
              <a:t>YYYYMMDD = Year, month, date</a:t>
            </a:r>
          </a:p>
          <a:p>
            <a:pPr lvl="1"/>
            <a:r>
              <a:rPr lang="en-US" sz="1800" dirty="0"/>
              <a:t>HHMMSS = Hour, minute, second</a:t>
            </a:r>
          </a:p>
          <a:p>
            <a:pPr lvl="1"/>
            <a:r>
              <a:rPr lang="en-US" sz="1800" dirty="0">
                <a:solidFill>
                  <a:srgbClr val="FF0000"/>
                </a:solidFill>
              </a:rPr>
              <a:t>RGTX = 4-digit RGT (0001-1387)</a:t>
            </a:r>
          </a:p>
          <a:p>
            <a:pPr lvl="1"/>
            <a:r>
              <a:rPr lang="en-US" sz="1800" dirty="0">
                <a:solidFill>
                  <a:srgbClr val="FF8F38"/>
                </a:solidFill>
              </a:rPr>
              <a:t>cc = 2-digit cycle number (1 cycle = 91 days)</a:t>
            </a:r>
          </a:p>
          <a:p>
            <a:pPr lvl="1"/>
            <a:r>
              <a:rPr lang="en-US" sz="1800" dirty="0" err="1">
                <a:solidFill>
                  <a:schemeClr val="accent4"/>
                </a:solidFill>
              </a:rPr>
              <a:t>rr</a:t>
            </a:r>
            <a:r>
              <a:rPr lang="en-US" sz="1800" dirty="0">
                <a:solidFill>
                  <a:schemeClr val="accent4"/>
                </a:solidFill>
              </a:rPr>
              <a:t> = 2-digit region number</a:t>
            </a:r>
          </a:p>
          <a:p>
            <a:pPr lvl="1"/>
            <a:r>
              <a:rPr lang="en-US" sz="1800" dirty="0" err="1">
                <a:solidFill>
                  <a:srgbClr val="00B050"/>
                </a:solidFill>
              </a:rPr>
              <a:t>rel</a:t>
            </a:r>
            <a:r>
              <a:rPr lang="en-US" sz="1800" dirty="0">
                <a:solidFill>
                  <a:srgbClr val="00B050"/>
                </a:solidFill>
              </a:rPr>
              <a:t> = release number (currently 007)</a:t>
            </a:r>
          </a:p>
          <a:p>
            <a:pPr lvl="1"/>
            <a:r>
              <a:rPr lang="en-US" sz="1800" dirty="0" err="1">
                <a:solidFill>
                  <a:schemeClr val="accent1"/>
                </a:solidFill>
              </a:rPr>
              <a:t>vr</a:t>
            </a:r>
            <a:r>
              <a:rPr lang="en-US" sz="1800" dirty="0">
                <a:solidFill>
                  <a:schemeClr val="accent1"/>
                </a:solidFill>
              </a:rPr>
              <a:t> = version number </a:t>
            </a:r>
          </a:p>
          <a:p>
            <a:pPr marL="457200" lvl="1" indent="0">
              <a:buNone/>
            </a:pPr>
            <a:endParaRPr lang="en-US" dirty="0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EC12F0CA-A201-99EC-1E00-A9326F378E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ATL03 Files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FAB6FAA-A949-2309-C867-EEDE43B073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4/29/26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FA28D79-9536-8DA3-B506-5D1F44E1CF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Laser Altimetry Applications for a Changing World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2DB68B3-8CBD-D0A0-D62F-3BD2515785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E7BECE-0510-8144-B1E1-573F2190A9A1}" type="slidenum">
              <a:rPr lang="en-US" smtClean="0"/>
              <a:t>4</a:t>
            </a:fld>
            <a:endParaRPr lang="en-US"/>
          </a:p>
        </p:txBody>
      </p:sp>
      <p:sp>
        <p:nvSpPr>
          <p:cNvPr id="7" name="Right Arrow 6">
            <a:extLst>
              <a:ext uri="{FF2B5EF4-FFF2-40B4-BE49-F238E27FC236}">
                <a16:creationId xmlns:a16="http://schemas.microsoft.com/office/drawing/2014/main" id="{872C8D35-5200-78B4-9438-5FB1DDD63D86}"/>
              </a:ext>
            </a:extLst>
          </p:cNvPr>
          <p:cNvSpPr/>
          <p:nvPr/>
        </p:nvSpPr>
        <p:spPr>
          <a:xfrm>
            <a:off x="4087257" y="4453570"/>
            <a:ext cx="2225408" cy="96397"/>
          </a:xfrm>
          <a:prstGeom prst="rightArrow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63696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AD9E54-0B03-4C2D-163A-C4D469516E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ATL03: What’s Inside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59F9B5-3588-D41F-DB02-2C4B6BA022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62419"/>
            <a:ext cx="10515600" cy="49577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err="1"/>
              <a:t>gtx</a:t>
            </a:r>
            <a:r>
              <a:rPr lang="en-US" dirty="0"/>
              <a:t> = Generic term for 6 beams</a:t>
            </a:r>
          </a:p>
          <a:p>
            <a:pPr lvl="1"/>
            <a:r>
              <a:rPr lang="en-US" dirty="0" err="1"/>
              <a:t>gtx</a:t>
            </a:r>
            <a:r>
              <a:rPr lang="en-US" dirty="0"/>
              <a:t> = gt1l, gt1r, gt2l, gt2r, gt3l, or gt3r</a:t>
            </a:r>
          </a:p>
          <a:p>
            <a:pPr marL="0" indent="0">
              <a:buNone/>
            </a:pPr>
            <a:r>
              <a:rPr lang="en-US" b="1" dirty="0"/>
              <a:t>Photon-rate data in /</a:t>
            </a:r>
            <a:r>
              <a:rPr lang="en-US" b="1" dirty="0" err="1"/>
              <a:t>gtx</a:t>
            </a:r>
            <a:r>
              <a:rPr lang="en-US" b="1" dirty="0"/>
              <a:t>/heights/</a:t>
            </a:r>
          </a:p>
          <a:p>
            <a:pPr lvl="1"/>
            <a:r>
              <a:rPr lang="en-US" dirty="0"/>
              <a:t>Longitude (</a:t>
            </a:r>
            <a:r>
              <a:rPr lang="en-US" dirty="0" err="1"/>
              <a:t>lon_ph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Latitude (</a:t>
            </a:r>
            <a:r>
              <a:rPr lang="en-US" dirty="0" err="1"/>
              <a:t>lat_ph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Height (</a:t>
            </a:r>
            <a:r>
              <a:rPr lang="en-US" dirty="0" err="1"/>
              <a:t>h_ph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Signal confidence (</a:t>
            </a:r>
            <a:r>
              <a:rPr lang="en-US" dirty="0" err="1"/>
              <a:t>signal_conf_ph</a:t>
            </a:r>
            <a:r>
              <a:rPr lang="en-US" dirty="0"/>
              <a:t>) – likely surface (low, medium, high), noise</a:t>
            </a:r>
          </a:p>
          <a:p>
            <a:pPr lvl="1"/>
            <a:r>
              <a:rPr lang="en-US" dirty="0"/>
              <a:t>Quality flag (</a:t>
            </a:r>
            <a:r>
              <a:rPr lang="en-US" dirty="0" err="1"/>
              <a:t>quality_ph</a:t>
            </a:r>
            <a:r>
              <a:rPr lang="en-US" dirty="0"/>
              <a:t>) – indicates photons likely due to instrument effects</a:t>
            </a:r>
          </a:p>
          <a:p>
            <a:pPr marL="0" indent="0">
              <a:buNone/>
            </a:pPr>
            <a:r>
              <a:rPr lang="en-US" b="1" dirty="0"/>
              <a:t>Geosegment rate data (20 m along-track) in /</a:t>
            </a:r>
            <a:r>
              <a:rPr lang="en-US" b="1" dirty="0" err="1"/>
              <a:t>gtx</a:t>
            </a:r>
            <a:r>
              <a:rPr lang="en-US" b="1" dirty="0"/>
              <a:t>/geolocation/</a:t>
            </a:r>
          </a:p>
          <a:p>
            <a:pPr lvl="1"/>
            <a:r>
              <a:rPr lang="en-US" dirty="0"/>
              <a:t>Geolocation degrade flag (</a:t>
            </a:r>
            <a:r>
              <a:rPr lang="en-US" dirty="0" err="1"/>
              <a:t>podppd_flag</a:t>
            </a:r>
            <a:r>
              <a:rPr lang="en-US" dirty="0"/>
              <a:t>) – Indicates degraded geolocation data solutions, e.g. spacecraft maneuvers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0ACD0B-D493-C416-F1A3-657B07A870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4/29/26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939CD4-A0AC-43C9-E1E8-E194D751AC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Laser Altimetry Applications for a Changing World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9096F3-6EE7-AB65-3559-2AF78F576F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626CF3-3CD3-9D40-8804-0E44D9E9CC13}" type="slidenum">
              <a:rPr lang="en-US" smtClean="0"/>
              <a:t>5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E222C3E-95CF-D8DF-F90B-9504B614D2E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512" t="7649" r="7127" b="3937"/>
          <a:stretch>
            <a:fillRect/>
          </a:stretch>
        </p:blipFill>
        <p:spPr>
          <a:xfrm>
            <a:off x="6918593" y="1046603"/>
            <a:ext cx="4693186" cy="2721166"/>
          </a:xfrm>
          <a:prstGeom prst="rect">
            <a:avLst/>
          </a:prstGeom>
        </p:spPr>
      </p:pic>
      <p:pic>
        <p:nvPicPr>
          <p:cNvPr id="11" name="Picture 2">
            <a:extLst>
              <a:ext uri="{FF2B5EF4-FFF2-40B4-BE49-F238E27FC236}">
                <a16:creationId xmlns:a16="http://schemas.microsoft.com/office/drawing/2014/main" id="{EA512C38-9A07-15C4-8030-9E2FD095FD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2684" y="1266941"/>
            <a:ext cx="1687679" cy="1061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50450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E9FF93-781A-CBF9-448C-4EF0515C6D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ATL03: What’s Inside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9C73F2-25AD-7422-5721-54A63AC6F2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4/29/26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BCA522-4A16-506C-ABED-3B66F6502E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Laser Altimetry Applications for a Changing World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3D68E9-1E0D-6530-343F-F50F5C6920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626CF3-3CD3-9D40-8804-0E44D9E9CC13}" type="slidenum">
              <a:rPr lang="en-US" smtClean="0"/>
              <a:t>6</a:t>
            </a:fld>
            <a:endParaRPr lang="en-US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BA056C23-D7E1-A44D-9EE1-99E8330EF39F}"/>
              </a:ext>
            </a:extLst>
          </p:cNvPr>
          <p:cNvGrpSpPr/>
          <p:nvPr/>
        </p:nvGrpSpPr>
        <p:grpSpPr>
          <a:xfrm>
            <a:off x="6004193" y="1458403"/>
            <a:ext cx="6239221" cy="3873762"/>
            <a:chOff x="193667" y="1349407"/>
            <a:chExt cx="7454242" cy="4314547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E442632D-8479-274F-C4F7-7DCF09C16E9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7748" t="8726" r="8186" b="4256"/>
            <a:stretch/>
          </p:blipFill>
          <p:spPr>
            <a:xfrm>
              <a:off x="193667" y="1349407"/>
              <a:ext cx="7454242" cy="4314547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47BB1AB2-BFD4-5C50-A83D-99E14ECAB024}"/>
                </a:ext>
              </a:extLst>
            </p:cNvPr>
            <p:cNvSpPr txBox="1"/>
            <p:nvPr/>
          </p:nvSpPr>
          <p:spPr>
            <a:xfrm>
              <a:off x="878856" y="2858704"/>
              <a:ext cx="2723842" cy="4113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Ocean surface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1D0C194A-B334-1A93-ABF0-03C0EB0266F5}"/>
                </a:ext>
              </a:extLst>
            </p:cNvPr>
            <p:cNvSpPr txBox="1"/>
            <p:nvPr/>
          </p:nvSpPr>
          <p:spPr>
            <a:xfrm>
              <a:off x="2464068" y="3429000"/>
              <a:ext cx="2278155" cy="4951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Bathymetry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ECE64BE2-DC8A-8A8C-0892-887C08219700}"/>
                </a:ext>
              </a:extLst>
            </p:cNvPr>
            <p:cNvSpPr txBox="1"/>
            <p:nvPr/>
          </p:nvSpPr>
          <p:spPr>
            <a:xfrm>
              <a:off x="5370898" y="2674037"/>
              <a:ext cx="10684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Island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C92B061A-3C47-47CC-E2E5-E9324C69209D}"/>
                </a:ext>
              </a:extLst>
            </p:cNvPr>
            <p:cNvSpPr txBox="1"/>
            <p:nvPr/>
          </p:nvSpPr>
          <p:spPr>
            <a:xfrm>
              <a:off x="4654313" y="4185505"/>
              <a:ext cx="1771804" cy="12378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ATLAS instrument effects</a:t>
              </a:r>
            </a:p>
          </p:txBody>
        </p:sp>
      </p:grpSp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65C9113A-8E77-1EC0-7637-6F1F43022CB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rcRect l="5177" t="8295" r="8144" b="3381"/>
          <a:stretch>
            <a:fillRect/>
          </a:stretch>
        </p:blipFill>
        <p:spPr>
          <a:xfrm>
            <a:off x="-22034" y="1425146"/>
            <a:ext cx="6245775" cy="4007707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F3A33A8F-0C51-C168-71F4-0EE35C1B52F4}"/>
              </a:ext>
            </a:extLst>
          </p:cNvPr>
          <p:cNvSpPr txBox="1"/>
          <p:nvPr/>
        </p:nvSpPr>
        <p:spPr>
          <a:xfrm>
            <a:off x="1013552" y="3833870"/>
            <a:ext cx="8262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Water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D0B8139-B8FF-323F-6878-90FC5E33EF0F}"/>
              </a:ext>
            </a:extLst>
          </p:cNvPr>
          <p:cNvSpPr txBox="1"/>
          <p:nvPr/>
        </p:nvSpPr>
        <p:spPr>
          <a:xfrm>
            <a:off x="3931186" y="2393414"/>
            <a:ext cx="16433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Vegetation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317C3A6-7493-61E6-5872-F18AA480CC1B}"/>
              </a:ext>
            </a:extLst>
          </p:cNvPr>
          <p:cNvSpPr txBox="1"/>
          <p:nvPr/>
        </p:nvSpPr>
        <p:spPr>
          <a:xfrm>
            <a:off x="2432892" y="4184574"/>
            <a:ext cx="19297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Forest floor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363D02D-1FC1-170F-D772-47422931CC3C}"/>
              </a:ext>
            </a:extLst>
          </p:cNvPr>
          <p:cNvSpPr txBox="1"/>
          <p:nvPr/>
        </p:nvSpPr>
        <p:spPr>
          <a:xfrm>
            <a:off x="231355" y="5794872"/>
            <a:ext cx="89677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Background rates differ in day (high background) and night (low background) collection</a:t>
            </a:r>
          </a:p>
        </p:txBody>
      </p:sp>
    </p:spTree>
    <p:extLst>
      <p:ext uri="{BB962C8B-B14F-4D97-AF65-F5344CB8AC3E}">
        <p14:creationId xmlns:p14="http://schemas.microsoft.com/office/powerpoint/2010/main" val="25647585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08665A-E1AF-2052-F0AF-40B0A2D6F5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ATL03: What’s Inside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A73DEB-BF09-85C5-762D-72319DE4A9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4/29/26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503496-D3CB-8AD7-526A-668D1FDC63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Laser Altimetry Applications for a Changing World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885B7B-529D-38E8-C336-143C21E23D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626CF3-3CD3-9D40-8804-0E44D9E9CC13}" type="slidenum">
              <a:rPr lang="en-US" smtClean="0"/>
              <a:t>7</a:t>
            </a:fld>
            <a:endParaRPr lang="en-US"/>
          </a:p>
        </p:txBody>
      </p:sp>
      <p:pic>
        <p:nvPicPr>
          <p:cNvPr id="7" name="Content Placeholder 7">
            <a:extLst>
              <a:ext uri="{FF2B5EF4-FFF2-40B4-BE49-F238E27FC236}">
                <a16:creationId xmlns:a16="http://schemas.microsoft.com/office/drawing/2014/main" id="{FC5BBD93-91F2-6B15-88AF-036030FCCAF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6065" t="4805" r="7914"/>
          <a:stretch>
            <a:fillRect/>
          </a:stretch>
        </p:blipFill>
        <p:spPr>
          <a:xfrm>
            <a:off x="5596569" y="1547832"/>
            <a:ext cx="6478204" cy="376233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8019271-AA6D-30D5-493F-472EA78C1F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2203" y="1758593"/>
            <a:ext cx="5420299" cy="362697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110C0CD-9FE0-D704-6FBB-B029646A62FE}"/>
              </a:ext>
            </a:extLst>
          </p:cNvPr>
          <p:cNvSpPr txBox="1"/>
          <p:nvPr/>
        </p:nvSpPr>
        <p:spPr>
          <a:xfrm>
            <a:off x="2787267" y="3635566"/>
            <a:ext cx="8262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Water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7657B9B-D0B1-AE7C-9070-07465B285871}"/>
              </a:ext>
            </a:extLst>
          </p:cNvPr>
          <p:cNvSpPr txBox="1"/>
          <p:nvPr/>
        </p:nvSpPr>
        <p:spPr>
          <a:xfrm>
            <a:off x="868498" y="4493046"/>
            <a:ext cx="167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Bathymetry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BF51E6E-5C20-32E4-ECF3-F563759344A1}"/>
              </a:ext>
            </a:extLst>
          </p:cNvPr>
          <p:cNvSpPr txBox="1"/>
          <p:nvPr/>
        </p:nvSpPr>
        <p:spPr>
          <a:xfrm>
            <a:off x="1022733" y="2686278"/>
            <a:ext cx="21391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Mountain terrain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6571F7E-169D-7D51-8703-2CC43D37DC92}"/>
              </a:ext>
            </a:extLst>
          </p:cNvPr>
          <p:cNvSpPr txBox="1"/>
          <p:nvPr/>
        </p:nvSpPr>
        <p:spPr>
          <a:xfrm>
            <a:off x="10429301" y="2322723"/>
            <a:ext cx="21225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Ice sheet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F569DC6-DA85-F7B6-9C8A-6EB54C3761EC}"/>
              </a:ext>
            </a:extLst>
          </p:cNvPr>
          <p:cNvSpPr txBox="1"/>
          <p:nvPr/>
        </p:nvSpPr>
        <p:spPr>
          <a:xfrm>
            <a:off x="7368449" y="4140505"/>
            <a:ext cx="13238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Melt ponds</a:t>
            </a:r>
          </a:p>
        </p:txBody>
      </p:sp>
      <p:sp>
        <p:nvSpPr>
          <p:cNvPr id="14" name="Right Arrow 13">
            <a:extLst>
              <a:ext uri="{FF2B5EF4-FFF2-40B4-BE49-F238E27FC236}">
                <a16:creationId xmlns:a16="http://schemas.microsoft.com/office/drawing/2014/main" id="{EC2D60B3-AC45-D86C-C6FE-77A48A097102}"/>
              </a:ext>
            </a:extLst>
          </p:cNvPr>
          <p:cNvSpPr/>
          <p:nvPr/>
        </p:nvSpPr>
        <p:spPr>
          <a:xfrm rot="17649769" flipV="1">
            <a:off x="7602122" y="3675272"/>
            <a:ext cx="978040" cy="84474"/>
          </a:xfrm>
          <a:prstGeom prst="rightArrow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ight Arrow 15">
            <a:extLst>
              <a:ext uri="{FF2B5EF4-FFF2-40B4-BE49-F238E27FC236}">
                <a16:creationId xmlns:a16="http://schemas.microsoft.com/office/drawing/2014/main" id="{5E3FAF47-D3A6-DC13-7425-651DBCFD590B}"/>
              </a:ext>
            </a:extLst>
          </p:cNvPr>
          <p:cNvSpPr/>
          <p:nvPr/>
        </p:nvSpPr>
        <p:spPr>
          <a:xfrm rot="20944582" flipV="1">
            <a:off x="8578586" y="4115942"/>
            <a:ext cx="1558237" cy="97505"/>
          </a:xfrm>
          <a:prstGeom prst="rightArrow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62AD99F-8130-ECAF-4981-F50201CE240D}"/>
              </a:ext>
            </a:extLst>
          </p:cNvPr>
          <p:cNvSpPr txBox="1"/>
          <p:nvPr/>
        </p:nvSpPr>
        <p:spPr>
          <a:xfrm>
            <a:off x="231355" y="5794872"/>
            <a:ext cx="89677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Background rates differ in day (high background) and night (low background) collection</a:t>
            </a:r>
          </a:p>
        </p:txBody>
      </p:sp>
      <p:sp>
        <p:nvSpPr>
          <p:cNvPr id="18" name="Right Arrow 17">
            <a:extLst>
              <a:ext uri="{FF2B5EF4-FFF2-40B4-BE49-F238E27FC236}">
                <a16:creationId xmlns:a16="http://schemas.microsoft.com/office/drawing/2014/main" id="{DE460BA1-4901-B67C-10C2-97ECFECE394E}"/>
              </a:ext>
            </a:extLst>
          </p:cNvPr>
          <p:cNvSpPr/>
          <p:nvPr/>
        </p:nvSpPr>
        <p:spPr>
          <a:xfrm flipV="1">
            <a:off x="2094743" y="4682780"/>
            <a:ext cx="758626" cy="76506"/>
          </a:xfrm>
          <a:prstGeom prst="rightArrow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ight Arrow 18">
            <a:extLst>
              <a:ext uri="{FF2B5EF4-FFF2-40B4-BE49-F238E27FC236}">
                <a16:creationId xmlns:a16="http://schemas.microsoft.com/office/drawing/2014/main" id="{452B56B1-A2F4-87EE-4054-060BBCC9E1A7}"/>
              </a:ext>
            </a:extLst>
          </p:cNvPr>
          <p:cNvSpPr/>
          <p:nvPr/>
        </p:nvSpPr>
        <p:spPr>
          <a:xfrm rot="5400000" flipV="1">
            <a:off x="2832565" y="4227111"/>
            <a:ext cx="700483" cy="90272"/>
          </a:xfrm>
          <a:prstGeom prst="rightArrow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2C50BE0-DF5C-8F7D-12DB-2E08FBF22840}"/>
              </a:ext>
            </a:extLst>
          </p:cNvPr>
          <p:cNvSpPr txBox="1"/>
          <p:nvPr/>
        </p:nvSpPr>
        <p:spPr>
          <a:xfrm>
            <a:off x="3942894" y="3200527"/>
            <a:ext cx="1483005" cy="11114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ATLAS instrument effects</a:t>
            </a:r>
          </a:p>
        </p:txBody>
      </p:sp>
      <p:sp>
        <p:nvSpPr>
          <p:cNvPr id="21" name="Right Arrow 20">
            <a:extLst>
              <a:ext uri="{FF2B5EF4-FFF2-40B4-BE49-F238E27FC236}">
                <a16:creationId xmlns:a16="http://schemas.microsoft.com/office/drawing/2014/main" id="{59556129-F2C4-F09A-BE74-60566D848D17}"/>
              </a:ext>
            </a:extLst>
          </p:cNvPr>
          <p:cNvSpPr/>
          <p:nvPr/>
        </p:nvSpPr>
        <p:spPr>
          <a:xfrm rot="8039709" flipV="1">
            <a:off x="3702482" y="4370291"/>
            <a:ext cx="909540" cy="91087"/>
          </a:xfrm>
          <a:prstGeom prst="rightArrow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ight Arrow 21">
            <a:extLst>
              <a:ext uri="{FF2B5EF4-FFF2-40B4-BE49-F238E27FC236}">
                <a16:creationId xmlns:a16="http://schemas.microsoft.com/office/drawing/2014/main" id="{414B60E6-F297-8853-A096-01AFEDCDC4F3}"/>
              </a:ext>
            </a:extLst>
          </p:cNvPr>
          <p:cNvSpPr/>
          <p:nvPr/>
        </p:nvSpPr>
        <p:spPr>
          <a:xfrm rot="5400000" flipV="1">
            <a:off x="10487453" y="2936301"/>
            <a:ext cx="700483" cy="90272"/>
          </a:xfrm>
          <a:prstGeom prst="rightArrow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7648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0BF1F64-4697-FD4E-BC1F-11E8438AF8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366" y="1949939"/>
            <a:ext cx="4572000" cy="3586848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87036E5-6E96-8448-8B23-F4E1840ACF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79365" y="1862645"/>
            <a:ext cx="1828800" cy="236267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BA21FDD-2340-8C4E-B01D-A5018A2DD1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97304" y="1862645"/>
            <a:ext cx="4267200" cy="32004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87E05592-5881-1044-8FBA-5B294BCDBCF2}"/>
              </a:ext>
            </a:extLst>
          </p:cNvPr>
          <p:cNvSpPr/>
          <p:nvPr/>
        </p:nvSpPr>
        <p:spPr>
          <a:xfrm>
            <a:off x="803373" y="1091267"/>
            <a:ext cx="413257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88</a:t>
            </a:r>
            <a:r>
              <a:rPr lang="en-US" sz="24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o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S Antarctic Traverse </a:t>
            </a:r>
          </a:p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(3 kinematic GPS surveys)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7E05592-5881-1044-8FBA-5B294BCDBCF2}"/>
              </a:ext>
            </a:extLst>
          </p:cNvPr>
          <p:cNvSpPr/>
          <p:nvPr/>
        </p:nvSpPr>
        <p:spPr>
          <a:xfrm>
            <a:off x="6430780" y="1206333"/>
            <a:ext cx="509407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88</a:t>
            </a:r>
            <a:r>
              <a:rPr lang="en-US" sz="24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o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S Corner-cube retro-reflector arrays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BD9E37D-6120-36FB-A94B-46B0218F4D9D}"/>
              </a:ext>
            </a:extLst>
          </p:cNvPr>
          <p:cNvSpPr txBox="1"/>
          <p:nvPr/>
        </p:nvSpPr>
        <p:spPr>
          <a:xfrm>
            <a:off x="3419061" y="113417"/>
            <a:ext cx="62616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How good are the data?</a:t>
            </a:r>
          </a:p>
        </p:txBody>
      </p:sp>
      <p:sp>
        <p:nvSpPr>
          <p:cNvPr id="14" name="Date Placeholder 13">
            <a:extLst>
              <a:ext uri="{FF2B5EF4-FFF2-40B4-BE49-F238E27FC236}">
                <a16:creationId xmlns:a16="http://schemas.microsoft.com/office/drawing/2014/main" id="{4219B549-621E-9309-BE6D-8EDCD78576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4/29/26</a:t>
            </a:r>
          </a:p>
        </p:txBody>
      </p:sp>
      <p:sp>
        <p:nvSpPr>
          <p:cNvPr id="15" name="Footer Placeholder 14">
            <a:extLst>
              <a:ext uri="{FF2B5EF4-FFF2-40B4-BE49-F238E27FC236}">
                <a16:creationId xmlns:a16="http://schemas.microsoft.com/office/drawing/2014/main" id="{957902EB-1A92-8506-1B97-634F79F10A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Laser Altimetry Applications for a Changing World</a:t>
            </a:r>
          </a:p>
        </p:txBody>
      </p: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3B4DF71B-4B0A-BA33-6683-D7222C8335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E7BECE-0510-8144-B1E1-573F2190A9A1}" type="slidenum">
              <a:rPr lang="en-US" smtClean="0"/>
              <a:t>8</a:t>
            </a:fld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ACC263A-2157-D54B-BFCB-C0B4893A918F}"/>
              </a:ext>
            </a:extLst>
          </p:cNvPr>
          <p:cNvSpPr/>
          <p:nvPr/>
        </p:nvSpPr>
        <p:spPr>
          <a:xfrm>
            <a:off x="335366" y="5678483"/>
            <a:ext cx="5615729" cy="1059595"/>
          </a:xfrm>
          <a:prstGeom prst="rect">
            <a:avLst/>
          </a:prstGeom>
          <a:solidFill>
            <a:schemeClr val="accent6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ATL03 (low slope): 5 cm vertical accuracy, 13 cm precision</a:t>
            </a:r>
          </a:p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ATL06:  3 cm vertical accuracy, 9 cm precision</a:t>
            </a:r>
          </a:p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Brunt et. al, (2019, 2021)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ACC263A-2157-D54B-BFCB-C0B4893A918F}"/>
              </a:ext>
            </a:extLst>
          </p:cNvPr>
          <p:cNvSpPr/>
          <p:nvPr/>
        </p:nvSpPr>
        <p:spPr>
          <a:xfrm>
            <a:off x="6430780" y="5678483"/>
            <a:ext cx="5615729" cy="1059595"/>
          </a:xfrm>
          <a:prstGeom prst="rect">
            <a:avLst/>
          </a:prstGeom>
          <a:solidFill>
            <a:schemeClr val="accent6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Average horizontal accuracy (geolocation) : 3.4 m ± 2.5 m</a:t>
            </a:r>
          </a:p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Average footprint diameter:  11.3 m ±0.8 m</a:t>
            </a:r>
          </a:p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Magruder et. al, (2021)</a:t>
            </a:r>
          </a:p>
        </p:txBody>
      </p:sp>
    </p:spTree>
    <p:extLst>
      <p:ext uri="{BB962C8B-B14F-4D97-AF65-F5344CB8AC3E}">
        <p14:creationId xmlns:p14="http://schemas.microsoft.com/office/powerpoint/2010/main" val="36351146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E21A6D3-2139-5692-3885-6F2F0932041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07963"/>
            <a:ext cx="9144000" cy="1069994"/>
          </a:xfrm>
        </p:spPr>
        <p:txBody>
          <a:bodyPr/>
          <a:lstStyle/>
          <a:p>
            <a:r>
              <a:rPr lang="en-US" dirty="0"/>
              <a:t>Thank you</a:t>
            </a:r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ED8CC8A5-F75E-6A43-C308-31C8355B3C5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943161" y="2033989"/>
            <a:ext cx="4248839" cy="2790022"/>
          </a:xfrm>
        </p:spPr>
        <p:txBody>
          <a:bodyPr>
            <a:normAutofit/>
          </a:bodyPr>
          <a:lstStyle/>
          <a:p>
            <a:pPr algn="l"/>
            <a:r>
              <a:rPr lang="en-US" sz="1700" dirty="0"/>
              <a:t>Website: </a:t>
            </a:r>
            <a:r>
              <a:rPr lang="en-US" sz="1700" dirty="0">
                <a:solidFill>
                  <a:srgbClr val="0563C1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https://icesat-2.gsfc.nasa.gov</a:t>
            </a:r>
            <a:r>
              <a:rPr lang="en-US" sz="1700" dirty="0">
                <a:solidFill>
                  <a:srgbClr val="0081C9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/</a:t>
            </a:r>
            <a:r>
              <a:rPr lang="en-US" sz="1700" dirty="0">
                <a:solidFill>
                  <a:srgbClr val="0081C9"/>
                </a:solidFill>
              </a:rPr>
              <a:t> </a:t>
            </a:r>
          </a:p>
          <a:p>
            <a:pPr algn="l"/>
            <a:r>
              <a:rPr lang="en-US" sz="1700" dirty="0"/>
              <a:t>Data: </a:t>
            </a:r>
            <a:r>
              <a:rPr lang="en-US" sz="1700" dirty="0">
                <a:solidFill>
                  <a:srgbClr val="0563C1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https://nsidc.</a:t>
            </a:r>
            <a:r>
              <a:rPr lang="en-US" sz="1700" dirty="0">
                <a:solidFill>
                  <a:schemeClr val="accent1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org/data/icesat-2</a:t>
            </a:r>
            <a:endParaRPr lang="en-US" sz="1700" dirty="0">
              <a:solidFill>
                <a:schemeClr val="accent1"/>
              </a:solidFill>
            </a:endParaRPr>
          </a:p>
          <a:p>
            <a:pPr algn="l"/>
            <a:endParaRPr lang="en-US" sz="1700" dirty="0">
              <a:solidFill>
                <a:srgbClr val="0081C9"/>
              </a:solidFill>
            </a:endParaRPr>
          </a:p>
          <a:p>
            <a:pPr algn="l"/>
            <a:r>
              <a:rPr lang="en-US" sz="1700" dirty="0"/>
              <a:t>Track plans:</a:t>
            </a:r>
          </a:p>
          <a:p>
            <a:pPr algn="l"/>
            <a:r>
              <a:rPr lang="en-US" sz="1700" dirty="0">
                <a:solidFill>
                  <a:srgbClr val="0563C1"/>
                </a:solidFill>
                <a:hlinkClick r:id="rId7"/>
              </a:rPr>
              <a:t>https://icesat-2.gsfc.nasa.gov/science/specs</a:t>
            </a:r>
            <a:r>
              <a:rPr lang="en-US" sz="1700" dirty="0">
                <a:solidFill>
                  <a:srgbClr val="0563C1"/>
                </a:solidFill>
              </a:rPr>
              <a:t> </a:t>
            </a:r>
            <a:endParaRPr lang="en-US" sz="1700" dirty="0">
              <a:solidFill>
                <a:srgbClr val="0081C9"/>
              </a:solidFill>
            </a:endParaRPr>
          </a:p>
          <a:p>
            <a:pPr algn="l"/>
            <a:r>
              <a:rPr lang="en-US" sz="1700" dirty="0"/>
              <a:t>Tutorials: </a:t>
            </a:r>
          </a:p>
          <a:p>
            <a:pPr algn="l"/>
            <a:r>
              <a:rPr lang="en-US" sz="1700" dirty="0">
                <a:solidFill>
                  <a:srgbClr val="0563C1"/>
                </a:solidFill>
                <a:hlinkClick r:id="rId8"/>
              </a:rPr>
              <a:t>https://github.com/ICESat-2/icesat2-cookbook</a:t>
            </a:r>
            <a:r>
              <a:rPr lang="en-US" sz="1700" dirty="0">
                <a:solidFill>
                  <a:srgbClr val="0563C1"/>
                </a:solidFill>
              </a:rPr>
              <a:t> </a:t>
            </a:r>
            <a:endParaRPr lang="en-US" sz="1700" dirty="0">
              <a:solidFill>
                <a:srgbClr val="0081C9"/>
              </a:solidFill>
              <a:highlight>
                <a:srgbClr val="FFFF00"/>
              </a:highlight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67A1B3FA-492F-355E-B6BD-21ACBAFF6C37}"/>
              </a:ext>
            </a:extLst>
          </p:cNvPr>
          <p:cNvGrpSpPr/>
          <p:nvPr/>
        </p:nvGrpSpPr>
        <p:grpSpPr>
          <a:xfrm>
            <a:off x="330505" y="1619479"/>
            <a:ext cx="7379465" cy="4169884"/>
            <a:chOff x="53248" y="59904"/>
            <a:chExt cx="12085504" cy="6798096"/>
          </a:xfrm>
        </p:grpSpPr>
        <p:pic>
          <p:nvPicPr>
            <p:cNvPr id="3" name="icesat2_global_data_1080p60">
              <a:hlinkClick r:id="" action="ppaction://media"/>
              <a:extLst>
                <a:ext uri="{FF2B5EF4-FFF2-40B4-BE49-F238E27FC236}">
                  <a16:creationId xmlns:a16="http://schemas.microsoft.com/office/drawing/2014/main" id="{355CF1D4-05BB-30A2-72E7-BBC5E6C4D36F}"/>
                </a:ext>
              </a:extLst>
            </p:cNvPr>
            <p:cNvPicPr>
              <a:picLocks noChangeAspect="1"/>
            </p:cNvPicPr>
            <p:nvPr>
              <a:videoFile r:link="rId2"/>
              <p:extLst>
                <p:ext uri="{DAA4B4D4-6D71-4841-9C94-3DE7FCFB9230}">
                  <p14:media xmlns:p14="http://schemas.microsoft.com/office/powerpoint/2010/main" r:embed="rId1"/>
                </p:ext>
              </p:extLst>
            </p:nvPr>
          </p:nvPicPr>
          <p:blipFill>
            <a:blip r:embed="rId9"/>
            <a:stretch>
              <a:fillRect/>
            </a:stretch>
          </p:blipFill>
          <p:spPr>
            <a:xfrm>
              <a:off x="53248" y="59904"/>
              <a:ext cx="12085504" cy="6798096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A5643883-A532-D444-E400-830A3D0D7FF4}"/>
                </a:ext>
              </a:extLst>
            </p:cNvPr>
            <p:cNvSpPr txBox="1"/>
            <p:nvPr/>
          </p:nvSpPr>
          <p:spPr>
            <a:xfrm>
              <a:off x="198304" y="154237"/>
              <a:ext cx="5808988" cy="5017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hlinkClick r:id="rId10"/>
                </a:rPr>
                <a:t>https://svs.gsfc.nasa.gov/5616/</a:t>
              </a:r>
              <a:r>
                <a:rPr lang="en-US" sz="1400" dirty="0"/>
                <a:t> </a:t>
              </a: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F45A3FC1-5691-833E-ECF5-263E9E888209}"/>
              </a:ext>
            </a:extLst>
          </p:cNvPr>
          <p:cNvSpPr txBox="1"/>
          <p:nvPr/>
        </p:nvSpPr>
        <p:spPr>
          <a:xfrm>
            <a:off x="418641" y="6400799"/>
            <a:ext cx="40872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Email: </a:t>
            </a:r>
            <a:r>
              <a:rPr lang="en-US" dirty="0">
                <a:hlinkClick r:id="rId11"/>
              </a:rPr>
              <a:t>aimee.c.gibbons@nasa.gov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7033476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S2template" id="{2EAC825B-63F2-BA4A-8668-C9DFF6ABA794}" vid="{675318DB-6BE3-8043-B108-734F913B990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2219</TotalTime>
  <Words>1008</Words>
  <Application>Microsoft Macintosh PowerPoint</Application>
  <PresentationFormat>Widescreen</PresentationFormat>
  <Paragraphs>139</Paragraphs>
  <Slides>12</Slides>
  <Notes>3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7" baseType="lpstr">
      <vt:lpstr>Aptos</vt:lpstr>
      <vt:lpstr>Arial</vt:lpstr>
      <vt:lpstr>Calibri</vt:lpstr>
      <vt:lpstr>Calibri Light</vt:lpstr>
      <vt:lpstr>Office Theme</vt:lpstr>
      <vt:lpstr>ICESat-2 and ATL03  Laser Altimetry Applications for a Changing World:  Measuring Snow Depth with ICESat-2 </vt:lpstr>
      <vt:lpstr>ICESat-2 Measurement Concept</vt:lpstr>
      <vt:lpstr>ICESat-2 Measurement Concept</vt:lpstr>
      <vt:lpstr>ATL03 Files</vt:lpstr>
      <vt:lpstr>ATL03: What’s Inside</vt:lpstr>
      <vt:lpstr>ATL03: What’s Inside</vt:lpstr>
      <vt:lpstr>ATL03: What’s Inside</vt:lpstr>
      <vt:lpstr>PowerPoint Presentation</vt:lpstr>
      <vt:lpstr>Thank you</vt:lpstr>
      <vt:lpstr>Extras</vt:lpstr>
      <vt:lpstr>More on ATL03 data – yaw flips and spots</vt:lpstr>
      <vt:lpstr>More on ATL03 data – signal confidence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Gibbons, Aimee C (GSFC-615.0)[KBRwyle]</dc:creator>
  <cp:lastModifiedBy>Gibbons, Aimee C (GSFC-615.0)[KBRwyle]</cp:lastModifiedBy>
  <cp:revision>23</cp:revision>
  <dcterms:created xsi:type="dcterms:W3CDTF">2026-04-17T16:41:12Z</dcterms:created>
  <dcterms:modified xsi:type="dcterms:W3CDTF">2026-04-24T15:42:39Z</dcterms:modified>
</cp:coreProperties>
</file>