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9C_6D57E2C2.xml" ContentType="application/vnd.ms-powerpoint.comments+xml"/>
  <Override PartName="/ppt/notesSlides/notesSlide6.xml" ContentType="application/vnd.openxmlformats-officedocument.presentationml.notesSlide+xml"/>
  <Override PartName="/ppt/comments/modernComment_1A8_FDAD8D04.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6"/>
  </p:notesMasterIdLst>
  <p:sldIdLst>
    <p:sldId id="405" r:id="rId3"/>
    <p:sldId id="427" r:id="rId4"/>
    <p:sldId id="426" r:id="rId5"/>
    <p:sldId id="259" r:id="rId6"/>
    <p:sldId id="412" r:id="rId7"/>
    <p:sldId id="424" r:id="rId8"/>
    <p:sldId id="423" r:id="rId9"/>
    <p:sldId id="425" r:id="rId10"/>
    <p:sldId id="408" r:id="rId11"/>
    <p:sldId id="422" r:id="rId12"/>
    <p:sldId id="428" r:id="rId13"/>
    <p:sldId id="417" r:id="rId14"/>
    <p:sldId id="37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C91AC1B-0889-0732-881D-1377CAFEFECE}" name="Soto Ramos, Inia M. (GSFC-616.0)[MORGAN STATE UNIV.]" initials="SU" userId="S::isotoram@ndc.nasa.gov::b27fe408-2a98-4755-a084-1880240c725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to Ramos, Inia M. (GSFC-616.0)[USRA]" initials="S(" lastIdx="2" clrIdx="0">
    <p:extLst>
      <p:ext uri="{19B8F6BF-5375-455C-9EA6-DF929625EA0E}">
        <p15:presenceInfo xmlns:p15="http://schemas.microsoft.com/office/powerpoint/2012/main" userId="S::isotoram@ndc.nasa.gov::b27fe408-2a98-4755-a084-1880240c72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D70A5-6533-4D28-09D5-86C35ABDE793}" v="265" dt="2023-05-04T18:58:43.922"/>
    <p1510:client id="{60744EB3-F722-0842-90B9-EE986337C0D0}" v="79" dt="2023-05-05T03:36:57.472"/>
    <p1510:client id="{656A56C3-E6C9-A499-9C2A-57A8388AAC8C}" v="154" dt="2023-05-05T13:49:44.318"/>
    <p1510:client id="{76607559-B413-11B5-1116-73ED4A95460E}" v="5" dt="2023-05-04T16:24:36.1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01"/>
    <p:restoredTop sz="94600"/>
  </p:normalViewPr>
  <p:slideViewPr>
    <p:cSldViewPr snapToGrid="0">
      <p:cViewPr varScale="1">
        <p:scale>
          <a:sx n="180" d="100"/>
          <a:sy n="180" d="100"/>
        </p:scale>
        <p:origin x="2288"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8/10/relationships/authors" Target="authors.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omments/modernComment_19C_6D57E2C2.xml><?xml version="1.0" encoding="utf-8"?>
<p188:cmLst xmlns:a="http://schemas.openxmlformats.org/drawingml/2006/main" xmlns:r="http://schemas.openxmlformats.org/officeDocument/2006/relationships" xmlns:p188="http://schemas.microsoft.com/office/powerpoint/2018/8/main">
  <p188:cm id="{9F1E4E68-29E0-4200-96D3-92AD34D4443D}" authorId="{AC91AC1B-0889-0732-881D-1377CAFEFECE}" status="resolved" created="2023-05-04T16:18:11.570" complete="100000">
    <ac:txMkLst xmlns:ac="http://schemas.microsoft.com/office/drawing/2013/main/command">
      <pc:docMk xmlns:pc="http://schemas.microsoft.com/office/powerpoint/2013/main/command"/>
      <pc:sldMk xmlns:pc="http://schemas.microsoft.com/office/powerpoint/2013/main/command" cId="1834476226" sldId="412"/>
      <ac:spMk id="8" creationId="{337029A7-0C2A-4036-B7DF-B024A548362E}"/>
      <ac:txMk cp="49" len="76">
        <ac:context len="127" hash="3089296768"/>
      </ac:txMk>
    </ac:txMkLst>
    <p188:pos x="7575438" y="1996350"/>
    <p188:txBody>
      <a:bodyPr/>
      <a:lstStyle/>
      <a:p>
        <a:r>
          <a:rPr lang="en-US"/>
          <a:t>Data format, documents, associated files, and mandatory requirement questions. 
Register new projects (SeaBASS Experiments) and request DOI's 
Request SFTP submitter account </a:t>
        </a:r>
      </a:p>
    </p188:txBody>
  </p188:cm>
</p188:cmLst>
</file>

<file path=ppt/comments/modernComment_1A8_FDAD8D04.xml><?xml version="1.0" encoding="utf-8"?>
<p188:cmLst xmlns:a="http://schemas.openxmlformats.org/drawingml/2006/main" xmlns:r="http://schemas.openxmlformats.org/officeDocument/2006/relationships" xmlns:p188="http://schemas.microsoft.com/office/powerpoint/2018/8/main">
  <p188:cm id="{55941289-2968-4A88-8B66-5B14848D38BC}" authorId="{AC91AC1B-0889-0732-881D-1377CAFEFECE}" status="resolved" created="2023-05-04T16:22:34.916" complete="100000">
    <ac:txMkLst xmlns:ac="http://schemas.microsoft.com/office/drawing/2013/main/command">
      <pc:docMk xmlns:pc="http://schemas.microsoft.com/office/powerpoint/2013/main/command"/>
      <pc:sldMk xmlns:pc="http://schemas.microsoft.com/office/powerpoint/2013/main/command" cId="4256009476" sldId="424"/>
      <ac:spMk id="9" creationId="{CE9F5D48-63C6-468F-9D46-A2A41716A018}"/>
      <ac:txMk cp="31" len="6">
        <ac:context len="286" hash="407052828"/>
      </ac:txMk>
    </ac:txMkLst>
    <p188:pos x="3038874" y="501916"/>
    <p188:txBody>
      <a:bodyPr/>
      <a:lstStyle/>
      <a:p>
        <a:r>
          <a:rPr lang="en-US"/>
          <a:t>Short experiment name: 
Long name: 
Experiment cruises (at least the known ones): 
Experiment webpage (if available): NA
Experiment start/end (if known) dates: 
PI's: 
Data types:</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PlaceHolder 1"/>
          <p:cNvSpPr>
            <a:spLocks noGrp="1"/>
          </p:cNvSpPr>
          <p:nvPr>
            <p:ph type="body"/>
          </p:nvPr>
        </p:nvSpPr>
        <p:spPr>
          <a:xfrm>
            <a:off x="777240" y="4777560"/>
            <a:ext cx="6217560" cy="4525920"/>
          </a:xfrm>
          <a:prstGeom prst="rect">
            <a:avLst/>
          </a:prstGeom>
        </p:spPr>
        <p:txBody>
          <a:bodyPr lIns="0" tIns="0" rIns="0" bIns="0"/>
          <a:lstStyle/>
          <a:p>
            <a:r>
              <a:rPr lang="en-US" sz="2000" b="0" strike="noStrike" spc="-1">
                <a:solidFill>
                  <a:srgbClr val="000000"/>
                </a:solidFill>
                <a:uFill>
                  <a:solidFill>
                    <a:srgbClr val="FFFFFF"/>
                  </a:solidFill>
                </a:uFill>
                <a:latin typeface="Arial"/>
              </a:rPr>
              <a:t>Click to edit the notes format</a:t>
            </a:r>
          </a:p>
        </p:txBody>
      </p:sp>
      <p:sp>
        <p:nvSpPr>
          <p:cNvPr id="149" name="PlaceHolder 2"/>
          <p:cNvSpPr>
            <a:spLocks noGrp="1"/>
          </p:cNvSpPr>
          <p:nvPr>
            <p:ph type="hdr"/>
          </p:nvPr>
        </p:nvSpPr>
        <p:spPr>
          <a:xfrm>
            <a:off x="0" y="0"/>
            <a:ext cx="3372840" cy="502560"/>
          </a:xfrm>
          <a:prstGeom prst="rect">
            <a:avLst/>
          </a:prstGeom>
        </p:spPr>
        <p:txBody>
          <a:bodyPr lIns="0" tIns="0" rIns="0" bIns="0"/>
          <a:lstStyle/>
          <a:p>
            <a:r>
              <a:rPr lang="en-US" sz="1400" b="0" strike="noStrike" spc="-1">
                <a:solidFill>
                  <a:srgbClr val="000000"/>
                </a:solidFill>
                <a:uFill>
                  <a:solidFill>
                    <a:srgbClr val="FFFFFF"/>
                  </a:solidFill>
                </a:uFill>
                <a:latin typeface="Times New Roman"/>
              </a:rPr>
              <a:t>&lt;header&gt;</a:t>
            </a:r>
          </a:p>
        </p:txBody>
      </p:sp>
      <p:sp>
        <p:nvSpPr>
          <p:cNvPr id="150" name="PlaceHolder 3"/>
          <p:cNvSpPr>
            <a:spLocks noGrp="1"/>
          </p:cNvSpPr>
          <p:nvPr>
            <p:ph type="dt"/>
          </p:nvPr>
        </p:nvSpPr>
        <p:spPr>
          <a:xfrm>
            <a:off x="4399200" y="0"/>
            <a:ext cx="3372840" cy="502560"/>
          </a:xfrm>
          <a:prstGeom prst="rect">
            <a:avLst/>
          </a:prstGeom>
        </p:spPr>
        <p:txBody>
          <a:bodyPr lIns="0" tIns="0" rIns="0" bIns="0"/>
          <a:lstStyle/>
          <a:p>
            <a:pPr algn="r"/>
            <a:r>
              <a:rPr lang="en-US" sz="1400" b="0" strike="noStrike" spc="-1">
                <a:solidFill>
                  <a:srgbClr val="000000"/>
                </a:solidFill>
                <a:uFill>
                  <a:solidFill>
                    <a:srgbClr val="FFFFFF"/>
                  </a:solidFill>
                </a:uFill>
                <a:latin typeface="Times New Roman"/>
              </a:rPr>
              <a:t>&lt;date/time&gt;</a:t>
            </a:r>
          </a:p>
        </p:txBody>
      </p:sp>
      <p:sp>
        <p:nvSpPr>
          <p:cNvPr id="151" name="PlaceHolder 4"/>
          <p:cNvSpPr>
            <a:spLocks noGrp="1"/>
          </p:cNvSpPr>
          <p:nvPr>
            <p:ph type="ftr"/>
          </p:nvPr>
        </p:nvSpPr>
        <p:spPr>
          <a:xfrm>
            <a:off x="0" y="9555480"/>
            <a:ext cx="3372840" cy="502560"/>
          </a:xfrm>
          <a:prstGeom prst="rect">
            <a:avLst/>
          </a:prstGeom>
        </p:spPr>
        <p:txBody>
          <a:bodyPr lIns="0" tIns="0" rIns="0" bIns="0" anchor="b"/>
          <a:lstStyle/>
          <a:p>
            <a:r>
              <a:rPr lang="en-US" sz="1400" b="0" strike="noStrike" spc="-1">
                <a:solidFill>
                  <a:srgbClr val="000000"/>
                </a:solidFill>
                <a:uFill>
                  <a:solidFill>
                    <a:srgbClr val="FFFFFF"/>
                  </a:solidFill>
                </a:uFill>
                <a:latin typeface="Times New Roman"/>
              </a:rPr>
              <a:t>&lt;footer&gt;</a:t>
            </a:r>
          </a:p>
        </p:txBody>
      </p:sp>
      <p:sp>
        <p:nvSpPr>
          <p:cNvPr id="152" name="PlaceHolder 5"/>
          <p:cNvSpPr>
            <a:spLocks noGrp="1"/>
          </p:cNvSpPr>
          <p:nvPr>
            <p:ph type="sldNum"/>
          </p:nvPr>
        </p:nvSpPr>
        <p:spPr>
          <a:xfrm>
            <a:off x="4399200" y="9555480"/>
            <a:ext cx="3372840" cy="502560"/>
          </a:xfrm>
          <a:prstGeom prst="rect">
            <a:avLst/>
          </a:prstGeom>
        </p:spPr>
        <p:txBody>
          <a:bodyPr lIns="0" tIns="0" rIns="0" bIns="0" anchor="b"/>
          <a:lstStyle/>
          <a:p>
            <a:pPr algn="r"/>
            <a:fld id="{E9AEC08B-09A5-44BD-A709-8B08BD7DDF4D}" type="slidenum">
              <a:rPr lang="en-US" sz="1400" b="0" strike="noStrike" spc="-1">
                <a:solidFill>
                  <a:srgbClr val="000000"/>
                </a:solidFill>
                <a:uFill>
                  <a:solidFill>
                    <a:srgbClr val="FFFFFF"/>
                  </a:solidFill>
                </a:uFill>
                <a:latin typeface="Times New Roman"/>
              </a:rPr>
              <a:t>‹#›</a:t>
            </a:fld>
            <a:endParaRPr lang="en-US"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repository.oceanbestpractices.org/handle/11329/2111"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dx.doi.org/10.25607/OBP-1864"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CustomShape 1"/>
          <p:cNvSpPr/>
          <p:nvPr/>
        </p:nvSpPr>
        <p:spPr>
          <a:xfrm>
            <a:off x="3886200" y="8686800"/>
            <a:ext cx="2969280" cy="454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algn="r">
              <a:lnSpc>
                <a:spcPct val="100000"/>
              </a:lnSpc>
            </a:pPr>
            <a:fld id="{3C5F992E-E4C0-4379-A873-233FB67876E7}" type="slidenum">
              <a:rPr lang="en-US" sz="1200" b="0" strike="noStrike" spc="-1">
                <a:solidFill>
                  <a:srgbClr val="000000"/>
                </a:solidFill>
                <a:uFill>
                  <a:solidFill>
                    <a:srgbClr val="FFFFFF"/>
                  </a:solidFill>
                </a:uFill>
                <a:latin typeface="Arial"/>
                <a:ea typeface="Arial"/>
              </a:rPr>
              <a:t>1</a:t>
            </a:fld>
            <a:endParaRPr lang="en-US" sz="1800" b="0" strike="noStrike" spc="-1">
              <a:solidFill>
                <a:srgbClr val="000000"/>
              </a:solidFill>
              <a:uFill>
                <a:solidFill>
                  <a:srgbClr val="FFFFFF"/>
                </a:solidFill>
              </a:uFill>
              <a:latin typeface="Arial"/>
            </a:endParaRPr>
          </a:p>
        </p:txBody>
      </p:sp>
      <p:sp>
        <p:nvSpPr>
          <p:cNvPr id="281" name="PlaceHolder 2"/>
          <p:cNvSpPr>
            <a:spLocks noGrp="1"/>
          </p:cNvSpPr>
          <p:nvPr>
            <p:ph type="body"/>
          </p:nvPr>
        </p:nvSpPr>
        <p:spPr>
          <a:xfrm>
            <a:off x="914400" y="4343400"/>
            <a:ext cx="5026680" cy="4112280"/>
          </a:xfrm>
          <a:prstGeom prst="rect">
            <a:avLst/>
          </a:prstGeom>
        </p:spPr>
        <p:txBody>
          <a:bodyPr lIns="0" tIns="0" rIns="0" bIns="0"/>
          <a:lstStyle/>
          <a:p>
            <a:endParaRPr lang="en-US" sz="2000"/>
          </a:p>
          <a:p>
            <a:endParaRPr lang="en-US" sz="2000" b="0" strike="noStrike" spc="-1">
              <a:solidFill>
                <a:srgbClr val="000000"/>
              </a:solidFill>
              <a:uFill>
                <a:solidFill>
                  <a:srgbClr val="FFFFFF"/>
                </a:solidFill>
              </a:uFill>
              <a:latin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Mangal" panose="02040503050203030202" pitchFamily="18" charset="0"/>
              </a:rPr>
              <a:t>OEL staff completed editing and released our “Standards and Best Practices for Reporting Flow Cytometry Observations” (detailing complex submission requirements for SeaBASS, etc.) via the Ocean Best Practices website. </a:t>
            </a:r>
            <a:endParaRPr kumimoji="0" lang="en-US" altLang="en-US" sz="300" b="0" i="0" u="none" strike="noStrike"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00" b="0" i="0" u="none" strike="noStrike"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lang="en-US" sz="1800" dirty="0">
                <a:effectLst/>
                <a:latin typeface="TimesNewRomanPSMT"/>
              </a:rPr>
              <a:t>The purpose of this manual is to describe the procedures for reporting data derived from standard flow cytometry methods following the framework established in “</a:t>
            </a:r>
            <a:r>
              <a:rPr lang="en-US" sz="1800" dirty="0">
                <a:solidFill>
                  <a:srgbClr val="0000FF"/>
                </a:solidFill>
                <a:effectLst/>
                <a:latin typeface="TimesNewRomanPSMT"/>
              </a:rPr>
              <a:t>Standards and Practices for Reporting Plankton and Other Particle Observations From Images</a:t>
            </a:r>
            <a:r>
              <a:rPr lang="en-US" sz="1800" dirty="0">
                <a:effectLst/>
                <a:latin typeface="TimesNewRomanPSMT"/>
              </a:rPr>
              <a:t>” </a:t>
            </a:r>
            <a:endParaRPr kumimoji="0" lang="en-US" sz="1200" b="0" i="0" u="none" strike="noStrike"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Mangal" panose="02040503050203030202" pitchFamily="18" charset="0"/>
              </a:rPr>
              <a:t>In the past we might have published such a document as a NASA TM. However, the process to publish is slow, so we opted for this route for rapid public access and having a DOI.</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200" b="0" i="0" u="none" strike="noStrike" cap="none" normalizeH="0" baseline="0" dirty="0">
              <a:ln>
                <a:noFill/>
              </a:ln>
              <a:solidFill>
                <a:schemeClr val="tx1"/>
              </a:solidFill>
              <a:effectLst/>
              <a:latin typeface="Calibri" panose="020F0502020204030204" pitchFamily="34"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cap="none" normalizeH="0" baseline="0" dirty="0">
                <a:ln>
                  <a:noFill/>
                </a:ln>
                <a:solidFill>
                  <a:schemeClr val="tx1"/>
                </a:solidFill>
                <a:effectLst/>
                <a:latin typeface="Calibri" panose="020F0502020204030204" pitchFamily="34" charset="0"/>
                <a:cs typeface="Mangal" panose="02040503050203030202" pitchFamily="18" charset="0"/>
              </a:rPr>
              <a:t>Our focus was to provide instructions for SeaBASS submissions – we built the instructions upon those established in the wider “Standards and Practices for Reporting Plankton and Other Particle Observations From Images”. others are invited to continue building upon the framework</a:t>
            </a:r>
          </a:p>
          <a:p>
            <a:pPr marL="457200" marR="0" lvl="1" indent="0" algn="l" defTabSz="914400" rtl="0" eaLnBrk="0" fontAlgn="base" latinLnBrk="0" hangingPunct="0">
              <a:lnSpc>
                <a:spcPct val="100000"/>
              </a:lnSpc>
              <a:spcBef>
                <a:spcPct val="0"/>
              </a:spcBef>
              <a:spcAft>
                <a:spcPct val="0"/>
              </a:spcAft>
              <a:buClrTx/>
              <a:buSzTx/>
              <a:buFont typeface="Symbol" pitchFamily="2" charset="2"/>
              <a:buNone/>
              <a:tabLst/>
            </a:pPr>
            <a:endParaRPr kumimoji="0" lang="en-US" altLang="en-US" sz="1200" b="0" i="0" u="none" strike="noStrike" cap="none" normalizeH="0" baseline="0" dirty="0">
              <a:ln>
                <a:noFill/>
              </a:ln>
              <a:solidFill>
                <a:schemeClr val="tx1"/>
              </a:solidFill>
              <a:effectLst/>
              <a:latin typeface="Calibri" panose="020F0502020204030204" pitchFamily="34" charset="0"/>
              <a:cs typeface="Mangal" panose="02040503050203030202" pitchFamily="18" charset="0"/>
            </a:endParaRPr>
          </a:p>
          <a:p>
            <a:pPr marL="457200" marR="0" lvl="1" indent="0" algn="l" defTabSz="914400" rtl="0" eaLnBrk="0" fontAlgn="base" latinLnBrk="0" hangingPunct="0">
              <a:lnSpc>
                <a:spcPct val="100000"/>
              </a:lnSpc>
              <a:spcBef>
                <a:spcPct val="0"/>
              </a:spcBef>
              <a:spcAft>
                <a:spcPct val="0"/>
              </a:spcAft>
              <a:buClrTx/>
              <a:buSzTx/>
              <a:buFont typeface="Symbol" pitchFamily="2" charset="2"/>
              <a:buNone/>
              <a:tabLst/>
            </a:pP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Mangal" panose="02040503050203030202" pitchFamily="18" charset="0"/>
                <a:hlinkClick r:id="rId3" tooltip="Original URL: https://repository.oceanbestpractices.org/handle/11329/2111. Click or tap if you trust this link."/>
              </a:rPr>
              <a:t>https://repository.oceanbestpractices.org/handle/11329/2111</a:t>
            </a:r>
            <a:endParaRPr kumimoji="0" lang="en-US" altLang="en-US" sz="100"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 typeface="Symbol" pitchFamily="2" charset="2"/>
              <a:buNone/>
              <a:tabLst/>
            </a:pP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Mangal" panose="02040503050203030202" pitchFamily="18" charset="0"/>
              </a:rPr>
              <a:t>Neeley, A.R., Soto-Ramos, I., and Proctor, C. (2022) Standards and Best Practices for Reporting Flow Cytometry Observations, Version 1.0. Greenbelt, MD., NASA Goddard Space Flight Center, 31pp. DOI: </a:t>
            </a:r>
            <a:r>
              <a:rPr kumimoji="0" lang="en-US" altLang="en-US" sz="800" b="0" i="0" u="none" strike="noStrike" cap="none" normalizeH="0" baseline="0" dirty="0">
                <a:ln>
                  <a:noFill/>
                </a:ln>
                <a:solidFill>
                  <a:schemeClr val="tx1"/>
                </a:solidFill>
                <a:effectLst/>
                <a:latin typeface="Calibri" panose="020F0502020204030204" pitchFamily="34" charset="0"/>
                <a:ea typeface="Times New Roman" panose="02020603050405020304" pitchFamily="18" charset="0"/>
                <a:cs typeface="Mangal" panose="02040503050203030202" pitchFamily="18" charset="0"/>
                <a:hlinkClick r:id="rId4" tooltip="Original URL: http://dx.doi.org/10.25607/OBP-1864. Click or tap if you trust this link."/>
              </a:rPr>
              <a:t>http://dx.doi.org/10.25607/OBP-1864</a:t>
            </a:r>
            <a:endParaRPr kumimoji="0" lang="en-US" altLang="en-US" sz="1050" b="0" i="0" u="none" strike="noStrike" cap="none" normalizeH="0" baseline="0" dirty="0">
              <a:ln>
                <a:noFill/>
              </a:ln>
              <a:solidFill>
                <a:schemeClr val="tx1"/>
              </a:solidFill>
              <a:effectLst/>
              <a:latin typeface="Arial" panose="020B0604020202020204" pitchFamily="34" charset="0"/>
            </a:endParaRPr>
          </a:p>
          <a:p>
            <a:pPr marL="457200" marR="0" lvl="1" indent="0" algn="l" defTabSz="914400" rtl="0" eaLnBrk="0" fontAlgn="base" latinLnBrk="0" hangingPunct="0">
              <a:lnSpc>
                <a:spcPct val="100000"/>
              </a:lnSpc>
              <a:spcBef>
                <a:spcPct val="0"/>
              </a:spcBef>
              <a:spcAft>
                <a:spcPct val="0"/>
              </a:spcAft>
              <a:buClrTx/>
              <a:buSzTx/>
              <a:buFont typeface="Symbol" pitchFamily="2" charset="2"/>
              <a:buNone/>
              <a:tabLst/>
            </a:pPr>
            <a:endParaRPr kumimoji="0" lang="en-US" altLang="en-US" sz="3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p:nvPr>
        </p:nvSpPr>
        <p:spPr/>
        <p:txBody>
          <a:bodyPr/>
          <a:lstStyle/>
          <a:p>
            <a:pPr algn="r"/>
            <a:fld id="{E9AEC08B-09A5-44BD-A709-8B08BD7DDF4D}" type="slidenum">
              <a:rPr lang="en-US" sz="1400" b="0" strike="noStrike" spc="-1" smtClean="0">
                <a:solidFill>
                  <a:srgbClr val="000000"/>
                </a:solidFill>
                <a:uFill>
                  <a:solidFill>
                    <a:srgbClr val="FFFFFF"/>
                  </a:solidFill>
                </a:uFill>
                <a:latin typeface="Times New Roman"/>
              </a:rPr>
              <a:t>10</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52914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p:nvPr>
        </p:nvSpPr>
        <p:spPr/>
        <p:txBody>
          <a:bodyPr/>
          <a:lstStyle/>
          <a:p>
            <a:pPr algn="r"/>
            <a:fld id="{E9AEC08B-09A5-44BD-A709-8B08BD7DDF4D}" type="slidenum">
              <a:rPr lang="en-US" sz="1400" b="0" strike="noStrike" spc="-1" smtClean="0">
                <a:solidFill>
                  <a:srgbClr val="000000"/>
                </a:solidFill>
                <a:uFill>
                  <a:solidFill>
                    <a:srgbClr val="FFFFFF"/>
                  </a:solidFill>
                </a:uFill>
                <a:latin typeface="Times New Roman"/>
              </a:rPr>
              <a:t>11</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235197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R2022 validation online</a:t>
            </a:r>
          </a:p>
          <a:p>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 significant amount of effort going into PACE preparations, particularly getting ready for PACE Validation. New and updated data, code, workflows (and refreshing, working through backlog of older datasets for validation will be releasing those later this year)</a:t>
            </a:r>
          </a:p>
        </p:txBody>
      </p:sp>
      <p:sp>
        <p:nvSpPr>
          <p:cNvPr id="4" name="Slide Number Placeholder 3"/>
          <p:cNvSpPr>
            <a:spLocks noGrp="1"/>
          </p:cNvSpPr>
          <p:nvPr>
            <p:ph type="sldNum"/>
          </p:nvPr>
        </p:nvSpPr>
        <p:spPr/>
        <p:txBody>
          <a:bodyPr/>
          <a:lstStyle/>
          <a:p>
            <a:pPr algn="r"/>
            <a:fld id="{E9AEC08B-09A5-44BD-A709-8B08BD7DDF4D}" type="slidenum">
              <a:rPr lang="en-US" sz="1400" b="0" strike="noStrike" spc="-1" smtClean="0">
                <a:solidFill>
                  <a:srgbClr val="000000"/>
                </a:solidFill>
                <a:uFill>
                  <a:solidFill>
                    <a:srgbClr val="FFFFFF"/>
                  </a:solidFill>
                </a:uFill>
                <a:latin typeface="Times New Roman"/>
              </a:rPr>
              <a:t>12</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3263098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t>That concludes my updates. Looking forward to </a:t>
            </a:r>
          </a:p>
        </p:txBody>
      </p:sp>
      <p:sp>
        <p:nvSpPr>
          <p:cNvPr id="4" name="Slide Number Placeholder 3"/>
          <p:cNvSpPr>
            <a:spLocks noGrp="1"/>
          </p:cNvSpPr>
          <p:nvPr>
            <p:ph type="sldNum"/>
          </p:nvPr>
        </p:nvSpPr>
        <p:spPr/>
        <p:txBody>
          <a:bodyPr/>
          <a:lstStyle/>
          <a:p>
            <a:pPr algn="r"/>
            <a:fld id="{E9AEC08B-09A5-44BD-A709-8B08BD7DDF4D}" type="slidenum">
              <a:rPr lang="en-US" sz="1400" b="0" strike="noStrike" spc="-1" smtClean="0">
                <a:solidFill>
                  <a:srgbClr val="000000"/>
                </a:solidFill>
                <a:uFill>
                  <a:solidFill>
                    <a:srgbClr val="FFFFFF"/>
                  </a:solidFill>
                </a:uFill>
                <a:latin typeface="Times New Roman"/>
              </a:rPr>
              <a:t>13</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365417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t>Today I’ll be speaking about a few updates from SeaBASS data archive, part of Ocean Biology DAAC at NASA Goddard</a:t>
            </a:r>
          </a:p>
          <a:p>
            <a:endParaRPr lang="en-US"/>
          </a:p>
          <a:p>
            <a:r>
              <a:rPr lang="en-US"/>
              <a:t>I’m Chris Proctor, manager of SeaBASS. The core SeaBASS team also includes Inia Soto Ramos, who is our wonderful data manager many of you have interacted with to submit your datasets. David Norris is our main developer and works on web and software tools.</a:t>
            </a:r>
          </a:p>
          <a:p>
            <a:endParaRPr lang="en-US"/>
          </a:p>
          <a:p>
            <a:r>
              <a:rPr lang="en-US"/>
              <a:t>Extended team also includes several other close collaborators, including analysis and QA/QC provided by members of the Field Support Group (Antonio named them in his presentation)</a:t>
            </a:r>
          </a:p>
          <a:p>
            <a:endParaRPr lang="en-US"/>
          </a:p>
          <a:p>
            <a:r>
              <a:rPr lang="en-US"/>
              <a:t>Collaboration with Violeta </a:t>
            </a:r>
            <a:r>
              <a:rPr lang="en-US" err="1"/>
              <a:t>Sanjuan</a:t>
            </a:r>
            <a:r>
              <a:rPr lang="en-US"/>
              <a:t> </a:t>
            </a:r>
            <a:r>
              <a:rPr lang="en-US" err="1"/>
              <a:t>Calzado</a:t>
            </a:r>
            <a:r>
              <a:rPr lang="en-US"/>
              <a:t> who is leading efforts to produce a new version of the NOMAD algorithm dataset</a:t>
            </a:r>
          </a:p>
          <a:p>
            <a:endParaRPr lang="en-US"/>
          </a:p>
          <a:p>
            <a:r>
              <a:rPr lang="en-US"/>
              <a:t>Noah </a:t>
            </a:r>
            <a:r>
              <a:rPr lang="en-US" err="1"/>
              <a:t>Vegh</a:t>
            </a:r>
            <a:r>
              <a:rPr lang="en-US"/>
              <a:t>-Gaynor who develops science software and other projects</a:t>
            </a:r>
          </a:p>
          <a:p>
            <a:endParaRPr lang="en-US"/>
          </a:p>
          <a:p>
            <a:r>
              <a:rPr lang="en-US"/>
              <a:t>Various other OBPG scientists and developers who are assisting with validation and other projects</a:t>
            </a:r>
          </a:p>
          <a:p>
            <a:endParaRPr lang="en-US"/>
          </a:p>
        </p:txBody>
      </p:sp>
      <p:sp>
        <p:nvSpPr>
          <p:cNvPr id="4" name="Slide Number Placeholder 3"/>
          <p:cNvSpPr>
            <a:spLocks noGrp="1"/>
          </p:cNvSpPr>
          <p:nvPr>
            <p:ph type="sldNum"/>
          </p:nvPr>
        </p:nvSpPr>
        <p:spPr/>
        <p:txBody>
          <a:bodyPr/>
          <a:lstStyle/>
          <a:p>
            <a:pPr algn="r"/>
            <a:fld id="{E9AEC08B-09A5-44BD-A709-8B08BD7DDF4D}" type="slidenum">
              <a:rPr lang="en-US" sz="1400" b="0" strike="noStrike" spc="-1" smtClean="0">
                <a:solidFill>
                  <a:srgbClr val="000000"/>
                </a:solidFill>
                <a:uFill>
                  <a:solidFill>
                    <a:srgbClr val="FFFFFF"/>
                  </a:solidFill>
                </a:uFill>
                <a:latin typeface="Times New Roman"/>
              </a:rPr>
              <a:t>2</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42036713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a:t>Today I’ll be speaking about a few updates from SeaBASS data archive, part of Ocean Biology DAAC at NASA Goddard</a:t>
            </a:r>
          </a:p>
          <a:p>
            <a:endParaRPr lang="en-US"/>
          </a:p>
          <a:p>
            <a:r>
              <a:rPr lang="en-US"/>
              <a:t>I’m Chris Proctor, manager of SeaBASS. The core SeaBASS team also includes Inia Soto Ramos, who is our wonderful data manager many of you have interacted with to submit your datasets. David Norris is our main developer and works on web and software tools.</a:t>
            </a:r>
          </a:p>
          <a:p>
            <a:endParaRPr lang="en-US"/>
          </a:p>
          <a:p>
            <a:r>
              <a:rPr lang="en-US"/>
              <a:t>Extended team also includes several other close collaborators, including analysis and QA/QC provided by members of the Field Support Group (Antonio named them in his presentation)</a:t>
            </a:r>
          </a:p>
          <a:p>
            <a:endParaRPr lang="en-US"/>
          </a:p>
          <a:p>
            <a:r>
              <a:rPr lang="en-US"/>
              <a:t>Collaboration with Violeta </a:t>
            </a:r>
            <a:r>
              <a:rPr lang="en-US" err="1"/>
              <a:t>Sanjuan</a:t>
            </a:r>
            <a:r>
              <a:rPr lang="en-US"/>
              <a:t> </a:t>
            </a:r>
            <a:r>
              <a:rPr lang="en-US" err="1"/>
              <a:t>Calzado</a:t>
            </a:r>
            <a:r>
              <a:rPr lang="en-US"/>
              <a:t> who is leading efforts to produce a new version of the NOMAD algorithm dataset</a:t>
            </a:r>
          </a:p>
          <a:p>
            <a:endParaRPr lang="en-US"/>
          </a:p>
          <a:p>
            <a:r>
              <a:rPr lang="en-US"/>
              <a:t>Noah </a:t>
            </a:r>
            <a:r>
              <a:rPr lang="en-US" err="1"/>
              <a:t>Vegh</a:t>
            </a:r>
            <a:r>
              <a:rPr lang="en-US"/>
              <a:t>-Gaynor who develops science software and other projects</a:t>
            </a:r>
          </a:p>
          <a:p>
            <a:endParaRPr lang="en-US"/>
          </a:p>
          <a:p>
            <a:r>
              <a:rPr lang="en-US"/>
              <a:t>Various other OBPG scientists and developers who are assisting with validation and other projects</a:t>
            </a:r>
          </a:p>
          <a:p>
            <a:endParaRPr lang="en-US"/>
          </a:p>
        </p:txBody>
      </p:sp>
      <p:sp>
        <p:nvSpPr>
          <p:cNvPr id="4" name="Slide Number Placeholder 3"/>
          <p:cNvSpPr>
            <a:spLocks noGrp="1"/>
          </p:cNvSpPr>
          <p:nvPr>
            <p:ph type="sldNum"/>
          </p:nvPr>
        </p:nvSpPr>
        <p:spPr/>
        <p:txBody>
          <a:bodyPr/>
          <a:lstStyle/>
          <a:p>
            <a:pPr algn="r"/>
            <a:fld id="{E9AEC08B-09A5-44BD-A709-8B08BD7DDF4D}" type="slidenum">
              <a:rPr lang="en-US" sz="1400" b="0" strike="noStrike" spc="-1" smtClean="0">
                <a:solidFill>
                  <a:srgbClr val="000000"/>
                </a:solidFill>
                <a:uFill>
                  <a:solidFill>
                    <a:srgbClr val="FFFFFF"/>
                  </a:solidFill>
                </a:uFill>
                <a:latin typeface="Times New Roman"/>
              </a:rPr>
              <a:t>3</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9663248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br>
              <a:rPr lang="en-US"/>
            </a:br>
            <a:endParaRPr lang="en-US">
              <a:solidFill>
                <a:schemeClr val="dk1"/>
              </a:solidFill>
            </a:endParaRPr>
          </a:p>
          <a:p>
            <a:endParaRPr lang="en-US"/>
          </a:p>
          <a:p>
            <a:endParaRPr lang="en-US"/>
          </a:p>
          <a:p>
            <a:endParaRPr lang="en-US"/>
          </a:p>
          <a:p>
            <a:endParaRPr lang="en-US"/>
          </a:p>
          <a:p>
            <a:endParaRPr lang="en-US"/>
          </a:p>
        </p:txBody>
      </p:sp>
      <p:sp>
        <p:nvSpPr>
          <p:cNvPr id="4" name="Slide Number Placeholder 3"/>
          <p:cNvSpPr>
            <a:spLocks noGrp="1"/>
          </p:cNvSpPr>
          <p:nvPr>
            <p:ph type="sldNum"/>
          </p:nvPr>
        </p:nvSpPr>
        <p:spPr/>
        <p:txBody>
          <a:bodyPr/>
          <a:lstStyle/>
          <a:p>
            <a:pPr algn="r"/>
            <a:fld id="{E9AEC08B-09A5-44BD-A709-8B08BD7DDF4D}" type="slidenum">
              <a:rPr lang="en-US" sz="1400" b="0" strike="noStrike" spc="-1" smtClean="0">
                <a:solidFill>
                  <a:srgbClr val="000000"/>
                </a:solidFill>
                <a:uFill>
                  <a:solidFill>
                    <a:srgbClr val="FFFFFF"/>
                  </a:solidFill>
                </a:uFill>
                <a:latin typeface="Times New Roman"/>
              </a:rPr>
              <a:t>4</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8980250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Next few slides are for anyone who is new to submitting data to SeaBASS, or otherwise are just reminders for our experienced submitters</a:t>
            </a:r>
          </a:p>
          <a:p>
            <a:endParaRPr lang="en-US" dirty="0"/>
          </a:p>
          <a:p>
            <a:r>
              <a:rPr lang="en-US" dirty="0"/>
              <a:t>Contact us! On the SeaBASS main menu there are submission instructions, including the seabass email address that goes to multiple </a:t>
            </a:r>
            <a:r>
              <a:rPr lang="en-US" dirty="0" err="1"/>
              <a:t>teammembers</a:t>
            </a:r>
            <a:endParaRPr lang="en-US" dirty="0"/>
          </a:p>
          <a:p>
            <a:endParaRPr lang="en-US" dirty="0"/>
          </a:p>
          <a:p>
            <a:r>
              <a:rPr lang="en-US" dirty="0"/>
              <a:t>You’ll end up emailing us to:</a:t>
            </a:r>
          </a:p>
          <a:p>
            <a:r>
              <a:rPr lang="en-US" dirty="0"/>
              <a:t>Set up or make changes to your SeaBASS submitter account (so that you can transmit data to us)</a:t>
            </a:r>
          </a:p>
          <a:p>
            <a:r>
              <a:rPr lang="en-US" dirty="0"/>
              <a:t>Also, discuss datasets. We need to collect a short list of information to register new projects, and we also want to discuss datasets so we can use standardized field names and metadata (or create new ones when that’s necessary</a:t>
            </a:r>
          </a:p>
        </p:txBody>
      </p:sp>
      <p:sp>
        <p:nvSpPr>
          <p:cNvPr id="4" name="Slide Number Placeholder 3"/>
          <p:cNvSpPr>
            <a:spLocks noGrp="1"/>
          </p:cNvSpPr>
          <p:nvPr>
            <p:ph type="sldNum"/>
          </p:nvPr>
        </p:nvSpPr>
        <p:spPr/>
        <p:txBody>
          <a:bodyPr/>
          <a:lstStyle/>
          <a:p>
            <a:pPr algn="r"/>
            <a:fld id="{E9AEC08B-09A5-44BD-A709-8B08BD7DDF4D}" type="slidenum">
              <a:rPr lang="en-US" sz="1400" b="0" strike="noStrike" spc="-1" smtClean="0">
                <a:solidFill>
                  <a:srgbClr val="000000"/>
                </a:solidFill>
                <a:uFill>
                  <a:solidFill>
                    <a:srgbClr val="FFFFFF"/>
                  </a:solidFill>
                </a:uFill>
                <a:latin typeface="Times New Roman"/>
              </a:rPr>
              <a:t>5</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79990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indent="0">
              <a:buFont typeface="+mj-lt"/>
              <a:buNone/>
            </a:pPr>
            <a:r>
              <a:rPr lang="en-US">
                <a:solidFill>
                  <a:schemeClr val="dk1"/>
                </a:solidFill>
              </a:rPr>
              <a:t>Whenever you have a NEW project, we need you to help by thinking ahead and helping pick good names</a:t>
            </a:r>
          </a:p>
          <a:p>
            <a:pPr marL="0" indent="0">
              <a:buFont typeface="+mj-lt"/>
              <a:buNone/>
            </a:pPr>
            <a:endParaRPr lang="en-US">
              <a:solidFill>
                <a:schemeClr val="dk1"/>
              </a:solidFill>
            </a:endParaRPr>
          </a:p>
          <a:p>
            <a:pPr marL="0" indent="0">
              <a:buFont typeface="+mj-lt"/>
              <a:buNone/>
            </a:pPr>
            <a:r>
              <a:rPr lang="en-US">
                <a:solidFill>
                  <a:schemeClr val="dk1"/>
                </a:solidFill>
              </a:rPr>
              <a:t>Experiments are the long-term research project – for this metadata we ask for either an acronym, or short-name.</a:t>
            </a:r>
          </a:p>
          <a:p>
            <a:pPr marL="0" indent="0">
              <a:buFont typeface="+mj-lt"/>
              <a:buNone/>
            </a:pPr>
            <a:endParaRPr lang="en-US">
              <a:solidFill>
                <a:schemeClr val="dk1"/>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a:solidFill>
                  <a:schemeClr val="dk1"/>
                </a:solidFill>
              </a:rPr>
              <a:t>  Experiment names become part of </a:t>
            </a:r>
            <a:r>
              <a:rPr lang="en-US" err="1">
                <a:solidFill>
                  <a:schemeClr val="dk1"/>
                </a:solidFill>
              </a:rPr>
              <a:t>SeaBASS’s</a:t>
            </a:r>
            <a:r>
              <a:rPr lang="en-US">
                <a:solidFill>
                  <a:schemeClr val="dk1"/>
                </a:solidFill>
              </a:rPr>
              <a:t> DOIs which are </a:t>
            </a:r>
            <a:r>
              <a:rPr lang="en-US" b="1" u="sng">
                <a:solidFill>
                  <a:schemeClr val="dk1"/>
                </a:solidFill>
              </a:rPr>
              <a:t>permanent</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b="1" u="none">
                <a:solidFill>
                  <a:schemeClr val="dk1"/>
                </a:solidFill>
              </a:rPr>
              <a:t>  </a:t>
            </a:r>
            <a:r>
              <a:rPr lang="en-US">
                <a:solidFill>
                  <a:schemeClr val="dk1"/>
                </a:solidFill>
              </a:rPr>
              <a:t>Coordinate with any collaborators so you use the </a:t>
            </a:r>
            <a:r>
              <a:rPr lang="en-US" b="1">
                <a:solidFill>
                  <a:schemeClr val="dk1"/>
                </a:solidFill>
              </a:rPr>
              <a:t>same</a:t>
            </a:r>
            <a:r>
              <a:rPr lang="en-US">
                <a:solidFill>
                  <a:schemeClr val="dk1"/>
                </a:solidFill>
              </a:rPr>
              <a:t> cruise/field-campaign/deployment names</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a:solidFill>
                <a:schemeClr val="dk1"/>
              </a:solidFill>
            </a:endParaRPr>
          </a:p>
        </p:txBody>
      </p:sp>
      <p:sp>
        <p:nvSpPr>
          <p:cNvPr id="4" name="Slide Number Placeholder 3"/>
          <p:cNvSpPr>
            <a:spLocks noGrp="1"/>
          </p:cNvSpPr>
          <p:nvPr>
            <p:ph type="sldNum"/>
          </p:nvPr>
        </p:nvSpPr>
        <p:spPr/>
        <p:txBody>
          <a:bodyPr/>
          <a:lstStyle/>
          <a:p>
            <a:pPr algn="r"/>
            <a:fld id="{E9AEC08B-09A5-44BD-A709-8B08BD7DDF4D}" type="slidenum">
              <a:rPr lang="en-US" sz="1400" b="0" strike="noStrike" spc="-1" smtClean="0">
                <a:solidFill>
                  <a:srgbClr val="000000"/>
                </a:solidFill>
                <a:uFill>
                  <a:solidFill>
                    <a:srgbClr val="FFFFFF"/>
                  </a:solidFill>
                </a:uFill>
                <a:latin typeface="Times New Roman"/>
              </a:rPr>
              <a:t>6</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66053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Datasets in SeaBASS are organized by Experiments (long-term research project)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All the data from individual cruises or deployments gets linked back to the overall experiment. Every Experiment in SeaBASS has at least 1 cruise, and some long-term Experiments have dozens or hundreds.</a:t>
            </a:r>
          </a:p>
          <a:p>
            <a:br>
              <a:rPr lang="en-US" dirty="0"/>
            </a:br>
            <a:r>
              <a:rPr lang="en-US" dirty="0"/>
              <a:t>Every Experiment gets its own webpage, and you can help us customize yours. Every page automatically gets certain sections, including Metadata summary info, the DOI, and there are links to quickly get to the datasets, or to view individual cruises/deployments</a:t>
            </a:r>
            <a:endParaRPr lang="en-US" b="1" dirty="0"/>
          </a:p>
          <a:p>
            <a:endParaRPr lang="en-US" dirty="0"/>
          </a:p>
          <a:p>
            <a:r>
              <a:rPr lang="en-US" dirty="0"/>
              <a:t>You can help provide a written Description, which can summarize the experiment and provide an overview or context or include special information or comments. Here we also spell out the long-name of the Experiment’s acronym, etc.</a:t>
            </a:r>
          </a:p>
          <a:p>
            <a:endParaRPr lang="en-US" dirty="0"/>
          </a:p>
          <a:p>
            <a:r>
              <a:rPr lang="en-US" dirty="0"/>
              <a:t>Additionally, there is an optional section for URLs, so if you’d like you may provide links, for examples, a link to a university project page, or a relevant publication, or a DOI to post-processed dataset elsewhere, etc.</a:t>
            </a:r>
          </a:p>
        </p:txBody>
      </p:sp>
      <p:sp>
        <p:nvSpPr>
          <p:cNvPr id="4" name="Slide Number Placeholder 3"/>
          <p:cNvSpPr>
            <a:spLocks noGrp="1"/>
          </p:cNvSpPr>
          <p:nvPr>
            <p:ph type="sldNum"/>
          </p:nvPr>
        </p:nvSpPr>
        <p:spPr/>
        <p:txBody>
          <a:bodyPr/>
          <a:lstStyle/>
          <a:p>
            <a:pPr algn="r"/>
            <a:fld id="{E9AEC08B-09A5-44BD-A709-8B08BD7DDF4D}" type="slidenum">
              <a:rPr lang="en-US" sz="1400" b="0" strike="noStrike" spc="-1" smtClean="0">
                <a:solidFill>
                  <a:srgbClr val="000000"/>
                </a:solidFill>
                <a:uFill>
                  <a:solidFill>
                    <a:srgbClr val="FFFFFF"/>
                  </a:solidFill>
                </a:uFill>
                <a:latin typeface="Times New Roman"/>
              </a:rPr>
              <a:t>7</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15401604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dk1"/>
                </a:solidFill>
              </a:rPr>
              <a:t>Tips for data submitters (but also data users, to let you know what info you should be able to find)</a:t>
            </a:r>
          </a:p>
        </p:txBody>
      </p:sp>
      <p:sp>
        <p:nvSpPr>
          <p:cNvPr id="4" name="Slide Number Placeholder 3"/>
          <p:cNvSpPr>
            <a:spLocks noGrp="1"/>
          </p:cNvSpPr>
          <p:nvPr>
            <p:ph type="sldNum"/>
          </p:nvPr>
        </p:nvSpPr>
        <p:spPr/>
        <p:txBody>
          <a:bodyPr/>
          <a:lstStyle/>
          <a:p>
            <a:pPr algn="r"/>
            <a:fld id="{E9AEC08B-09A5-44BD-A709-8B08BD7DDF4D}" type="slidenum">
              <a:rPr lang="en-US" sz="1400" b="0" strike="noStrike" spc="-1" smtClean="0">
                <a:solidFill>
                  <a:srgbClr val="000000"/>
                </a:solidFill>
                <a:uFill>
                  <a:solidFill>
                    <a:srgbClr val="FFFFFF"/>
                  </a:solidFill>
                </a:uFill>
                <a:latin typeface="Times New Roman"/>
              </a:rPr>
              <a:t>8</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76222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a:prstGeom prst="rect">
            <a:avLst/>
          </a:prstGeom>
          <a:noFill/>
          <a:ln w="12700">
            <a:solidFill>
              <a:prstClr val="black"/>
            </a:solidFill>
          </a:ln>
        </p:spPr>
      </p:sp>
      <p:sp>
        <p:nvSpPr>
          <p:cNvPr id="3" name="Notes Placeholder 2"/>
          <p:cNvSpPr>
            <a:spLocks noGrp="1"/>
          </p:cNvSpPr>
          <p:nvPr>
            <p:ph type="body" idx="1"/>
          </p:nvPr>
        </p:nvSpPr>
        <p:spPr/>
        <p:txBody>
          <a:bodyPr/>
          <a:lstStyle/>
          <a:p>
            <a:r>
              <a:rPr lang="en-US" dirty="0"/>
              <a:t>Data submissions can’t be accepted if they are missing required types of data or metadata (</a:t>
            </a:r>
            <a:r>
              <a:rPr lang="en-US" dirty="0" err="1"/>
              <a:t>e.g</a:t>
            </a:r>
            <a:r>
              <a:rPr lang="en-US" dirty="0"/>
              <a:t>,. Absorbance measurements should be part of spectrophotometric datasets). NASA requirements built upon community protocols – metadata &amp; measurements needed for data traceability, reproducibility, and uncertainties. Please review these ahead of time!</a:t>
            </a:r>
          </a:p>
        </p:txBody>
      </p:sp>
      <p:sp>
        <p:nvSpPr>
          <p:cNvPr id="4" name="Slide Number Placeholder 3"/>
          <p:cNvSpPr>
            <a:spLocks noGrp="1"/>
          </p:cNvSpPr>
          <p:nvPr>
            <p:ph type="sldNum"/>
          </p:nvPr>
        </p:nvSpPr>
        <p:spPr/>
        <p:txBody>
          <a:bodyPr/>
          <a:lstStyle/>
          <a:p>
            <a:pPr algn="r"/>
            <a:fld id="{E9AEC08B-09A5-44BD-A709-8B08BD7DDF4D}" type="slidenum">
              <a:rPr lang="en-US" sz="1400" b="0" strike="noStrike" spc="-1" smtClean="0">
                <a:solidFill>
                  <a:srgbClr val="000000"/>
                </a:solidFill>
                <a:uFill>
                  <a:solidFill>
                    <a:srgbClr val="FFFFFF"/>
                  </a:solidFill>
                </a:uFill>
                <a:latin typeface="Times New Roman"/>
              </a:rPr>
              <a:t>9</a:t>
            </a:fld>
            <a:endParaRPr lang="en-US" sz="1400" b="0" strike="noStrike" spc="-1">
              <a:solidFill>
                <a:srgbClr val="000000"/>
              </a:solidFill>
              <a:uFill>
                <a:solidFill>
                  <a:srgbClr val="FFFFFF"/>
                </a:solidFill>
              </a:uFill>
              <a:latin typeface="Times New Roman"/>
            </a:endParaRPr>
          </a:p>
        </p:txBody>
      </p:sp>
    </p:spTree>
    <p:extLst>
      <p:ext uri="{BB962C8B-B14F-4D97-AF65-F5344CB8AC3E}">
        <p14:creationId xmlns:p14="http://schemas.microsoft.com/office/powerpoint/2010/main" val="2234964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5" name="PlaceHolder 2"/>
          <p:cNvSpPr>
            <a:spLocks noGrp="1"/>
          </p:cNvSpPr>
          <p:nvPr>
            <p:ph type="body"/>
          </p:nvPr>
        </p:nvSpPr>
        <p:spPr>
          <a:xfrm>
            <a:off x="457200" y="160452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6" name="PlaceHolder 3"/>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0"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1" name="PlaceHolder 5"/>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33"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35" name="Picture 34"/>
          <p:cNvPicPr/>
          <p:nvPr/>
        </p:nvPicPr>
        <p:blipFill>
          <a:blip r:embed="rId2"/>
          <a:stretch/>
        </p:blipFill>
        <p:spPr>
          <a:xfrm>
            <a:off x="2079000" y="1604520"/>
            <a:ext cx="4984920" cy="3977280"/>
          </a:xfrm>
          <a:prstGeom prst="rect">
            <a:avLst/>
          </a:prstGeom>
          <a:ln>
            <a:noFill/>
          </a:ln>
        </p:spPr>
      </p:pic>
      <p:pic>
        <p:nvPicPr>
          <p:cNvPr id="36" name="Picture 35"/>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12AE-BD90-0048-862D-A1A0864F7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145ACD-5CA3-0848-9C96-2BA4DFD0F3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675D6-A5EE-1045-B792-4D394D0CC900}"/>
              </a:ext>
            </a:extLst>
          </p:cNvPr>
          <p:cNvSpPr>
            <a:spLocks noGrp="1"/>
          </p:cNvSpPr>
          <p:nvPr>
            <p:ph type="dt" sz="half" idx="10"/>
          </p:nvPr>
        </p:nvSpPr>
        <p:spPr/>
        <p:txBody>
          <a:bodyPr/>
          <a:lstStyle/>
          <a:p>
            <a:fld id="{3BB267D7-0879-F44F-9BD5-212308E58536}" type="datetimeFigureOut">
              <a:rPr lang="en-US" smtClean="0"/>
              <a:t>5/5/23</a:t>
            </a:fld>
            <a:endParaRPr lang="en-US"/>
          </a:p>
        </p:txBody>
      </p:sp>
      <p:sp>
        <p:nvSpPr>
          <p:cNvPr id="5" name="Footer Placeholder 4">
            <a:extLst>
              <a:ext uri="{FF2B5EF4-FFF2-40B4-BE49-F238E27FC236}">
                <a16:creationId xmlns:a16="http://schemas.microsoft.com/office/drawing/2014/main" id="{1E67C5E6-F48A-854D-9C6D-2D6CAE652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BCB64-CD4B-D748-8941-D369FF0F238A}"/>
              </a:ext>
            </a:extLst>
          </p:cNvPr>
          <p:cNvSpPr>
            <a:spLocks noGrp="1"/>
          </p:cNvSpPr>
          <p:nvPr>
            <p:ph type="sldNum" sz="quarter" idx="12"/>
          </p:nvPr>
        </p:nvSpPr>
        <p:spPr/>
        <p:txBody>
          <a:bodyPr/>
          <a:lstStyle/>
          <a:p>
            <a:fld id="{558E12DE-5DE0-9C4A-9E20-5C28A711247E}" type="slidenum">
              <a:rPr lang="en-US" smtClean="0"/>
              <a:t>‹#›</a:t>
            </a:fld>
            <a:endParaRPr lang="en-US"/>
          </a:p>
        </p:txBody>
      </p:sp>
    </p:spTree>
    <p:extLst>
      <p:ext uri="{BB962C8B-B14F-4D97-AF65-F5344CB8AC3E}">
        <p14:creationId xmlns:p14="http://schemas.microsoft.com/office/powerpoint/2010/main" val="41696882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1"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3"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5"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46" name="PlaceHolder 3"/>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4" name="PlaceHolder 2"/>
          <p:cNvSpPr>
            <a:spLocks noGrp="1"/>
          </p:cNvSpPr>
          <p:nvPr>
            <p:ph type="subTitle"/>
          </p:nvPr>
        </p:nvSpPr>
        <p:spPr>
          <a:xfrm>
            <a:off x="457200" y="1604520"/>
            <a:ext cx="8229240" cy="39772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0"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1" name="PlaceHolder 3"/>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2" name="PlaceHolder 4"/>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4"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5"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6"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58"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59"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0" name="PlaceHolder 4"/>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2" name="PlaceHolder 2"/>
          <p:cNvSpPr>
            <a:spLocks noGrp="1"/>
          </p:cNvSpPr>
          <p:nvPr>
            <p:ph type="body"/>
          </p:nvPr>
        </p:nvSpPr>
        <p:spPr>
          <a:xfrm>
            <a:off x="457200" y="160452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3" name="PlaceHolder 3"/>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5"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6"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7"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68" name="PlaceHolder 5"/>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70"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71" name="PlaceHolder 3"/>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pic>
        <p:nvPicPr>
          <p:cNvPr id="72" name="Picture 71"/>
          <p:cNvPicPr/>
          <p:nvPr/>
        </p:nvPicPr>
        <p:blipFill>
          <a:blip r:embed="rId2"/>
          <a:stretch/>
        </p:blipFill>
        <p:spPr>
          <a:xfrm>
            <a:off x="2079000" y="1604520"/>
            <a:ext cx="4984920" cy="3977280"/>
          </a:xfrm>
          <a:prstGeom prst="rect">
            <a:avLst/>
          </a:prstGeom>
          <a:ln>
            <a:noFill/>
          </a:ln>
        </p:spPr>
      </p:pic>
      <p:pic>
        <p:nvPicPr>
          <p:cNvPr id="73" name="Picture 72"/>
          <p:cNvPicPr/>
          <p:nvPr/>
        </p:nvPicPr>
        <p:blipFill>
          <a:blip r:embed="rId2"/>
          <a:stretch/>
        </p:blipFill>
        <p:spPr>
          <a:xfrm>
            <a:off x="2079000" y="1604520"/>
            <a:ext cx="4984920" cy="3977280"/>
          </a:xfrm>
          <a:prstGeom prst="rect">
            <a:avLst/>
          </a:prstGeom>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AB2A-47DE-B041-9BEF-499EE2AAA8FD}"/>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79D331F-EB06-C448-A5EB-B77DF7310BB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CDD028EB-C7CB-DD40-81CB-555760A8A03E}"/>
              </a:ext>
            </a:extLst>
          </p:cNvPr>
          <p:cNvSpPr>
            <a:spLocks noGrp="1"/>
          </p:cNvSpPr>
          <p:nvPr>
            <p:ph type="dt" sz="half" idx="10"/>
          </p:nvPr>
        </p:nvSpPr>
        <p:spPr/>
        <p:txBody>
          <a:bodyPr/>
          <a:lstStyle/>
          <a:p>
            <a:fld id="{3BB267D7-0879-F44F-9BD5-212308E58536}" type="datetimeFigureOut">
              <a:rPr lang="en-US" smtClean="0"/>
              <a:t>5/5/23</a:t>
            </a:fld>
            <a:endParaRPr lang="en-US"/>
          </a:p>
        </p:txBody>
      </p:sp>
      <p:sp>
        <p:nvSpPr>
          <p:cNvPr id="5" name="Footer Placeholder 4">
            <a:extLst>
              <a:ext uri="{FF2B5EF4-FFF2-40B4-BE49-F238E27FC236}">
                <a16:creationId xmlns:a16="http://schemas.microsoft.com/office/drawing/2014/main" id="{0F2BAA89-ED75-B841-B455-F6B2F5B5B9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4C2D70-1690-E74F-B44F-575FC6063A36}"/>
              </a:ext>
            </a:extLst>
          </p:cNvPr>
          <p:cNvSpPr>
            <a:spLocks noGrp="1"/>
          </p:cNvSpPr>
          <p:nvPr>
            <p:ph type="sldNum" sz="quarter" idx="12"/>
          </p:nvPr>
        </p:nvSpPr>
        <p:spPr/>
        <p:txBody>
          <a:bodyPr/>
          <a:lstStyle/>
          <a:p>
            <a:fld id="{558E12DE-5DE0-9C4A-9E20-5C28A711247E}" type="slidenum">
              <a:rPr lang="en-US" smtClean="0"/>
              <a:t>‹#›</a:t>
            </a:fld>
            <a:endParaRPr lang="en-US"/>
          </a:p>
        </p:txBody>
      </p:sp>
    </p:spTree>
    <p:extLst>
      <p:ext uri="{BB962C8B-B14F-4D97-AF65-F5344CB8AC3E}">
        <p14:creationId xmlns:p14="http://schemas.microsoft.com/office/powerpoint/2010/main" val="3045750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E12AE-BD90-0048-862D-A1A0864F74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145ACD-5CA3-0848-9C96-2BA4DFD0F3D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8675D6-A5EE-1045-B792-4D394D0CC900}"/>
              </a:ext>
            </a:extLst>
          </p:cNvPr>
          <p:cNvSpPr>
            <a:spLocks noGrp="1"/>
          </p:cNvSpPr>
          <p:nvPr>
            <p:ph type="dt" sz="half" idx="10"/>
          </p:nvPr>
        </p:nvSpPr>
        <p:spPr/>
        <p:txBody>
          <a:bodyPr/>
          <a:lstStyle/>
          <a:p>
            <a:fld id="{3BB267D7-0879-F44F-9BD5-212308E58536}" type="datetimeFigureOut">
              <a:rPr lang="en-US" smtClean="0"/>
              <a:t>5/5/23</a:t>
            </a:fld>
            <a:endParaRPr lang="en-US"/>
          </a:p>
        </p:txBody>
      </p:sp>
      <p:sp>
        <p:nvSpPr>
          <p:cNvPr id="5" name="Footer Placeholder 4">
            <a:extLst>
              <a:ext uri="{FF2B5EF4-FFF2-40B4-BE49-F238E27FC236}">
                <a16:creationId xmlns:a16="http://schemas.microsoft.com/office/drawing/2014/main" id="{1E67C5E6-F48A-854D-9C6D-2D6CAE6520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BCB64-CD4B-D748-8941-D369FF0F238A}"/>
              </a:ext>
            </a:extLst>
          </p:cNvPr>
          <p:cNvSpPr>
            <a:spLocks noGrp="1"/>
          </p:cNvSpPr>
          <p:nvPr>
            <p:ph type="sldNum" sz="quarter" idx="12"/>
          </p:nvPr>
        </p:nvSpPr>
        <p:spPr/>
        <p:txBody>
          <a:bodyPr/>
          <a:lstStyle/>
          <a:p>
            <a:fld id="{558E12DE-5DE0-9C4A-9E20-5C28A711247E}" type="slidenum">
              <a:rPr lang="en-US" smtClean="0"/>
              <a:t>‹#›</a:t>
            </a:fld>
            <a:endParaRPr lang="en-US"/>
          </a:p>
        </p:txBody>
      </p:sp>
    </p:spTree>
    <p:extLst>
      <p:ext uri="{BB962C8B-B14F-4D97-AF65-F5344CB8AC3E}">
        <p14:creationId xmlns:p14="http://schemas.microsoft.com/office/powerpoint/2010/main" val="3464912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6" name="PlaceHolder 2"/>
          <p:cNvSpPr>
            <a:spLocks noGrp="1"/>
          </p:cNvSpPr>
          <p:nvPr>
            <p:ph type="body"/>
          </p:nvPr>
        </p:nvSpPr>
        <p:spPr>
          <a:xfrm>
            <a:off x="457200" y="1604520"/>
            <a:ext cx="822924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9" name="PlaceHolder 3"/>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3"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45720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5" name="PlaceHolder 4"/>
          <p:cNvSpPr>
            <a:spLocks noGrp="1"/>
          </p:cNvSpPr>
          <p:nvPr>
            <p:ph type="body"/>
          </p:nvPr>
        </p:nvSpPr>
        <p:spPr>
          <a:xfrm>
            <a:off x="467424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17" name="PlaceHolder 2"/>
          <p:cNvSpPr>
            <a:spLocks noGrp="1"/>
          </p:cNvSpPr>
          <p:nvPr>
            <p:ph type="body"/>
          </p:nvPr>
        </p:nvSpPr>
        <p:spPr>
          <a:xfrm>
            <a:off x="457200" y="1604520"/>
            <a:ext cx="4015800" cy="397728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8"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19" name="PlaceHolder 4"/>
          <p:cNvSpPr>
            <a:spLocks noGrp="1"/>
          </p:cNvSpPr>
          <p:nvPr>
            <p:ph type="body"/>
          </p:nvPr>
        </p:nvSpPr>
        <p:spPr>
          <a:xfrm>
            <a:off x="4674240" y="368208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tIns="0" rIns="0" bIns="0" anchor="ctr"/>
          <a:lstStyle/>
          <a:p>
            <a:pPr algn="ctr"/>
            <a:endParaRPr lang="en-US" sz="4400" b="0" strike="noStrike" spc="-1">
              <a:solidFill>
                <a:srgbClr val="000000"/>
              </a:solidFill>
              <a:uFill>
                <a:solidFill>
                  <a:srgbClr val="FFFFFF"/>
                </a:solidFill>
              </a:uFill>
              <a:latin typeface="Arial"/>
            </a:endParaRPr>
          </a:p>
        </p:txBody>
      </p:sp>
      <p:sp>
        <p:nvSpPr>
          <p:cNvPr id="21" name="PlaceHolder 2"/>
          <p:cNvSpPr>
            <a:spLocks noGrp="1"/>
          </p:cNvSpPr>
          <p:nvPr>
            <p:ph type="body"/>
          </p:nvPr>
        </p:nvSpPr>
        <p:spPr>
          <a:xfrm>
            <a:off x="45720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2" name="PlaceHolder 3"/>
          <p:cNvSpPr>
            <a:spLocks noGrp="1"/>
          </p:cNvSpPr>
          <p:nvPr>
            <p:ph type="body"/>
          </p:nvPr>
        </p:nvSpPr>
        <p:spPr>
          <a:xfrm>
            <a:off x="4674240" y="1604520"/>
            <a:ext cx="401580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
        <p:nvSpPr>
          <p:cNvPr id="23" name="PlaceHolder 4"/>
          <p:cNvSpPr>
            <a:spLocks noGrp="1"/>
          </p:cNvSpPr>
          <p:nvPr>
            <p:ph type="body"/>
          </p:nvPr>
        </p:nvSpPr>
        <p:spPr>
          <a:xfrm>
            <a:off x="457200" y="3682080"/>
            <a:ext cx="8229240" cy="1896840"/>
          </a:xfrm>
          <a:prstGeom prst="rect">
            <a:avLst/>
          </a:prstGeom>
        </p:spPr>
        <p:txBody>
          <a:bodyPr lIns="0" tIns="0" rIns="0" bIns="0"/>
          <a:lstStyle/>
          <a:p>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CustomShape 1"/>
          <p:cNvSpPr/>
          <p:nvPr/>
        </p:nvSpPr>
        <p:spPr>
          <a:xfrm>
            <a:off x="52560" y="54000"/>
            <a:ext cx="9024120" cy="67251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sp>
      <p:sp>
        <p:nvSpPr>
          <p:cNvPr id="4"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2" name="PlaceHolder 3"/>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CustomShape 1"/>
          <p:cNvSpPr/>
          <p:nvPr/>
        </p:nvSpPr>
        <p:spPr>
          <a:xfrm>
            <a:off x="52560" y="54000"/>
            <a:ext cx="9024120" cy="6725160"/>
          </a:xfrm>
          <a:prstGeom prst="rect">
            <a:avLst/>
          </a:prstGeom>
          <a:noFill/>
          <a:ln w="9360">
            <a:solidFill>
              <a:srgbClr val="000000"/>
            </a:solidFill>
            <a:miter/>
          </a:ln>
        </p:spPr>
        <p:style>
          <a:lnRef idx="0">
            <a:scrgbClr r="0" g="0" b="0"/>
          </a:lnRef>
          <a:fillRef idx="0">
            <a:scrgbClr r="0" g="0" b="0"/>
          </a:fillRef>
          <a:effectRef idx="0">
            <a:scrgbClr r="0" g="0" b="0"/>
          </a:effectRef>
          <a:fontRef idx="minor"/>
        </p:style>
      </p:sp>
      <p:sp>
        <p:nvSpPr>
          <p:cNvPr id="38" name="PlaceHolder 2"/>
          <p:cNvSpPr>
            <a:spLocks noGrp="1"/>
          </p:cNvSpPr>
          <p:nvPr>
            <p:ph type="title"/>
          </p:nvPr>
        </p:nvSpPr>
        <p:spPr>
          <a:xfrm>
            <a:off x="457200" y="273600"/>
            <a:ext cx="8229240" cy="1144800"/>
          </a:xfrm>
          <a:prstGeom prst="rect">
            <a:avLst/>
          </a:prstGeom>
        </p:spPr>
        <p:txBody>
          <a:bodyPr lIns="0" tIns="0" rIns="0" bIns="0" anchor="ctr"/>
          <a:lstStyle/>
          <a:p>
            <a:pPr algn="ctr"/>
            <a:r>
              <a:rPr lang="en-US" sz="4400" b="0" strike="noStrike" spc="-1">
                <a:solidFill>
                  <a:srgbClr val="000000"/>
                </a:solidFill>
                <a:uFill>
                  <a:solidFill>
                    <a:srgbClr val="FFFFFF"/>
                  </a:solidFill>
                </a:uFill>
                <a:latin typeface="Arial"/>
              </a:rPr>
              <a:t>Click to edit the title text format</a:t>
            </a:r>
          </a:p>
        </p:txBody>
      </p:sp>
      <p:sp>
        <p:nvSpPr>
          <p:cNvPr id="39" name="PlaceHolder 3"/>
          <p:cNvSpPr>
            <a:spLocks noGrp="1"/>
          </p:cNvSpPr>
          <p:nvPr>
            <p:ph type="body"/>
          </p:nvPr>
        </p:nvSpPr>
        <p:spPr>
          <a:xfrm>
            <a:off x="457200" y="1604520"/>
            <a:ext cx="8229240" cy="3977280"/>
          </a:xfrm>
          <a:prstGeom prst="rect">
            <a:avLst/>
          </a:prstGeom>
        </p:spPr>
        <p:txBody>
          <a:bodyPr lIns="0" tIns="0" rIns="0" bIns="0"/>
          <a:lstStyle/>
          <a:p>
            <a:pPr marL="432000" indent="-324000">
              <a:buClr>
                <a:srgbClr val="000000"/>
              </a:buClr>
              <a:buSzPct val="45000"/>
              <a:buFont typeface="Wingdings" charset="2"/>
              <a:buChar char=""/>
            </a:pPr>
            <a:r>
              <a:rPr lang="en-US" sz="3200" b="0" strike="noStrike" spc="-1">
                <a:solidFill>
                  <a:srgbClr val="000000"/>
                </a:solidFill>
                <a:uFill>
                  <a:solidFill>
                    <a:srgbClr val="FFFFFF"/>
                  </a:solidFill>
                </a:uFill>
                <a:latin typeface="Arial"/>
              </a:rPr>
              <a:t>Click to edit the outline text format</a:t>
            </a:r>
          </a:p>
          <a:p>
            <a:pPr marL="864000" lvl="1" indent="-324000">
              <a:buClr>
                <a:srgbClr val="000000"/>
              </a:buClr>
              <a:buSzPct val="75000"/>
              <a:buFont typeface="Symbol" charset="2"/>
              <a:buChar char=""/>
            </a:pPr>
            <a:r>
              <a:rPr lang="en-US" sz="2800" b="0" strike="noStrike" spc="-1">
                <a:solidFill>
                  <a:srgbClr val="000000"/>
                </a:solidFill>
                <a:uFill>
                  <a:solidFill>
                    <a:srgbClr val="FFFFFF"/>
                  </a:solidFill>
                </a:uFill>
                <a:latin typeface="Arial"/>
              </a:rPr>
              <a:t>Second Outline Level</a:t>
            </a:r>
          </a:p>
          <a:p>
            <a:pPr marL="1296000" lvl="2" indent="-288000">
              <a:buClr>
                <a:srgbClr val="000000"/>
              </a:buClr>
              <a:buSzPct val="45000"/>
              <a:buFont typeface="Wingdings" charset="2"/>
              <a:buChar char=""/>
            </a:pPr>
            <a:r>
              <a:rPr lang="en-US" sz="2400" b="0" strike="noStrike" spc="-1">
                <a:solidFill>
                  <a:srgbClr val="000000"/>
                </a:solidFill>
                <a:uFill>
                  <a:solidFill>
                    <a:srgbClr val="FFFFFF"/>
                  </a:solidFill>
                </a:uFill>
                <a:latin typeface="Arial"/>
              </a:rPr>
              <a:t>Third Outline Level</a:t>
            </a:r>
          </a:p>
          <a:p>
            <a:pPr marL="1728000" lvl="3" indent="-216000">
              <a:buClr>
                <a:srgbClr val="000000"/>
              </a:buClr>
              <a:buSzPct val="75000"/>
              <a:buFont typeface="Symbol" charset="2"/>
              <a:buChar char=""/>
            </a:pPr>
            <a:r>
              <a:rPr lang="en-US" sz="2000" b="0" strike="noStrike" spc="-1">
                <a:solidFill>
                  <a:srgbClr val="000000"/>
                </a:solidFill>
                <a:uFill>
                  <a:solidFill>
                    <a:srgbClr val="FFFFFF"/>
                  </a:solidFill>
                </a:uFill>
                <a:latin typeface="Arial"/>
              </a:rPr>
              <a:t>Fourth Outline Level</a:t>
            </a:r>
          </a:p>
          <a:p>
            <a:pPr marL="2160000" lvl="4"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Fifth Outline Level</a:t>
            </a:r>
          </a:p>
          <a:p>
            <a:pPr marL="2592000" lvl="5"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Sixth Outline Level</a:t>
            </a:r>
          </a:p>
          <a:p>
            <a:pPr marL="3024000" lvl="6" indent="-216000">
              <a:buClr>
                <a:srgbClr val="000000"/>
              </a:buClr>
              <a:buSzPct val="45000"/>
              <a:buFont typeface="Wingdings" charset="2"/>
              <a:buChar char=""/>
            </a:pPr>
            <a:r>
              <a:rPr lang="en-US" sz="2000" b="0" strike="noStrike" spc="-1">
                <a:solidFill>
                  <a:srgbClr val="000000"/>
                </a:solidFill>
                <a:uFill>
                  <a:solidFill>
                    <a:srgbClr val="FFFFFF"/>
                  </a:solidFill>
                </a:u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87" r:id="rId13"/>
    <p:sldLayoutId id="2147483688"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png"/><Relationship Id="rId21" Type="http://schemas.openxmlformats.org/officeDocument/2006/relationships/image" Target="../media/image20.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notesSlide" Target="../notesSlides/notesSlide1.xml"/><Relationship Id="rId16" Type="http://schemas.openxmlformats.org/officeDocument/2006/relationships/image" Target="../media/image15.png"/><Relationship Id="rId20" Type="http://schemas.openxmlformats.org/officeDocument/2006/relationships/image" Target="../media/image19.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pn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 Id="rId22"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9C_6D57E2C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A8_FDAD8D04.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creativecommons.org/licenses/by/2.0/" TargetMode="External"/><Relationship Id="rId5" Type="http://schemas.openxmlformats.org/officeDocument/2006/relationships/hyperlink" Target="https://upload.wikimedia.org/wikipedia/commons/8/80/Thinking_about_writing.png" TargetMode="External"/><Relationship Id="rId4"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CustomShape 3"/>
          <p:cNvSpPr/>
          <p:nvPr/>
        </p:nvSpPr>
        <p:spPr>
          <a:xfrm>
            <a:off x="3733920" y="6615000"/>
            <a:ext cx="1978560" cy="24048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000" b="0" strike="noStrike" spc="-1">
                <a:solidFill>
                  <a:srgbClr val="000000"/>
                </a:solidFill>
                <a:uFill>
                  <a:solidFill>
                    <a:srgbClr val="FFFFFF"/>
                  </a:solidFill>
                </a:uFill>
                <a:latin typeface="Arial"/>
                <a:ea typeface="Arial"/>
              </a:rPr>
              <a:t>http://seabass.gsfc.nasa.gov</a:t>
            </a:r>
            <a:endParaRPr lang="en-US" sz="1800" b="0" strike="noStrike" spc="-1">
              <a:solidFill>
                <a:srgbClr val="000000"/>
              </a:solidFill>
              <a:uFill>
                <a:solidFill>
                  <a:srgbClr val="FFFFFF"/>
                </a:solidFill>
              </a:uFill>
              <a:latin typeface="Arial"/>
            </a:endParaRPr>
          </a:p>
        </p:txBody>
      </p:sp>
      <p:sp>
        <p:nvSpPr>
          <p:cNvPr id="7" name="TextBox 6">
            <a:extLst>
              <a:ext uri="{FF2B5EF4-FFF2-40B4-BE49-F238E27FC236}">
                <a16:creationId xmlns:a16="http://schemas.microsoft.com/office/drawing/2014/main" id="{759B05B1-853B-014C-B565-FD262550BACF}"/>
              </a:ext>
            </a:extLst>
          </p:cNvPr>
          <p:cNvSpPr txBox="1"/>
          <p:nvPr/>
        </p:nvSpPr>
        <p:spPr>
          <a:xfrm>
            <a:off x="147718" y="233157"/>
            <a:ext cx="8780414" cy="2000548"/>
          </a:xfrm>
          <a:prstGeom prst="rect">
            <a:avLst/>
          </a:prstGeom>
          <a:noFill/>
        </p:spPr>
        <p:txBody>
          <a:bodyPr wrap="square" lIns="91440" tIns="45720" rIns="91440" bIns="45720" rtlCol="0" anchor="t">
            <a:spAutoFit/>
          </a:bodyPr>
          <a:lstStyle/>
          <a:p>
            <a:pPr algn="ctr"/>
            <a:r>
              <a:rPr lang="en-US" sz="4800">
                <a:solidFill>
                  <a:srgbClr val="0070C0"/>
                </a:solidFill>
                <a:ea typeface="+mn-lt"/>
                <a:cs typeface="+mn-lt"/>
              </a:rPr>
              <a:t>SeaBASS Updates</a:t>
            </a:r>
            <a:endParaRPr lang="en-US" sz="4800">
              <a:solidFill>
                <a:srgbClr val="0070C0"/>
              </a:solidFill>
              <a:ea typeface="+mn-lt"/>
              <a:cs typeface="Calibri"/>
            </a:endParaRPr>
          </a:p>
          <a:p>
            <a:pPr algn="ctr"/>
            <a:endParaRPr lang="en-US" sz="2800">
              <a:solidFill>
                <a:srgbClr val="0070C0"/>
              </a:solidFill>
              <a:ea typeface="+mn-lt"/>
              <a:cs typeface="+mn-lt"/>
            </a:endParaRPr>
          </a:p>
          <a:p>
            <a:pPr algn="ctr"/>
            <a:r>
              <a:rPr lang="en-US" sz="2800">
                <a:solidFill>
                  <a:srgbClr val="0070C0"/>
                </a:solidFill>
                <a:ea typeface="+mn-lt"/>
                <a:cs typeface="+mn-lt"/>
              </a:rPr>
              <a:t>NASA Ocean Color Research Team (OCRT) </a:t>
            </a:r>
            <a:endParaRPr lang="en-US" sz="2800">
              <a:solidFill>
                <a:srgbClr val="0070C0"/>
              </a:solidFill>
              <a:ea typeface="+mn-lt"/>
              <a:cs typeface="Calibri"/>
            </a:endParaRPr>
          </a:p>
          <a:p>
            <a:pPr algn="ctr"/>
            <a:r>
              <a:rPr lang="en-US" sz="2000">
                <a:solidFill>
                  <a:srgbClr val="0070C0"/>
                </a:solidFill>
                <a:cs typeface="Calibri"/>
              </a:rPr>
              <a:t>May 9, 2023</a:t>
            </a:r>
          </a:p>
        </p:txBody>
      </p:sp>
      <p:grpSp>
        <p:nvGrpSpPr>
          <p:cNvPr id="78" name="Group 77">
            <a:extLst>
              <a:ext uri="{FF2B5EF4-FFF2-40B4-BE49-F238E27FC236}">
                <a16:creationId xmlns:a16="http://schemas.microsoft.com/office/drawing/2014/main" id="{B33A90A3-57B1-4681-989A-E3708C918987}"/>
              </a:ext>
            </a:extLst>
          </p:cNvPr>
          <p:cNvGrpSpPr/>
          <p:nvPr/>
        </p:nvGrpSpPr>
        <p:grpSpPr>
          <a:xfrm>
            <a:off x="220413" y="3194388"/>
            <a:ext cx="8707719" cy="3534846"/>
            <a:chOff x="115309" y="1920009"/>
            <a:chExt cx="8707719" cy="3534846"/>
          </a:xfrm>
        </p:grpSpPr>
        <p:sp>
          <p:nvSpPr>
            <p:cNvPr id="80" name="CustomShape 4">
              <a:extLst>
                <a:ext uri="{FF2B5EF4-FFF2-40B4-BE49-F238E27FC236}">
                  <a16:creationId xmlns:a16="http://schemas.microsoft.com/office/drawing/2014/main" id="{4E69FC4A-9F6B-452A-9770-37C7D5E8C996}"/>
                </a:ext>
              </a:extLst>
            </p:cNvPr>
            <p:cNvSpPr/>
            <p:nvPr/>
          </p:nvSpPr>
          <p:spPr>
            <a:xfrm flipH="1">
              <a:off x="2011089" y="2376925"/>
              <a:ext cx="919258" cy="1477328"/>
            </a:xfrm>
            <a:custGeom>
              <a:avLst/>
              <a:gdLst/>
              <a:ahLst/>
              <a:cxnLst/>
              <a:rect l="l" t="t" r="r" b="b"/>
              <a:pathLst>
                <a:path w="21600" h="21600">
                  <a:moveTo>
                    <a:pt x="0" y="0"/>
                  </a:moveTo>
                  <a:lnTo>
                    <a:pt x="21600" y="21600"/>
                  </a:lnTo>
                </a:path>
              </a:pathLst>
            </a:custGeom>
            <a:noFill/>
            <a:ln w="9360" cap="rnd">
              <a:solidFill>
                <a:srgbClr val="000000"/>
              </a:solidFill>
              <a:prstDash val="dashDot"/>
              <a:round/>
              <a:extLst>
                <a:ext uri="{C807C97D-BFC1-408E-A445-0C87EB9F89A2}">
                  <ask:lineSketchStyleProps xmlns:ask="http://schemas.microsoft.com/office/drawing/2018/sketchyshapes" sd="1219033472">
                    <a:custGeom>
                      <a:avLst/>
                      <a:gdLst>
                        <a:gd name="connsiteX0" fmla="*/ 0 w 1346572"/>
                        <a:gd name="connsiteY0" fmla="*/ 0 h 1990273"/>
                        <a:gd name="connsiteX1" fmla="*/ 323177 w 1346572"/>
                        <a:gd name="connsiteY1" fmla="*/ 477666 h 1990273"/>
                        <a:gd name="connsiteX2" fmla="*/ 619423 w 1346572"/>
                        <a:gd name="connsiteY2" fmla="*/ 915526 h 1990273"/>
                        <a:gd name="connsiteX3" fmla="*/ 982998 w 1346572"/>
                        <a:gd name="connsiteY3" fmla="*/ 1452899 h 1990273"/>
                        <a:gd name="connsiteX4" fmla="*/ 1346572 w 1346572"/>
                        <a:gd name="connsiteY4" fmla="*/ 1990273 h 1990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6572" h="1990273" extrusionOk="0">
                          <a:moveTo>
                            <a:pt x="0" y="0"/>
                          </a:moveTo>
                          <a:cubicBezTo>
                            <a:pt x="122987" y="199599"/>
                            <a:pt x="204141" y="345999"/>
                            <a:pt x="323177" y="477666"/>
                          </a:cubicBezTo>
                          <a:cubicBezTo>
                            <a:pt x="442214" y="609333"/>
                            <a:pt x="487996" y="696075"/>
                            <a:pt x="619423" y="915526"/>
                          </a:cubicBezTo>
                          <a:cubicBezTo>
                            <a:pt x="750850" y="1134977"/>
                            <a:pt x="801140" y="1221877"/>
                            <a:pt x="982998" y="1452899"/>
                          </a:cubicBezTo>
                          <a:cubicBezTo>
                            <a:pt x="1164856" y="1683921"/>
                            <a:pt x="1251307" y="1879551"/>
                            <a:pt x="1346572" y="1990273"/>
                          </a:cubicBezTo>
                        </a:path>
                      </a:pathLst>
                    </a:custGeom>
                    <ask:type>
                      <ask:lineSketchNone/>
                    </ask:type>
                  </ask:lineSketchStyleProps>
                </a:ext>
              </a:extLst>
            </a:ln>
          </p:spPr>
          <p:style>
            <a:lnRef idx="0">
              <a:scrgbClr r="0" g="0" b="0"/>
            </a:lnRef>
            <a:fillRef idx="0">
              <a:scrgbClr r="0" g="0" b="0"/>
            </a:fillRef>
            <a:effectRef idx="0">
              <a:scrgbClr r="0" g="0" b="0"/>
            </a:effectRef>
            <a:fontRef idx="minor"/>
          </p:style>
          <p:txBody>
            <a:bodyPr/>
            <a:lstStyle/>
            <a:p>
              <a:endParaRPr lang="en-US"/>
            </a:p>
          </p:txBody>
        </p:sp>
        <p:sp>
          <p:nvSpPr>
            <p:cNvPr id="81" name="CustomShape 6">
              <a:extLst>
                <a:ext uri="{FF2B5EF4-FFF2-40B4-BE49-F238E27FC236}">
                  <a16:creationId xmlns:a16="http://schemas.microsoft.com/office/drawing/2014/main" id="{D7ED2672-5F0D-4156-B600-482A56B4972E}"/>
                </a:ext>
              </a:extLst>
            </p:cNvPr>
            <p:cNvSpPr/>
            <p:nvPr/>
          </p:nvSpPr>
          <p:spPr>
            <a:xfrm>
              <a:off x="1436448" y="3930122"/>
              <a:ext cx="12777" cy="867659"/>
            </a:xfrm>
            <a:custGeom>
              <a:avLst/>
              <a:gdLst/>
              <a:ahLst/>
              <a:cxnLst/>
              <a:rect l="l" t="t" r="r" b="b"/>
              <a:pathLst>
                <a:path w="21600" h="21600">
                  <a:moveTo>
                    <a:pt x="0" y="0"/>
                  </a:moveTo>
                  <a:lnTo>
                    <a:pt x="21600" y="21600"/>
                  </a:lnTo>
                </a:path>
              </a:pathLst>
            </a:custGeom>
            <a:noFill/>
            <a:ln w="38100" cap="rnd">
              <a:solidFill>
                <a:srgbClr val="000000"/>
              </a:solidFill>
              <a:prstDash val="solid"/>
              <a:round/>
            </a:ln>
          </p:spPr>
          <p:style>
            <a:lnRef idx="0">
              <a:scrgbClr r="0" g="0" b="0"/>
            </a:lnRef>
            <a:fillRef idx="0">
              <a:scrgbClr r="0" g="0" b="0"/>
            </a:fillRef>
            <a:effectRef idx="0">
              <a:scrgbClr r="0" g="0" b="0"/>
            </a:effectRef>
            <a:fontRef idx="minor"/>
          </p:style>
        </p:sp>
        <p:sp>
          <p:nvSpPr>
            <p:cNvPr id="82" name="CustomShape 7">
              <a:extLst>
                <a:ext uri="{FF2B5EF4-FFF2-40B4-BE49-F238E27FC236}">
                  <a16:creationId xmlns:a16="http://schemas.microsoft.com/office/drawing/2014/main" id="{2BFEA84C-6D4F-4CC7-B51F-28C3E907FD38}"/>
                </a:ext>
              </a:extLst>
            </p:cNvPr>
            <p:cNvSpPr/>
            <p:nvPr/>
          </p:nvSpPr>
          <p:spPr>
            <a:xfrm>
              <a:off x="1314312" y="4810919"/>
              <a:ext cx="261360" cy="282240"/>
            </a:xfrm>
            <a:prstGeom prst="can">
              <a:avLst>
                <a:gd name="adj" fmla="val 25000"/>
              </a:avLst>
            </a:prstGeom>
            <a:solidFill>
              <a:srgbClr val="3A3838"/>
            </a:solidFill>
            <a:ln>
              <a:noFill/>
            </a:ln>
          </p:spPr>
          <p:style>
            <a:lnRef idx="0">
              <a:scrgbClr r="0" g="0" b="0"/>
            </a:lnRef>
            <a:fillRef idx="0">
              <a:scrgbClr r="0" g="0" b="0"/>
            </a:fillRef>
            <a:effectRef idx="0">
              <a:scrgbClr r="0" g="0" b="0"/>
            </a:effectRef>
            <a:fontRef idx="minor"/>
          </p:style>
        </p:sp>
        <p:pic>
          <p:nvPicPr>
            <p:cNvPr id="83" name="Picture 82">
              <a:extLst>
                <a:ext uri="{FF2B5EF4-FFF2-40B4-BE49-F238E27FC236}">
                  <a16:creationId xmlns:a16="http://schemas.microsoft.com/office/drawing/2014/main" id="{8C0B078E-A79E-4F10-B437-0581FFC15BC7}"/>
                </a:ext>
              </a:extLst>
            </p:cNvPr>
            <p:cNvPicPr/>
            <p:nvPr/>
          </p:nvPicPr>
          <p:blipFill>
            <a:blip r:embed="rId3"/>
            <a:stretch/>
          </p:blipFill>
          <p:spPr>
            <a:xfrm>
              <a:off x="791145" y="4952039"/>
              <a:ext cx="368640" cy="378000"/>
            </a:xfrm>
            <a:prstGeom prst="rect">
              <a:avLst/>
            </a:prstGeom>
            <a:ln>
              <a:noFill/>
            </a:ln>
          </p:spPr>
        </p:pic>
        <p:pic>
          <p:nvPicPr>
            <p:cNvPr id="84" name="Picture 83">
              <a:extLst>
                <a:ext uri="{FF2B5EF4-FFF2-40B4-BE49-F238E27FC236}">
                  <a16:creationId xmlns:a16="http://schemas.microsoft.com/office/drawing/2014/main" id="{EDE6C8BF-2A5A-46DE-946B-31ED4EFEF0FC}"/>
                </a:ext>
              </a:extLst>
            </p:cNvPr>
            <p:cNvPicPr/>
            <p:nvPr/>
          </p:nvPicPr>
          <p:blipFill>
            <a:blip r:embed="rId4"/>
            <a:stretch/>
          </p:blipFill>
          <p:spPr>
            <a:xfrm>
              <a:off x="1667784" y="4676448"/>
              <a:ext cx="271800" cy="216000"/>
            </a:xfrm>
            <a:prstGeom prst="rect">
              <a:avLst/>
            </a:prstGeom>
            <a:ln>
              <a:noFill/>
            </a:ln>
          </p:spPr>
        </p:pic>
        <p:pic>
          <p:nvPicPr>
            <p:cNvPr id="85" name="Picture 84">
              <a:extLst>
                <a:ext uri="{FF2B5EF4-FFF2-40B4-BE49-F238E27FC236}">
                  <a16:creationId xmlns:a16="http://schemas.microsoft.com/office/drawing/2014/main" id="{4E189E10-3C9E-4109-A80C-052680AB15D3}"/>
                </a:ext>
              </a:extLst>
            </p:cNvPr>
            <p:cNvPicPr/>
            <p:nvPr/>
          </p:nvPicPr>
          <p:blipFill>
            <a:blip r:embed="rId5"/>
            <a:stretch/>
          </p:blipFill>
          <p:spPr>
            <a:xfrm>
              <a:off x="1043826" y="4449011"/>
              <a:ext cx="187200" cy="187200"/>
            </a:xfrm>
            <a:prstGeom prst="rect">
              <a:avLst/>
            </a:prstGeom>
            <a:ln>
              <a:noFill/>
            </a:ln>
          </p:spPr>
        </p:pic>
        <p:pic>
          <p:nvPicPr>
            <p:cNvPr id="86" name="Graphic 85" descr="Sailboat outline">
              <a:extLst>
                <a:ext uri="{FF2B5EF4-FFF2-40B4-BE49-F238E27FC236}">
                  <a16:creationId xmlns:a16="http://schemas.microsoft.com/office/drawing/2014/main" id="{664D6125-9FA8-4B97-A38C-2906F15778EF}"/>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791145" y="2818631"/>
              <a:ext cx="1273100" cy="1273100"/>
            </a:xfrm>
            <a:prstGeom prst="rect">
              <a:avLst/>
            </a:prstGeom>
          </p:spPr>
        </p:pic>
        <p:pic>
          <p:nvPicPr>
            <p:cNvPr id="87" name="Graphic 86" descr="Satellite with solid fill">
              <a:extLst>
                <a:ext uri="{FF2B5EF4-FFF2-40B4-BE49-F238E27FC236}">
                  <a16:creationId xmlns:a16="http://schemas.microsoft.com/office/drawing/2014/main" id="{235BC322-0D7E-43B3-85CC-A7CA6FB4AE97}"/>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21000000">
              <a:off x="2540720" y="1920009"/>
              <a:ext cx="914400" cy="914400"/>
            </a:xfrm>
            <a:prstGeom prst="rect">
              <a:avLst/>
            </a:prstGeom>
          </p:spPr>
        </p:pic>
        <p:pic>
          <p:nvPicPr>
            <p:cNvPr id="88" name="Picture 87">
              <a:extLst>
                <a:ext uri="{FF2B5EF4-FFF2-40B4-BE49-F238E27FC236}">
                  <a16:creationId xmlns:a16="http://schemas.microsoft.com/office/drawing/2014/main" id="{ACB57E56-CAB1-4049-A0B8-6A8913A09872}"/>
                </a:ext>
              </a:extLst>
            </p:cNvPr>
            <p:cNvPicPr/>
            <p:nvPr/>
          </p:nvPicPr>
          <p:blipFill>
            <a:blip r:embed="rId3"/>
            <a:stretch/>
          </p:blipFill>
          <p:spPr>
            <a:xfrm>
              <a:off x="1592375" y="5205222"/>
              <a:ext cx="211309" cy="249633"/>
            </a:xfrm>
            <a:prstGeom prst="rect">
              <a:avLst/>
            </a:prstGeom>
            <a:ln>
              <a:noFill/>
            </a:ln>
          </p:spPr>
        </p:pic>
        <p:pic>
          <p:nvPicPr>
            <p:cNvPr id="89" name="Graphic 88" descr="Computer outline">
              <a:extLst>
                <a:ext uri="{FF2B5EF4-FFF2-40B4-BE49-F238E27FC236}">
                  <a16:creationId xmlns:a16="http://schemas.microsoft.com/office/drawing/2014/main" id="{ECD05FD3-701E-43E5-81F7-0A6304F9E486}"/>
                </a:ext>
              </a:extLst>
            </p:cNvPr>
            <p:cNvPicPr>
              <a:picLocks noChangeAspect="1"/>
            </p:cNvPicPr>
            <p:nvPr/>
          </p:nvPicPr>
          <p:blipFill rotWithShape="1">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l="65641"/>
            <a:stretch/>
          </p:blipFill>
          <p:spPr>
            <a:xfrm flipH="1">
              <a:off x="3671689" y="3281759"/>
              <a:ext cx="481168" cy="1400428"/>
            </a:xfrm>
            <a:prstGeom prst="rect">
              <a:avLst/>
            </a:prstGeom>
          </p:spPr>
        </p:pic>
        <p:pic>
          <p:nvPicPr>
            <p:cNvPr id="90" name="Graphic 89" descr="Programmer female with solid fill">
              <a:extLst>
                <a:ext uri="{FF2B5EF4-FFF2-40B4-BE49-F238E27FC236}">
                  <a16:creationId xmlns:a16="http://schemas.microsoft.com/office/drawing/2014/main" id="{8FBE458F-84D1-4496-8B37-5A57B2E0DAB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542656" y="3492290"/>
              <a:ext cx="914400" cy="914400"/>
            </a:xfrm>
            <a:prstGeom prst="rect">
              <a:avLst/>
            </a:prstGeom>
          </p:spPr>
        </p:pic>
        <p:sp>
          <p:nvSpPr>
            <p:cNvPr id="91" name="Freeform 36">
              <a:extLst>
                <a:ext uri="{FF2B5EF4-FFF2-40B4-BE49-F238E27FC236}">
                  <a16:creationId xmlns:a16="http://schemas.microsoft.com/office/drawing/2014/main" id="{FC897940-1737-41F6-A1CA-9725D2B6B8E0}"/>
                </a:ext>
              </a:extLst>
            </p:cNvPr>
            <p:cNvSpPr/>
            <p:nvPr/>
          </p:nvSpPr>
          <p:spPr>
            <a:xfrm flipH="1">
              <a:off x="3439984" y="2839031"/>
              <a:ext cx="587067" cy="724100"/>
            </a:xfrm>
            <a:custGeom>
              <a:avLst/>
              <a:gdLst>
                <a:gd name="connsiteX0" fmla="*/ 527917 w 587067"/>
                <a:gd name="connsiteY0" fmla="*/ 457200 h 724100"/>
                <a:gd name="connsiteX1" fmla="*/ 528012 w 587067"/>
                <a:gd name="connsiteY1" fmla="*/ 457200 h 724100"/>
                <a:gd name="connsiteX2" fmla="*/ 528012 w 587067"/>
                <a:gd name="connsiteY2" fmla="*/ 103422 h 724100"/>
                <a:gd name="connsiteX3" fmla="*/ 555407 w 587067"/>
                <a:gd name="connsiteY3" fmla="*/ 57150 h 724100"/>
                <a:gd name="connsiteX4" fmla="*/ 509135 w 587067"/>
                <a:gd name="connsiteY4" fmla="*/ 29755 h 724100"/>
                <a:gd name="connsiteX5" fmla="*/ 481740 w 587067"/>
                <a:gd name="connsiteY5" fmla="*/ 57150 h 724100"/>
                <a:gd name="connsiteX6" fmla="*/ 127962 w 587067"/>
                <a:gd name="connsiteY6" fmla="*/ 57150 h 724100"/>
                <a:gd name="connsiteX7" fmla="*/ 70812 w 587067"/>
                <a:gd name="connsiteY7" fmla="*/ 0 h 724100"/>
                <a:gd name="connsiteX8" fmla="*/ 55372 w 587067"/>
                <a:gd name="connsiteY8" fmla="*/ 333375 h 724100"/>
                <a:gd name="connsiteX9" fmla="*/ 123695 w 587067"/>
                <a:gd name="connsiteY9" fmla="*/ 435874 h 724100"/>
                <a:gd name="connsiteX10" fmla="*/ 1775 w 587067"/>
                <a:gd name="connsiteY10" fmla="*/ 697030 h 724100"/>
                <a:gd name="connsiteX11" fmla="*/ 11034 w 587067"/>
                <a:gd name="connsiteY11" fmla="*/ 722329 h 724100"/>
                <a:gd name="connsiteX12" fmla="*/ 19091 w 587067"/>
                <a:gd name="connsiteY12" fmla="*/ 724100 h 724100"/>
                <a:gd name="connsiteX13" fmla="*/ 255883 w 587067"/>
                <a:gd name="connsiteY13" fmla="*/ 724100 h 724100"/>
                <a:gd name="connsiteX14" fmla="*/ 274930 w 587067"/>
                <a:gd name="connsiteY14" fmla="*/ 705047 h 724100"/>
                <a:gd name="connsiteX15" fmla="*/ 273142 w 587067"/>
                <a:gd name="connsiteY15" fmla="*/ 696992 h 724100"/>
                <a:gd name="connsiteX16" fmla="*/ 171996 w 587067"/>
                <a:gd name="connsiteY16" fmla="*/ 480260 h 724100"/>
                <a:gd name="connsiteX17" fmla="*/ 259255 w 587067"/>
                <a:gd name="connsiteY17" fmla="*/ 532838 h 724100"/>
                <a:gd name="connsiteX18" fmla="*/ 405140 w 587067"/>
                <a:gd name="connsiteY18" fmla="*/ 562175 h 724100"/>
                <a:gd name="connsiteX19" fmla="*/ 410083 w 587067"/>
                <a:gd name="connsiteY19" fmla="*/ 562175 h 724100"/>
                <a:gd name="connsiteX20" fmla="*/ 587067 w 587067"/>
                <a:gd name="connsiteY20" fmla="*/ 516407 h 724100"/>
                <a:gd name="connsiteX21" fmla="*/ 334655 w 587067"/>
                <a:gd name="connsiteY21" fmla="*/ 263938 h 724100"/>
                <a:gd name="connsiteX22" fmla="*/ 499256 w 587067"/>
                <a:gd name="connsiteY22" fmla="*/ 99384 h 724100"/>
                <a:gd name="connsiteX23" fmla="*/ 508962 w 587067"/>
                <a:gd name="connsiteY23" fmla="*/ 103422 h 724100"/>
                <a:gd name="connsiteX24" fmla="*/ 508962 w 587067"/>
                <a:gd name="connsiteY24" fmla="*/ 438245 h 724100"/>
                <a:gd name="connsiteX25" fmla="*/ 518487 w 587067"/>
                <a:gd name="connsiteY25" fmla="*/ 47625 h 724100"/>
                <a:gd name="connsiteX26" fmla="*/ 537537 w 587067"/>
                <a:gd name="connsiteY26" fmla="*/ 66675 h 724100"/>
                <a:gd name="connsiteX27" fmla="*/ 518487 w 587067"/>
                <a:gd name="connsiteY27" fmla="*/ 85725 h 724100"/>
                <a:gd name="connsiteX28" fmla="*/ 499437 w 587067"/>
                <a:gd name="connsiteY28" fmla="*/ 66675 h 724100"/>
                <a:gd name="connsiteX29" fmla="*/ 518487 w 587067"/>
                <a:gd name="connsiteY29" fmla="*/ 47625 h 724100"/>
                <a:gd name="connsiteX30" fmla="*/ 481740 w 587067"/>
                <a:gd name="connsiteY30" fmla="*/ 76200 h 724100"/>
                <a:gd name="connsiteX31" fmla="*/ 485788 w 587067"/>
                <a:gd name="connsiteY31" fmla="*/ 85925 h 724100"/>
                <a:gd name="connsiteX32" fmla="*/ 321224 w 587067"/>
                <a:gd name="connsiteY32" fmla="*/ 250469 h 724100"/>
                <a:gd name="connsiteX33" fmla="*/ 147012 w 587067"/>
                <a:gd name="connsiteY33" fmla="*/ 76200 h 724100"/>
                <a:gd name="connsiteX34" fmla="*/ 183607 w 587067"/>
                <a:gd name="connsiteY34" fmla="*/ 550202 h 724100"/>
                <a:gd name="connsiteX35" fmla="*/ 137487 w 587067"/>
                <a:gd name="connsiteY35" fmla="*/ 596332 h 724100"/>
                <a:gd name="connsiteX36" fmla="*/ 91358 w 587067"/>
                <a:gd name="connsiteY36" fmla="*/ 550202 h 724100"/>
                <a:gd name="connsiteX37" fmla="*/ 137401 w 587067"/>
                <a:gd name="connsiteY37" fmla="*/ 451533 h 724100"/>
                <a:gd name="connsiteX38" fmla="*/ 137529 w 587067"/>
                <a:gd name="connsiteY38" fmla="*/ 451489 h 724100"/>
                <a:gd name="connsiteX39" fmla="*/ 137573 w 587067"/>
                <a:gd name="connsiteY39" fmla="*/ 451533 h 724100"/>
                <a:gd name="connsiteX40" fmla="*/ 82785 w 587067"/>
                <a:gd name="connsiteY40" fmla="*/ 568566 h 724100"/>
                <a:gd name="connsiteX41" fmla="*/ 124019 w 587067"/>
                <a:gd name="connsiteY41" fmla="*/ 609800 h 724100"/>
                <a:gd name="connsiteX42" fmla="*/ 28769 w 587067"/>
                <a:gd name="connsiteY42" fmla="*/ 705050 h 724100"/>
                <a:gd name="connsiteX43" fmla="*/ 19244 w 587067"/>
                <a:gd name="connsiteY43" fmla="*/ 705050 h 724100"/>
                <a:gd name="connsiteX44" fmla="*/ 19153 w 587067"/>
                <a:gd name="connsiteY44" fmla="*/ 704969 h 724100"/>
                <a:gd name="connsiteX45" fmla="*/ 19168 w 587067"/>
                <a:gd name="connsiteY45" fmla="*/ 704917 h 724100"/>
                <a:gd name="connsiteX46" fmla="*/ 137487 w 587067"/>
                <a:gd name="connsiteY46" fmla="*/ 623268 h 724100"/>
                <a:gd name="connsiteX47" fmla="*/ 219107 w 587067"/>
                <a:gd name="connsiteY47" fmla="*/ 704888 h 724100"/>
                <a:gd name="connsiteX48" fmla="*/ 219106 w 587067"/>
                <a:gd name="connsiteY48" fmla="*/ 705022 h 724100"/>
                <a:gd name="connsiteX49" fmla="*/ 219040 w 587067"/>
                <a:gd name="connsiteY49" fmla="*/ 705050 h 724100"/>
                <a:gd name="connsiteX50" fmla="*/ 55934 w 587067"/>
                <a:gd name="connsiteY50" fmla="*/ 705050 h 724100"/>
                <a:gd name="connsiteX51" fmla="*/ 55840 w 587067"/>
                <a:gd name="connsiteY51" fmla="*/ 704954 h 724100"/>
                <a:gd name="connsiteX52" fmla="*/ 55867 w 587067"/>
                <a:gd name="connsiteY52" fmla="*/ 704888 h 724100"/>
                <a:gd name="connsiteX53" fmla="*/ 246206 w 587067"/>
                <a:gd name="connsiteY53" fmla="*/ 705050 h 724100"/>
                <a:gd name="connsiteX54" fmla="*/ 150956 w 587067"/>
                <a:gd name="connsiteY54" fmla="*/ 609800 h 724100"/>
                <a:gd name="connsiteX55" fmla="*/ 192189 w 587067"/>
                <a:gd name="connsiteY55" fmla="*/ 568566 h 724100"/>
                <a:gd name="connsiteX56" fmla="*/ 255816 w 587067"/>
                <a:gd name="connsiteY56" fmla="*/ 704917 h 724100"/>
                <a:gd name="connsiteX57" fmla="*/ 255792 w 587067"/>
                <a:gd name="connsiteY57" fmla="*/ 705036 h 724100"/>
                <a:gd name="connsiteX58" fmla="*/ 255740 w 587067"/>
                <a:gd name="connsiteY58" fmla="*/ 705050 h 724100"/>
                <a:gd name="connsiteX59" fmla="*/ 405140 w 587067"/>
                <a:gd name="connsiteY59" fmla="*/ 543125 h 724100"/>
                <a:gd name="connsiteX60" fmla="*/ 266532 w 587067"/>
                <a:gd name="connsiteY60" fmla="*/ 515283 h 724100"/>
                <a:gd name="connsiteX61" fmla="*/ 170120 w 587067"/>
                <a:gd name="connsiteY61" fmla="*/ 453885 h 724100"/>
                <a:gd name="connsiteX62" fmla="*/ 163748 w 587067"/>
                <a:gd name="connsiteY62" fmla="*/ 448266 h 724100"/>
                <a:gd name="connsiteX63" fmla="*/ 72860 w 587067"/>
                <a:gd name="connsiteY63" fmla="*/ 325765 h 724100"/>
                <a:gd name="connsiteX64" fmla="*/ 75937 w 587067"/>
                <a:gd name="connsiteY64" fmla="*/ 32061 h 724100"/>
                <a:gd name="connsiteX65" fmla="*/ 554758 w 587067"/>
                <a:gd name="connsiteY65" fmla="*/ 510997 h 724100"/>
                <a:gd name="connsiteX66" fmla="*/ 410112 w 587067"/>
                <a:gd name="connsiteY66" fmla="*/ 543125 h 724100"/>
                <a:gd name="connsiteX67" fmla="*/ 405140 w 587067"/>
                <a:gd name="connsiteY67" fmla="*/ 543125 h 72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587067" h="724100">
                  <a:moveTo>
                    <a:pt x="527917" y="457200"/>
                  </a:moveTo>
                  <a:lnTo>
                    <a:pt x="528012" y="457200"/>
                  </a:lnTo>
                  <a:lnTo>
                    <a:pt x="528012" y="103422"/>
                  </a:lnTo>
                  <a:cubicBezTo>
                    <a:pt x="548355" y="98209"/>
                    <a:pt x="560620" y="77493"/>
                    <a:pt x="555407" y="57150"/>
                  </a:cubicBezTo>
                  <a:cubicBezTo>
                    <a:pt x="550194" y="36807"/>
                    <a:pt x="529477" y="24542"/>
                    <a:pt x="509135" y="29755"/>
                  </a:cubicBezTo>
                  <a:cubicBezTo>
                    <a:pt x="495687" y="33201"/>
                    <a:pt x="485186" y="43703"/>
                    <a:pt x="481740" y="57150"/>
                  </a:cubicBezTo>
                  <a:lnTo>
                    <a:pt x="127962" y="57150"/>
                  </a:lnTo>
                  <a:lnTo>
                    <a:pt x="70812" y="0"/>
                  </a:lnTo>
                  <a:cubicBezTo>
                    <a:pt x="14531" y="102799"/>
                    <a:pt x="8834" y="225815"/>
                    <a:pt x="55372" y="333375"/>
                  </a:cubicBezTo>
                  <a:cubicBezTo>
                    <a:pt x="72053" y="371232"/>
                    <a:pt x="95170" y="405912"/>
                    <a:pt x="123695" y="435874"/>
                  </a:cubicBezTo>
                  <a:lnTo>
                    <a:pt x="1775" y="697030"/>
                  </a:lnTo>
                  <a:cubicBezTo>
                    <a:pt x="-2654" y="706573"/>
                    <a:pt x="1491" y="717900"/>
                    <a:pt x="11034" y="722329"/>
                  </a:cubicBezTo>
                  <a:cubicBezTo>
                    <a:pt x="13558" y="723501"/>
                    <a:pt x="16308" y="724106"/>
                    <a:pt x="19091" y="724100"/>
                  </a:cubicBezTo>
                  <a:lnTo>
                    <a:pt x="255883" y="724100"/>
                  </a:lnTo>
                  <a:cubicBezTo>
                    <a:pt x="266404" y="724099"/>
                    <a:pt x="274932" y="715569"/>
                    <a:pt x="274930" y="705047"/>
                  </a:cubicBezTo>
                  <a:cubicBezTo>
                    <a:pt x="274930" y="702264"/>
                    <a:pt x="274320" y="699514"/>
                    <a:pt x="273142" y="696992"/>
                  </a:cubicBezTo>
                  <a:lnTo>
                    <a:pt x="171996" y="480260"/>
                  </a:lnTo>
                  <a:cubicBezTo>
                    <a:pt x="198440" y="501839"/>
                    <a:pt x="227820" y="519542"/>
                    <a:pt x="259255" y="532838"/>
                  </a:cubicBezTo>
                  <a:cubicBezTo>
                    <a:pt x="305471" y="552148"/>
                    <a:pt x="355052" y="562119"/>
                    <a:pt x="405140" y="562175"/>
                  </a:cubicBezTo>
                  <a:cubicBezTo>
                    <a:pt x="406788" y="562175"/>
                    <a:pt x="408435" y="562175"/>
                    <a:pt x="410083" y="562175"/>
                  </a:cubicBezTo>
                  <a:cubicBezTo>
                    <a:pt x="471921" y="561537"/>
                    <a:pt x="532672" y="545827"/>
                    <a:pt x="587067" y="516407"/>
                  </a:cubicBezTo>
                  <a:close/>
                  <a:moveTo>
                    <a:pt x="334655" y="263938"/>
                  </a:moveTo>
                  <a:lnTo>
                    <a:pt x="499256" y="99384"/>
                  </a:lnTo>
                  <a:cubicBezTo>
                    <a:pt x="502286" y="101178"/>
                    <a:pt x="505554" y="102538"/>
                    <a:pt x="508962" y="103422"/>
                  </a:cubicBezTo>
                  <a:lnTo>
                    <a:pt x="508962" y="438245"/>
                  </a:lnTo>
                  <a:close/>
                  <a:moveTo>
                    <a:pt x="518487" y="47625"/>
                  </a:moveTo>
                  <a:cubicBezTo>
                    <a:pt x="529009" y="47625"/>
                    <a:pt x="537537" y="56154"/>
                    <a:pt x="537537" y="66675"/>
                  </a:cubicBezTo>
                  <a:cubicBezTo>
                    <a:pt x="537537" y="77196"/>
                    <a:pt x="529009" y="85725"/>
                    <a:pt x="518487" y="85725"/>
                  </a:cubicBezTo>
                  <a:cubicBezTo>
                    <a:pt x="507966" y="85725"/>
                    <a:pt x="499437" y="77196"/>
                    <a:pt x="499437" y="66675"/>
                  </a:cubicBezTo>
                  <a:cubicBezTo>
                    <a:pt x="499437" y="56154"/>
                    <a:pt x="507966" y="47625"/>
                    <a:pt x="518487" y="47625"/>
                  </a:cubicBezTo>
                  <a:close/>
                  <a:moveTo>
                    <a:pt x="481740" y="76200"/>
                  </a:moveTo>
                  <a:cubicBezTo>
                    <a:pt x="482623" y="79617"/>
                    <a:pt x="483986" y="82891"/>
                    <a:pt x="485788" y="85925"/>
                  </a:cubicBezTo>
                  <a:lnTo>
                    <a:pt x="321224" y="250469"/>
                  </a:lnTo>
                  <a:lnTo>
                    <a:pt x="147012" y="76200"/>
                  </a:lnTo>
                  <a:close/>
                  <a:moveTo>
                    <a:pt x="183607" y="550202"/>
                  </a:moveTo>
                  <a:lnTo>
                    <a:pt x="137487" y="596332"/>
                  </a:lnTo>
                  <a:lnTo>
                    <a:pt x="91358" y="550202"/>
                  </a:lnTo>
                  <a:lnTo>
                    <a:pt x="137401" y="451533"/>
                  </a:lnTo>
                  <a:cubicBezTo>
                    <a:pt x="137424" y="451485"/>
                    <a:pt x="137481" y="451465"/>
                    <a:pt x="137529" y="451489"/>
                  </a:cubicBezTo>
                  <a:cubicBezTo>
                    <a:pt x="137548" y="451497"/>
                    <a:pt x="137563" y="451514"/>
                    <a:pt x="137573" y="451533"/>
                  </a:cubicBezTo>
                  <a:close/>
                  <a:moveTo>
                    <a:pt x="82785" y="568566"/>
                  </a:moveTo>
                  <a:lnTo>
                    <a:pt x="124019" y="609800"/>
                  </a:lnTo>
                  <a:lnTo>
                    <a:pt x="28769" y="705050"/>
                  </a:lnTo>
                  <a:lnTo>
                    <a:pt x="19244" y="705050"/>
                  </a:lnTo>
                  <a:cubicBezTo>
                    <a:pt x="19196" y="705053"/>
                    <a:pt x="19156" y="705017"/>
                    <a:pt x="19153" y="704969"/>
                  </a:cubicBezTo>
                  <a:cubicBezTo>
                    <a:pt x="19152" y="704951"/>
                    <a:pt x="19157" y="704932"/>
                    <a:pt x="19168" y="704917"/>
                  </a:cubicBezTo>
                  <a:close/>
                  <a:moveTo>
                    <a:pt x="137487" y="623268"/>
                  </a:moveTo>
                  <a:lnTo>
                    <a:pt x="219107" y="704888"/>
                  </a:lnTo>
                  <a:cubicBezTo>
                    <a:pt x="219144" y="704925"/>
                    <a:pt x="219143" y="704986"/>
                    <a:pt x="219106" y="705022"/>
                  </a:cubicBezTo>
                  <a:cubicBezTo>
                    <a:pt x="219088" y="705040"/>
                    <a:pt x="219065" y="705050"/>
                    <a:pt x="219040" y="705050"/>
                  </a:cubicBezTo>
                  <a:lnTo>
                    <a:pt x="55934" y="705050"/>
                  </a:lnTo>
                  <a:cubicBezTo>
                    <a:pt x="55882" y="705049"/>
                    <a:pt x="55840" y="705006"/>
                    <a:pt x="55840" y="704954"/>
                  </a:cubicBezTo>
                  <a:cubicBezTo>
                    <a:pt x="55841" y="704929"/>
                    <a:pt x="55850" y="704905"/>
                    <a:pt x="55867" y="704888"/>
                  </a:cubicBezTo>
                  <a:close/>
                  <a:moveTo>
                    <a:pt x="246206" y="705050"/>
                  </a:moveTo>
                  <a:lnTo>
                    <a:pt x="150956" y="609800"/>
                  </a:lnTo>
                  <a:lnTo>
                    <a:pt x="192189" y="568566"/>
                  </a:lnTo>
                  <a:lnTo>
                    <a:pt x="255816" y="704917"/>
                  </a:lnTo>
                  <a:cubicBezTo>
                    <a:pt x="255843" y="704956"/>
                    <a:pt x="255832" y="705009"/>
                    <a:pt x="255792" y="705036"/>
                  </a:cubicBezTo>
                  <a:cubicBezTo>
                    <a:pt x="255777" y="705046"/>
                    <a:pt x="255759" y="705051"/>
                    <a:pt x="255740" y="705050"/>
                  </a:cubicBezTo>
                  <a:close/>
                  <a:moveTo>
                    <a:pt x="405140" y="543125"/>
                  </a:moveTo>
                  <a:cubicBezTo>
                    <a:pt x="357550" y="543110"/>
                    <a:pt x="310436" y="533646"/>
                    <a:pt x="266532" y="515283"/>
                  </a:cubicBezTo>
                  <a:cubicBezTo>
                    <a:pt x="231235" y="500263"/>
                    <a:pt x="198660" y="479517"/>
                    <a:pt x="170120" y="453885"/>
                  </a:cubicBezTo>
                  <a:lnTo>
                    <a:pt x="163748" y="448266"/>
                  </a:lnTo>
                  <a:cubicBezTo>
                    <a:pt x="124773" y="414649"/>
                    <a:pt x="93733" y="372812"/>
                    <a:pt x="72860" y="325765"/>
                  </a:cubicBezTo>
                  <a:cubicBezTo>
                    <a:pt x="32266" y="231841"/>
                    <a:pt x="33385" y="125114"/>
                    <a:pt x="75937" y="32061"/>
                  </a:cubicBezTo>
                  <a:lnTo>
                    <a:pt x="554758" y="510997"/>
                  </a:lnTo>
                  <a:cubicBezTo>
                    <a:pt x="509375" y="531866"/>
                    <a:pt x="460063" y="542818"/>
                    <a:pt x="410112" y="543125"/>
                  </a:cubicBezTo>
                  <a:cubicBezTo>
                    <a:pt x="408559" y="543125"/>
                    <a:pt x="407045" y="543125"/>
                    <a:pt x="405140" y="543125"/>
                  </a:cubicBezTo>
                  <a:close/>
                </a:path>
              </a:pathLst>
            </a:custGeom>
            <a:solidFill>
              <a:srgbClr val="000000"/>
            </a:solidFill>
            <a:ln w="9525" cap="flat">
              <a:noFill/>
              <a:prstDash val="solid"/>
              <a:miter/>
            </a:ln>
          </p:spPr>
          <p:txBody>
            <a:bodyPr rtlCol="0" anchor="ctr"/>
            <a:lstStyle/>
            <a:p>
              <a:endParaRPr lang="en-US"/>
            </a:p>
          </p:txBody>
        </p:sp>
        <p:pic>
          <p:nvPicPr>
            <p:cNvPr id="92" name="Graphic 91" descr="Internet with solid fill">
              <a:extLst>
                <a:ext uri="{FF2B5EF4-FFF2-40B4-BE49-F238E27FC236}">
                  <a16:creationId xmlns:a16="http://schemas.microsoft.com/office/drawing/2014/main" id="{41FDF843-7071-4587-A3A2-DD80775F502D}"/>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4949106" y="3630149"/>
              <a:ext cx="914400" cy="914400"/>
            </a:xfrm>
            <a:prstGeom prst="rect">
              <a:avLst/>
            </a:prstGeom>
          </p:spPr>
        </p:pic>
        <p:pic>
          <p:nvPicPr>
            <p:cNvPr id="93" name="Graphic 92" descr="Programmer female outline">
              <a:extLst>
                <a:ext uri="{FF2B5EF4-FFF2-40B4-BE49-F238E27FC236}">
                  <a16:creationId xmlns:a16="http://schemas.microsoft.com/office/drawing/2014/main" id="{D03CC804-C3A7-4FDB-84FF-83C09F69E90F}"/>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6965818" y="3475017"/>
              <a:ext cx="914400" cy="914400"/>
            </a:xfrm>
            <a:prstGeom prst="rect">
              <a:avLst/>
            </a:prstGeom>
          </p:spPr>
        </p:pic>
        <p:pic>
          <p:nvPicPr>
            <p:cNvPr id="94" name="Graphic 93" descr="Programmer male with solid fill">
              <a:extLst>
                <a:ext uri="{FF2B5EF4-FFF2-40B4-BE49-F238E27FC236}">
                  <a16:creationId xmlns:a16="http://schemas.microsoft.com/office/drawing/2014/main" id="{52A2411E-0BA4-4E26-8723-D61F985F93F4}"/>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7383294" y="3521344"/>
              <a:ext cx="914400" cy="914400"/>
            </a:xfrm>
            <a:prstGeom prst="rect">
              <a:avLst/>
            </a:prstGeom>
          </p:spPr>
        </p:pic>
        <p:pic>
          <p:nvPicPr>
            <p:cNvPr id="95" name="Graphic 94" descr="Programmer male outline">
              <a:extLst>
                <a:ext uri="{FF2B5EF4-FFF2-40B4-BE49-F238E27FC236}">
                  <a16:creationId xmlns:a16="http://schemas.microsoft.com/office/drawing/2014/main" id="{B790CE9F-30E8-4078-9E07-4AC74114BCFB}"/>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7908628" y="3455365"/>
              <a:ext cx="914400" cy="914400"/>
            </a:xfrm>
            <a:prstGeom prst="rect">
              <a:avLst/>
            </a:prstGeom>
          </p:spPr>
        </p:pic>
        <p:pic>
          <p:nvPicPr>
            <p:cNvPr id="96" name="Graphic 95" descr="Computer outline">
              <a:extLst>
                <a:ext uri="{FF2B5EF4-FFF2-40B4-BE49-F238E27FC236}">
                  <a16:creationId xmlns:a16="http://schemas.microsoft.com/office/drawing/2014/main" id="{6E95B884-4D79-4EE9-963D-07A6FB7FC7CC}"/>
                </a:ext>
              </a:extLst>
            </p:cNvPr>
            <p:cNvPicPr>
              <a:picLocks noChangeAspect="1"/>
            </p:cNvPicPr>
            <p:nvPr/>
          </p:nvPicPr>
          <p:blipFill rotWithShape="1">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l="65641"/>
            <a:stretch/>
          </p:blipFill>
          <p:spPr>
            <a:xfrm flipH="1">
              <a:off x="4072487" y="3292276"/>
              <a:ext cx="481168" cy="1400428"/>
            </a:xfrm>
            <a:prstGeom prst="rect">
              <a:avLst/>
            </a:prstGeom>
          </p:spPr>
        </p:pic>
        <p:pic>
          <p:nvPicPr>
            <p:cNvPr id="97" name="Graphic 96" descr="Computer outline">
              <a:extLst>
                <a:ext uri="{FF2B5EF4-FFF2-40B4-BE49-F238E27FC236}">
                  <a16:creationId xmlns:a16="http://schemas.microsoft.com/office/drawing/2014/main" id="{442CC488-BE67-4BA5-89C4-EA0F8CE9621C}"/>
                </a:ext>
              </a:extLst>
            </p:cNvPr>
            <p:cNvPicPr>
              <a:picLocks noChangeAspect="1"/>
            </p:cNvPicPr>
            <p:nvPr/>
          </p:nvPicPr>
          <p:blipFill rotWithShape="1">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l="65641"/>
            <a:stretch/>
          </p:blipFill>
          <p:spPr>
            <a:xfrm flipH="1">
              <a:off x="4469400" y="3292276"/>
              <a:ext cx="481168" cy="1400428"/>
            </a:xfrm>
            <a:prstGeom prst="rect">
              <a:avLst/>
            </a:prstGeom>
          </p:spPr>
        </p:pic>
        <p:pic>
          <p:nvPicPr>
            <p:cNvPr id="98" name="Picture 97">
              <a:extLst>
                <a:ext uri="{FF2B5EF4-FFF2-40B4-BE49-F238E27FC236}">
                  <a16:creationId xmlns:a16="http://schemas.microsoft.com/office/drawing/2014/main" id="{5CEBF1F3-9711-41FA-9A14-D3483E12CA3B}"/>
                </a:ext>
              </a:extLst>
            </p:cNvPr>
            <p:cNvPicPr>
              <a:picLocks noChangeAspect="1"/>
            </p:cNvPicPr>
            <p:nvPr/>
          </p:nvPicPr>
          <p:blipFill rotWithShape="1">
            <a:blip r:embed="rId22">
              <a:extLst>
                <a:ext uri="{28A0092B-C50C-407E-A947-70E740481C1C}">
                  <a14:useLocalDpi xmlns:a14="http://schemas.microsoft.com/office/drawing/2010/main"/>
                </a:ext>
              </a:extLst>
            </a:blip>
            <a:srcRect t="-18628" b="-1"/>
            <a:stretch/>
          </p:blipFill>
          <p:spPr>
            <a:xfrm>
              <a:off x="115309" y="3859760"/>
              <a:ext cx="2600510" cy="290466"/>
            </a:xfrm>
            <a:prstGeom prst="rect">
              <a:avLst/>
            </a:prstGeom>
          </p:spPr>
        </p:pic>
        <p:sp>
          <p:nvSpPr>
            <p:cNvPr id="99" name="Right Arrow 48">
              <a:extLst>
                <a:ext uri="{FF2B5EF4-FFF2-40B4-BE49-F238E27FC236}">
                  <a16:creationId xmlns:a16="http://schemas.microsoft.com/office/drawing/2014/main" id="{CED53F8B-DD29-4A81-A101-A3C77C3A400C}"/>
                </a:ext>
              </a:extLst>
            </p:cNvPr>
            <p:cNvSpPr/>
            <p:nvPr/>
          </p:nvSpPr>
          <p:spPr>
            <a:xfrm>
              <a:off x="2827514" y="3855318"/>
              <a:ext cx="622602" cy="362050"/>
            </a:xfrm>
            <a:prstGeom prst="righ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ight Arrow 48">
              <a:extLst>
                <a:ext uri="{FF2B5EF4-FFF2-40B4-BE49-F238E27FC236}">
                  <a16:creationId xmlns:a16="http://schemas.microsoft.com/office/drawing/2014/main" id="{42B76D96-3F05-43F6-BCD6-7DB175486790}"/>
                </a:ext>
              </a:extLst>
            </p:cNvPr>
            <p:cNvSpPr/>
            <p:nvPr/>
          </p:nvSpPr>
          <p:spPr>
            <a:xfrm>
              <a:off x="5967479" y="3855318"/>
              <a:ext cx="622602" cy="362050"/>
            </a:xfrm>
            <a:prstGeom prst="rightArrow">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26454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F474E913-93FE-B6E8-C3FC-5C79084A5DB8}"/>
              </a:ext>
            </a:extLst>
          </p:cNvPr>
          <p:cNvSpPr>
            <a:spLocks noChangeArrowheads="1"/>
          </p:cNvSpPr>
          <p:nvPr/>
        </p:nvSpPr>
        <p:spPr bwMode="auto">
          <a:xfrm>
            <a:off x="3714042" y="464691"/>
            <a:ext cx="48419671" cy="479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Picture 11" descr="Graphical user interface, text&#10;&#10;Description automatically generated with medium confidence">
            <a:extLst>
              <a:ext uri="{FF2B5EF4-FFF2-40B4-BE49-F238E27FC236}">
                <a16:creationId xmlns:a16="http://schemas.microsoft.com/office/drawing/2014/main" id="{946768BA-7303-4E58-108F-F578838DC3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060" y="1564663"/>
            <a:ext cx="4114801" cy="4976129"/>
          </a:xfrm>
          <a:prstGeom prst="rect">
            <a:avLst/>
          </a:prstGeom>
        </p:spPr>
      </p:pic>
      <p:sp>
        <p:nvSpPr>
          <p:cNvPr id="13" name="CustomShape 2">
            <a:extLst>
              <a:ext uri="{FF2B5EF4-FFF2-40B4-BE49-F238E27FC236}">
                <a16:creationId xmlns:a16="http://schemas.microsoft.com/office/drawing/2014/main" id="{81B275BB-8D65-8FDE-E593-44C9B1D4CBB6}"/>
              </a:ext>
            </a:extLst>
          </p:cNvPr>
          <p:cNvSpPr/>
          <p:nvPr/>
        </p:nvSpPr>
        <p:spPr>
          <a:xfrm>
            <a:off x="192060" y="270178"/>
            <a:ext cx="8759880" cy="112719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1" spc="-1" dirty="0">
                <a:solidFill>
                  <a:srgbClr val="0070C0"/>
                </a:solidFill>
                <a:uFill>
                  <a:solidFill>
                    <a:srgbClr val="FFFFFF"/>
                  </a:solidFill>
                </a:uFill>
                <a:latin typeface="Arial"/>
              </a:rPr>
              <a:t>New: Reporting Flow Cytometry to SeaBASS</a:t>
            </a:r>
            <a:endParaRPr lang="en-US" sz="1800" b="0" strike="noStrike" spc="-1" dirty="0">
              <a:solidFill>
                <a:srgbClr val="000000"/>
              </a:solidFill>
              <a:uFill>
                <a:solidFill>
                  <a:srgbClr val="FFFFFF"/>
                </a:solidFill>
              </a:uFill>
              <a:latin typeface="Arial"/>
            </a:endParaRPr>
          </a:p>
        </p:txBody>
      </p:sp>
      <p:sp>
        <p:nvSpPr>
          <p:cNvPr id="17" name="TextBox 16">
            <a:extLst>
              <a:ext uri="{FF2B5EF4-FFF2-40B4-BE49-F238E27FC236}">
                <a16:creationId xmlns:a16="http://schemas.microsoft.com/office/drawing/2014/main" id="{FB154FD7-F08B-7873-27C9-26C88F0B8087}"/>
              </a:ext>
            </a:extLst>
          </p:cNvPr>
          <p:cNvSpPr txBox="1"/>
          <p:nvPr/>
        </p:nvSpPr>
        <p:spPr>
          <a:xfrm>
            <a:off x="4481883" y="1712405"/>
            <a:ext cx="4470057" cy="3139321"/>
          </a:xfrm>
          <a:prstGeom prst="rect">
            <a:avLst/>
          </a:prstGeom>
          <a:noFill/>
        </p:spPr>
        <p:txBody>
          <a:bodyPr wrap="square" lIns="91440" tIns="45720" rIns="91440" bIns="45720" anchor="t">
            <a:spAutoFit/>
          </a:bodyPr>
          <a:lstStyle/>
          <a:p>
            <a:pPr eaLnBrk="0" fontAlgn="base" hangingPunct="0">
              <a:spcBef>
                <a:spcPct val="0"/>
              </a:spcBef>
              <a:spcAft>
                <a:spcPct val="0"/>
              </a:spcAft>
            </a:pPr>
            <a:r>
              <a:rPr lang="en-US" altLang="en-US" dirty="0">
                <a:ea typeface="Times New Roman" panose="02020603050405020304" pitchFamily="18" charset="0"/>
                <a:cs typeface="Mangal"/>
              </a:rPr>
              <a:t>Provides complex</a:t>
            </a:r>
            <a:r>
              <a:rPr kumimoji="0" lang="en-US" altLang="en-US" b="0" i="0" u="none" strike="noStrike" cap="none" normalizeH="0" baseline="0" dirty="0">
                <a:ln>
                  <a:noFill/>
                </a:ln>
                <a:effectLst/>
                <a:ea typeface="Times New Roman" panose="02020603050405020304" pitchFamily="18" charset="0"/>
                <a:cs typeface="Mangal"/>
              </a:rPr>
              <a:t> </a:t>
            </a:r>
            <a:r>
              <a:rPr lang="en-US" altLang="en-US" dirty="0">
                <a:ea typeface="Times New Roman" panose="02020603050405020304" pitchFamily="18" charset="0"/>
                <a:cs typeface="Mangal"/>
              </a:rPr>
              <a:t>formatting requirements</a:t>
            </a:r>
            <a:r>
              <a:rPr kumimoji="0" lang="en-US" altLang="en-US" b="0" i="0" u="none" strike="noStrike" cap="none" normalizeH="0" baseline="0" dirty="0">
                <a:ln>
                  <a:noFill/>
                </a:ln>
                <a:effectLst/>
                <a:ea typeface="Times New Roman" panose="02020603050405020304" pitchFamily="18" charset="0"/>
                <a:cs typeface="Mangal"/>
              </a:rPr>
              <a:t> </a:t>
            </a:r>
            <a:r>
              <a:rPr kumimoji="0" lang="en-US" altLang="en-US" b="1" i="0" u="none" strike="noStrike" cap="none" normalizeH="0" baseline="0" dirty="0">
                <a:ln>
                  <a:noFill/>
                </a:ln>
                <a:effectLst/>
                <a:ea typeface="Times New Roman" panose="02020603050405020304" pitchFamily="18" charset="0"/>
                <a:cs typeface="Mangal"/>
              </a:rPr>
              <a:t>for </a:t>
            </a:r>
            <a:r>
              <a:rPr kumimoji="0" lang="en-US" altLang="en-US" b="1" i="0" u="none" strike="noStrike" cap="none" normalizeH="0" baseline="0" dirty="0" err="1">
                <a:ln>
                  <a:noFill/>
                </a:ln>
                <a:effectLst/>
                <a:ea typeface="Times New Roman" panose="02020603050405020304" pitchFamily="18" charset="0"/>
                <a:cs typeface="Mangal"/>
              </a:rPr>
              <a:t>SeaBASS</a:t>
            </a:r>
            <a:r>
              <a:rPr lang="en-US" altLang="en-US" b="1" dirty="0">
                <a:ea typeface="Times New Roman" panose="02020603050405020304" pitchFamily="18" charset="0"/>
                <a:cs typeface="Mangal"/>
              </a:rPr>
              <a:t> submissions</a:t>
            </a:r>
            <a:endParaRPr lang="en-US" dirty="0"/>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ea typeface="Times New Roman" panose="02020603050405020304" pitchFamily="18" charset="0"/>
              <a:cs typeface="Mangal" panose="02040503050203030202" pitchFamily="18" charset="0"/>
            </a:endParaRPr>
          </a:p>
          <a:p>
            <a:pPr eaLnBrk="0" fontAlgn="base" hangingPunct="0">
              <a:spcBef>
                <a:spcPct val="0"/>
              </a:spcBef>
              <a:spcAft>
                <a:spcPct val="0"/>
              </a:spcAft>
            </a:pPr>
            <a:r>
              <a:rPr lang="en-US" altLang="en-US" dirty="0">
                <a:ea typeface="Times New Roman" panose="02020603050405020304" pitchFamily="18" charset="0"/>
                <a:cs typeface="Mangal"/>
              </a:rPr>
              <a:t>Hosted via</a:t>
            </a:r>
            <a:r>
              <a:rPr kumimoji="0" lang="en-US" altLang="en-US" b="0" i="0" u="none" strike="noStrike" cap="none" normalizeH="0" baseline="0" dirty="0">
                <a:ln>
                  <a:noFill/>
                </a:ln>
                <a:effectLst/>
                <a:ea typeface="Times New Roman" panose="02020603050405020304" pitchFamily="18" charset="0"/>
                <a:cs typeface="Mangal"/>
              </a:rPr>
              <a:t> the Ocean Best Practices website:</a:t>
            </a:r>
            <a:endParaRPr lang="en-US" altLang="en-US" dirty="0">
              <a:cs typeface="Mangal"/>
            </a:endParaRP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b="0" i="0" u="none" strike="noStrike" cap="none" normalizeH="0" baseline="0" dirty="0">
                <a:ln>
                  <a:noFill/>
                </a:ln>
                <a:solidFill>
                  <a:schemeClr val="tx1"/>
                </a:solidFill>
                <a:effectLst/>
                <a:ea typeface="Times New Roman" panose="02020603050405020304" pitchFamily="18" charset="0"/>
                <a:cs typeface="Mangal" panose="02040503050203030202" pitchFamily="18" charset="0"/>
              </a:rPr>
              <a:t>we desired rapid public access and having a DOI</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ea typeface="Times New Roman" panose="02020603050405020304" pitchFamily="18" charset="0"/>
              <a:cs typeface="Mangal" panose="02040503050203030202"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ea typeface="Times New Roman" panose="02020603050405020304" pitchFamily="18" charset="0"/>
                <a:cs typeface="Mangal" panose="02040503050203030202" pitchFamily="18" charset="0"/>
              </a:rPr>
              <a:t>Builds upon </a:t>
            </a:r>
            <a:r>
              <a:rPr lang="en-US" sz="1800" dirty="0">
                <a:solidFill>
                  <a:srgbClr val="0000FF"/>
                </a:solidFill>
                <a:effectLst/>
              </a:rPr>
              <a:t>Standards and Practices for Reporting Plankton and Other Particle Observations From Images</a:t>
            </a:r>
            <a:endParaRPr kumimoji="0" lang="en-US" altLang="en-US" b="0" i="0" u="none" strike="noStrike" cap="none" normalizeH="0" baseline="0" dirty="0">
              <a:ln>
                <a:noFill/>
              </a:ln>
              <a:solidFill>
                <a:schemeClr val="tx1"/>
              </a:solidFill>
              <a:effectLst/>
              <a:ea typeface="Times New Roman" panose="02020603050405020304" pitchFamily="18" charset="0"/>
              <a:cs typeface="Mangal" panose="02040503050203030202" pitchFamily="18" charset="0"/>
            </a:endParaRPr>
          </a:p>
        </p:txBody>
      </p:sp>
    </p:spTree>
    <p:extLst>
      <p:ext uri="{BB962C8B-B14F-4D97-AF65-F5344CB8AC3E}">
        <p14:creationId xmlns:p14="http://schemas.microsoft.com/office/powerpoint/2010/main" val="183567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22C3A6-A6A3-47E5-B880-98C69701D4BC}"/>
              </a:ext>
            </a:extLst>
          </p:cNvPr>
          <p:cNvSpPr txBox="1"/>
          <p:nvPr/>
        </p:nvSpPr>
        <p:spPr>
          <a:xfrm>
            <a:off x="205564" y="301926"/>
            <a:ext cx="8784688" cy="954107"/>
          </a:xfrm>
          <a:prstGeom prst="rect">
            <a:avLst/>
          </a:prstGeom>
          <a:noFill/>
        </p:spPr>
        <p:txBody>
          <a:bodyPr wrap="square" lIns="91440" tIns="45720" rIns="91440" bIns="45720" rtlCol="0" anchor="t">
            <a:spAutoFit/>
          </a:bodyPr>
          <a:lstStyle/>
          <a:p>
            <a:pPr algn="ctr"/>
            <a:r>
              <a:rPr lang="en-US" sz="2800" b="1" dirty="0">
                <a:solidFill>
                  <a:srgbClr val="0070C0"/>
                </a:solidFill>
                <a:cs typeface="Calibri"/>
              </a:rPr>
              <a:t>Suggestion for PIs: Be Inclusive with “Investigators” Metadata List</a:t>
            </a:r>
            <a:endParaRPr lang="en-US" sz="2800" b="1" dirty="0">
              <a:cs typeface="Calibri"/>
            </a:endParaRPr>
          </a:p>
        </p:txBody>
      </p:sp>
      <p:sp>
        <p:nvSpPr>
          <p:cNvPr id="9" name="CustomShape 3">
            <a:extLst>
              <a:ext uri="{FF2B5EF4-FFF2-40B4-BE49-F238E27FC236}">
                <a16:creationId xmlns:a16="http://schemas.microsoft.com/office/drawing/2014/main" id="{CE9F5D48-63C6-468F-9D46-A2A41716A018}"/>
              </a:ext>
            </a:extLst>
          </p:cNvPr>
          <p:cNvSpPr/>
          <p:nvPr/>
        </p:nvSpPr>
        <p:spPr>
          <a:xfrm>
            <a:off x="343786" y="2790685"/>
            <a:ext cx="8456427" cy="3775808"/>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chor="t"/>
          <a:lstStyle/>
          <a:p>
            <a:pPr>
              <a:spcBef>
                <a:spcPts val="100"/>
              </a:spcBef>
              <a:spcAft>
                <a:spcPts val="100"/>
              </a:spcAft>
            </a:pPr>
            <a:r>
              <a:rPr lang="en-US" b="1" dirty="0">
                <a:solidFill>
                  <a:schemeClr val="dk1"/>
                </a:solidFill>
              </a:rPr>
              <a:t>The SeaBASS team strongly encourages investigators to be inclusive.</a:t>
            </a:r>
          </a:p>
          <a:p>
            <a:pPr>
              <a:spcBef>
                <a:spcPts val="100"/>
              </a:spcBef>
              <a:spcAft>
                <a:spcPts val="100"/>
              </a:spcAft>
            </a:pPr>
            <a:endParaRPr lang="en-US" b="1" dirty="0">
              <a:solidFill>
                <a:schemeClr val="dk1"/>
              </a:solidFill>
            </a:endParaRPr>
          </a:p>
          <a:p>
            <a:pPr>
              <a:spcBef>
                <a:spcPts val="100"/>
              </a:spcBef>
              <a:spcAft>
                <a:spcPts val="100"/>
              </a:spcAft>
            </a:pPr>
            <a:r>
              <a:rPr lang="en-US" b="1" dirty="0">
                <a:solidFill>
                  <a:schemeClr val="dk1"/>
                </a:solidFill>
              </a:rPr>
              <a:t>Listing additional people simply:</a:t>
            </a:r>
          </a:p>
          <a:p>
            <a:pPr lvl="1">
              <a:spcBef>
                <a:spcPts val="100"/>
              </a:spcBef>
              <a:spcAft>
                <a:spcPts val="100"/>
              </a:spcAft>
            </a:pPr>
            <a:r>
              <a:rPr lang="en-US" dirty="0">
                <a:solidFill>
                  <a:schemeClr val="dk1"/>
                </a:solidFill>
              </a:rPr>
              <a:t>1) Records acknowledgement</a:t>
            </a:r>
          </a:p>
          <a:p>
            <a:pPr lvl="1">
              <a:spcBef>
                <a:spcPts val="100"/>
              </a:spcBef>
              <a:spcAft>
                <a:spcPts val="100"/>
              </a:spcAft>
            </a:pPr>
            <a:r>
              <a:rPr lang="en-US" dirty="0">
                <a:solidFill>
                  <a:schemeClr val="dk1"/>
                </a:solidFill>
              </a:rPr>
              <a:t>2) Indexes names for the website’s File Search</a:t>
            </a:r>
          </a:p>
          <a:p>
            <a:pPr>
              <a:spcBef>
                <a:spcPts val="100"/>
              </a:spcBef>
              <a:spcAft>
                <a:spcPts val="100"/>
              </a:spcAft>
            </a:pPr>
            <a:endParaRPr lang="en-US" b="1" dirty="0">
              <a:solidFill>
                <a:schemeClr val="dk1"/>
              </a:solidFill>
            </a:endParaRPr>
          </a:p>
          <a:p>
            <a:pPr>
              <a:spcBef>
                <a:spcPts val="100"/>
              </a:spcBef>
              <a:spcAft>
                <a:spcPts val="100"/>
              </a:spcAft>
            </a:pPr>
            <a:r>
              <a:rPr lang="en-US" b="1" dirty="0">
                <a:solidFill>
                  <a:schemeClr val="dk1"/>
                </a:solidFill>
              </a:rPr>
              <a:t>If technicians or students are preparing your files, it can be intimidating to even ask if they should be included!</a:t>
            </a:r>
          </a:p>
          <a:p>
            <a:pPr>
              <a:spcBef>
                <a:spcPts val="100"/>
              </a:spcBef>
              <a:spcAft>
                <a:spcPts val="100"/>
              </a:spcAft>
            </a:pPr>
            <a:endParaRPr lang="en-US" b="1" dirty="0">
              <a:solidFill>
                <a:schemeClr val="dk1"/>
              </a:solidFill>
            </a:endParaRPr>
          </a:p>
          <a:p>
            <a:pPr>
              <a:spcBef>
                <a:spcPts val="100"/>
              </a:spcBef>
              <a:spcAft>
                <a:spcPts val="100"/>
              </a:spcAft>
            </a:pPr>
            <a:r>
              <a:rPr lang="en-US" b="1" dirty="0">
                <a:solidFill>
                  <a:schemeClr val="dk1"/>
                </a:solidFill>
              </a:rPr>
              <a:t>Suggestion for PIs: </a:t>
            </a:r>
            <a:r>
              <a:rPr lang="en-US" dirty="0">
                <a:solidFill>
                  <a:schemeClr val="dk1"/>
                </a:solidFill>
              </a:rPr>
              <a:t>Have a conversation</a:t>
            </a:r>
          </a:p>
          <a:p>
            <a:pPr>
              <a:spcBef>
                <a:spcPts val="100"/>
              </a:spcBef>
              <a:spcAft>
                <a:spcPts val="100"/>
              </a:spcAft>
            </a:pPr>
            <a:endParaRPr lang="en-US" dirty="0">
              <a:solidFill>
                <a:schemeClr val="dk1"/>
              </a:solidFill>
            </a:endParaRPr>
          </a:p>
        </p:txBody>
      </p:sp>
      <p:sp>
        <p:nvSpPr>
          <p:cNvPr id="4" name="TextBox 3">
            <a:extLst>
              <a:ext uri="{FF2B5EF4-FFF2-40B4-BE49-F238E27FC236}">
                <a16:creationId xmlns:a16="http://schemas.microsoft.com/office/drawing/2014/main" id="{2FA10E1E-EB00-105A-20F6-D822AE3856DE}"/>
              </a:ext>
            </a:extLst>
          </p:cNvPr>
          <p:cNvSpPr txBox="1"/>
          <p:nvPr/>
        </p:nvSpPr>
        <p:spPr>
          <a:xfrm>
            <a:off x="444670" y="1561694"/>
            <a:ext cx="8306474" cy="923330"/>
          </a:xfrm>
          <a:prstGeom prst="rect">
            <a:avLst/>
          </a:prstGeom>
          <a:solidFill>
            <a:schemeClr val="accent4">
              <a:lumMod val="20000"/>
              <a:lumOff val="80000"/>
            </a:schemeClr>
          </a:solidFill>
          <a:ln w="15875">
            <a:noFill/>
          </a:ln>
          <a:effectLst>
            <a:outerShdw blurRad="63500" sx="102000" sy="102000" algn="ctr" rotWithShape="0">
              <a:prstClr val="black">
                <a:alpha val="40000"/>
              </a:prstClr>
            </a:outerShdw>
          </a:effectLst>
        </p:spPr>
        <p:txBody>
          <a:bodyPr wrap="square">
            <a:spAutoFit/>
          </a:bodyPr>
          <a:lstStyle/>
          <a:p>
            <a:r>
              <a:rPr lang="en-US" b="1" dirty="0"/>
              <a:t>Investigators </a:t>
            </a:r>
            <a:r>
              <a:rPr lang="en-US" dirty="0"/>
              <a:t>(</a:t>
            </a:r>
            <a:r>
              <a:rPr lang="en-US" i="1" dirty="0"/>
              <a:t>Required metadata)</a:t>
            </a:r>
            <a:endParaRPr lang="en-US" dirty="0"/>
          </a:p>
          <a:p>
            <a:r>
              <a:rPr lang="en-US" dirty="0"/>
              <a:t>The contributors of the data file. Principal investigator is listed first, followed by any associate investigators, technicians, data analysts, and students, etc.</a:t>
            </a:r>
          </a:p>
        </p:txBody>
      </p:sp>
    </p:spTree>
    <p:extLst>
      <p:ext uri="{BB962C8B-B14F-4D97-AF65-F5344CB8AC3E}">
        <p14:creationId xmlns:p14="http://schemas.microsoft.com/office/powerpoint/2010/main" val="36740956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stomShape 2">
            <a:extLst>
              <a:ext uri="{FF2B5EF4-FFF2-40B4-BE49-F238E27FC236}">
                <a16:creationId xmlns:a16="http://schemas.microsoft.com/office/drawing/2014/main" id="{CBAB5075-3810-1D4E-963F-7D2C903CA66F}"/>
              </a:ext>
            </a:extLst>
          </p:cNvPr>
          <p:cNvSpPr/>
          <p:nvPr/>
        </p:nvSpPr>
        <p:spPr>
          <a:xfrm>
            <a:off x="192060" y="395664"/>
            <a:ext cx="8759880" cy="51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2800" b="1" strike="noStrike" spc="-1">
                <a:solidFill>
                  <a:srgbClr val="0070C0"/>
                </a:solidFill>
                <a:uFill>
                  <a:solidFill>
                    <a:srgbClr val="FFFFFF"/>
                  </a:solidFill>
                </a:uFill>
                <a:latin typeface="Arial"/>
                <a:ea typeface="Arial"/>
              </a:rPr>
              <a:t>Validation Updates</a:t>
            </a:r>
            <a:endParaRPr lang="en-US" sz="1800" b="0" strike="noStrike" spc="-1">
              <a:solidFill>
                <a:srgbClr val="000000"/>
              </a:solidFill>
              <a:uFill>
                <a:solidFill>
                  <a:srgbClr val="FFFFFF"/>
                </a:solidFill>
              </a:uFill>
              <a:latin typeface="Arial"/>
            </a:endParaRPr>
          </a:p>
        </p:txBody>
      </p:sp>
      <p:sp>
        <p:nvSpPr>
          <p:cNvPr id="2" name="TextBox 1">
            <a:extLst>
              <a:ext uri="{FF2B5EF4-FFF2-40B4-BE49-F238E27FC236}">
                <a16:creationId xmlns:a16="http://schemas.microsoft.com/office/drawing/2014/main" id="{BD60CA98-8229-984E-3490-901184C804B3}"/>
              </a:ext>
            </a:extLst>
          </p:cNvPr>
          <p:cNvSpPr txBox="1"/>
          <p:nvPr/>
        </p:nvSpPr>
        <p:spPr>
          <a:xfrm>
            <a:off x="474785" y="1006215"/>
            <a:ext cx="8097715" cy="1569660"/>
          </a:xfrm>
          <a:prstGeom prst="rect">
            <a:avLst/>
          </a:prstGeom>
          <a:noFill/>
        </p:spPr>
        <p:txBody>
          <a:bodyPr wrap="square" lIns="91440" tIns="45720" rIns="91440" bIns="45720" anchor="t">
            <a:spAutoFit/>
          </a:bodyPr>
          <a:lstStyle/>
          <a:p>
            <a:pPr marL="285750" indent="-285750">
              <a:buFont typeface="Arial" panose="020B0604020202020204" pitchFamily="34" charset="0"/>
              <a:buChar char="•"/>
            </a:pPr>
            <a:r>
              <a:rPr lang="en-US" sz="2400" dirty="0"/>
              <a:t>Ocean Color Reprocessing (R2022) completed</a:t>
            </a:r>
          </a:p>
          <a:p>
            <a:pPr marL="285750" indent="-285750">
              <a:buFont typeface="Arial" panose="020B0604020202020204" pitchFamily="34" charset="0"/>
              <a:buChar char="•"/>
            </a:pPr>
            <a:r>
              <a:rPr lang="en-US" sz="2400" dirty="0"/>
              <a:t>Recent AERONET-OC (V3 level 2.0) Validation update </a:t>
            </a:r>
          </a:p>
          <a:p>
            <a:pPr marL="285750" indent="-285750">
              <a:buFont typeface="Arial" panose="020B0604020202020204" pitchFamily="34" charset="0"/>
              <a:buChar char="•"/>
            </a:pPr>
            <a:r>
              <a:rPr lang="en-US" sz="2400" dirty="0"/>
              <a:t>Current focus: preparing workflows for PACE and catching up with backlogs</a:t>
            </a:r>
          </a:p>
        </p:txBody>
      </p:sp>
      <p:pic>
        <p:nvPicPr>
          <p:cNvPr id="6" name="Picture 5">
            <a:extLst>
              <a:ext uri="{FF2B5EF4-FFF2-40B4-BE49-F238E27FC236}">
                <a16:creationId xmlns:a16="http://schemas.microsoft.com/office/drawing/2014/main" id="{57F0A574-F574-7032-8920-FF79B7E60C2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64251" y="2945207"/>
            <a:ext cx="7615497" cy="3692975"/>
          </a:xfrm>
          <a:prstGeom prst="rect">
            <a:avLst/>
          </a:prstGeom>
        </p:spPr>
      </p:pic>
    </p:spTree>
    <p:extLst>
      <p:ext uri="{BB962C8B-B14F-4D97-AF65-F5344CB8AC3E}">
        <p14:creationId xmlns:p14="http://schemas.microsoft.com/office/powerpoint/2010/main" val="950135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unnamed (1).jpg">
            <a:extLst>
              <a:ext uri="{FF2B5EF4-FFF2-40B4-BE49-F238E27FC236}">
                <a16:creationId xmlns:a16="http://schemas.microsoft.com/office/drawing/2014/main" id="{EAA48B41-A551-4E24-AE65-E702DDAF3F39}"/>
              </a:ext>
            </a:extLst>
          </p:cNvPr>
          <p:cNvPicPr>
            <a:picLocks noChangeAspect="1"/>
          </p:cNvPicPr>
          <p:nvPr/>
        </p:nvPicPr>
        <p:blipFill rotWithShape="1">
          <a:blip r:embed="rId3">
            <a:extLst>
              <a:ext uri="{28A0092B-C50C-407E-A947-70E740481C1C}">
                <a14:useLocalDpi xmlns:a14="http://schemas.microsoft.com/office/drawing/2010/main"/>
              </a:ext>
            </a:extLst>
          </a:blip>
          <a:srcRect l="662" r="809"/>
          <a:stretch/>
        </p:blipFill>
        <p:spPr>
          <a:xfrm>
            <a:off x="60527" y="857251"/>
            <a:ext cx="9009524" cy="5143499"/>
          </a:xfrm>
          <a:prstGeom prst="rect">
            <a:avLst/>
          </a:prstGeom>
        </p:spPr>
      </p:pic>
      <p:sp>
        <p:nvSpPr>
          <p:cNvPr id="2" name="Title 1">
            <a:extLst>
              <a:ext uri="{FF2B5EF4-FFF2-40B4-BE49-F238E27FC236}">
                <a16:creationId xmlns:a16="http://schemas.microsoft.com/office/drawing/2014/main" id="{4D77190A-2C34-5F40-8B84-A8C2D854E178}"/>
              </a:ext>
            </a:extLst>
          </p:cNvPr>
          <p:cNvSpPr>
            <a:spLocks noGrp="1"/>
          </p:cNvSpPr>
          <p:nvPr>
            <p:ph type="title"/>
          </p:nvPr>
        </p:nvSpPr>
        <p:spPr>
          <a:xfrm>
            <a:off x="2240280" y="2613660"/>
            <a:ext cx="4950767" cy="503840"/>
          </a:xfrm>
        </p:spPr>
        <p:txBody>
          <a:bodyPr vert="horz" lIns="68580" tIns="34290" rIns="68580" bIns="34290" rtlCol="0" anchor="b">
            <a:normAutofit/>
          </a:bodyPr>
          <a:lstStyle/>
          <a:p>
            <a:pPr algn="ctr"/>
            <a:r>
              <a:rPr lang="en-US" sz="3000">
                <a:solidFill>
                  <a:schemeClr val="bg1"/>
                </a:solidFill>
              </a:rPr>
              <a:t>Questions or Comments?</a:t>
            </a:r>
          </a:p>
        </p:txBody>
      </p:sp>
    </p:spTree>
    <p:extLst>
      <p:ext uri="{BB962C8B-B14F-4D97-AF65-F5344CB8AC3E}">
        <p14:creationId xmlns:p14="http://schemas.microsoft.com/office/powerpoint/2010/main" val="2821799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149DE3-2C7E-4362-85B5-EEB2952BFD02}"/>
              </a:ext>
            </a:extLst>
          </p:cNvPr>
          <p:cNvSpPr txBox="1"/>
          <p:nvPr/>
        </p:nvSpPr>
        <p:spPr>
          <a:xfrm>
            <a:off x="1123675" y="301926"/>
            <a:ext cx="7045122" cy="523220"/>
          </a:xfrm>
          <a:prstGeom prst="rect">
            <a:avLst/>
          </a:prstGeom>
          <a:noFill/>
        </p:spPr>
        <p:txBody>
          <a:bodyPr wrap="square" lIns="91440" tIns="45720" rIns="91440" bIns="45720" rtlCol="0" anchor="t">
            <a:spAutoFit/>
          </a:bodyPr>
          <a:lstStyle/>
          <a:p>
            <a:pPr algn="ctr"/>
            <a:r>
              <a:rPr lang="en-US" sz="2800" b="1">
                <a:solidFill>
                  <a:srgbClr val="0070C0"/>
                </a:solidFill>
                <a:cs typeface="Calibri"/>
              </a:rPr>
              <a:t>Topics / Outline</a:t>
            </a:r>
            <a:endParaRPr lang="en-US" sz="2800" b="1">
              <a:cs typeface="Calibri"/>
            </a:endParaRPr>
          </a:p>
        </p:txBody>
      </p:sp>
      <p:sp>
        <p:nvSpPr>
          <p:cNvPr id="5" name="TextBox 4">
            <a:extLst>
              <a:ext uri="{FF2B5EF4-FFF2-40B4-BE49-F238E27FC236}">
                <a16:creationId xmlns:a16="http://schemas.microsoft.com/office/drawing/2014/main" id="{57E472EB-B066-464B-B321-EBB863B137F2}"/>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4" name="CustomShape 3">
            <a:extLst>
              <a:ext uri="{FF2B5EF4-FFF2-40B4-BE49-F238E27FC236}">
                <a16:creationId xmlns:a16="http://schemas.microsoft.com/office/drawing/2014/main" id="{3BEB323B-AA78-4912-9114-522EDCBBFFFC}"/>
              </a:ext>
            </a:extLst>
          </p:cNvPr>
          <p:cNvSpPr/>
          <p:nvPr/>
        </p:nvSpPr>
        <p:spPr>
          <a:xfrm>
            <a:off x="290623" y="1599325"/>
            <a:ext cx="8626799" cy="3369185"/>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chor="t"/>
          <a:lstStyle/>
          <a:p>
            <a:pPr marL="342900" indent="-342900">
              <a:buFont typeface="+mj-lt"/>
              <a:buAutoNum type="arabicPeriod"/>
            </a:pPr>
            <a:r>
              <a:rPr lang="en-US" sz="2400" dirty="0">
                <a:solidFill>
                  <a:schemeClr val="dk1"/>
                </a:solidFill>
              </a:rPr>
              <a:t>Staff Updates</a:t>
            </a:r>
          </a:p>
          <a:p>
            <a:pPr marL="342900" indent="-342900">
              <a:buFont typeface="+mj-lt"/>
              <a:buAutoNum type="arabicPeriod"/>
            </a:pPr>
            <a:r>
              <a:rPr lang="en-US" sz="2400" dirty="0">
                <a:solidFill>
                  <a:schemeClr val="dk1"/>
                </a:solidFill>
              </a:rPr>
              <a:t>Data Archive Updates</a:t>
            </a:r>
          </a:p>
          <a:p>
            <a:pPr marL="800100" lvl="1" indent="-342900">
              <a:buFont typeface="Arial" panose="020B0604020202020204" pitchFamily="34" charset="0"/>
              <a:buChar char="•"/>
            </a:pPr>
            <a:r>
              <a:rPr lang="en-US" sz="2400" dirty="0">
                <a:solidFill>
                  <a:schemeClr val="dk1"/>
                </a:solidFill>
              </a:rPr>
              <a:t>Contact Us Reminders</a:t>
            </a:r>
          </a:p>
          <a:p>
            <a:pPr marL="800100" lvl="1" indent="-342900">
              <a:buFont typeface="Arial" panose="020B0604020202020204" pitchFamily="34" charset="0"/>
              <a:buChar char="•"/>
            </a:pPr>
            <a:r>
              <a:rPr lang="en-US" sz="2400" dirty="0">
                <a:solidFill>
                  <a:schemeClr val="dk1"/>
                </a:solidFill>
              </a:rPr>
              <a:t>Everything You Wanted to Know About Experiments</a:t>
            </a:r>
          </a:p>
          <a:p>
            <a:pPr marL="1257300" lvl="2" indent="-342900">
              <a:buFont typeface="Courier New" panose="02070309020205020404" pitchFamily="49" charset="0"/>
              <a:buChar char="o"/>
            </a:pPr>
            <a:r>
              <a:rPr lang="en-US" sz="2400" dirty="0">
                <a:solidFill>
                  <a:schemeClr val="dk1"/>
                </a:solidFill>
              </a:rPr>
              <a:t>Help us customize your page!</a:t>
            </a:r>
          </a:p>
          <a:p>
            <a:pPr marL="800100" lvl="1" indent="-342900">
              <a:buFont typeface="Arial" panose="020B0604020202020204" pitchFamily="34" charset="0"/>
              <a:buChar char="•"/>
            </a:pPr>
            <a:r>
              <a:rPr lang="en-US" sz="2400" dirty="0">
                <a:solidFill>
                  <a:schemeClr val="dk1"/>
                </a:solidFill>
              </a:rPr>
              <a:t>How to Avoid The Most Common Submission Issues</a:t>
            </a:r>
          </a:p>
          <a:p>
            <a:pPr marL="800100" lvl="1" indent="-342900">
              <a:buFont typeface="Arial" panose="020B0604020202020204" pitchFamily="34" charset="0"/>
              <a:buChar char="•"/>
            </a:pPr>
            <a:r>
              <a:rPr lang="en-US" sz="2400" dirty="0">
                <a:solidFill>
                  <a:schemeClr val="dk1"/>
                </a:solidFill>
              </a:rPr>
              <a:t>New Flow Cytometry TM (&amp; other updates)</a:t>
            </a:r>
          </a:p>
          <a:p>
            <a:pPr marL="800100" lvl="1" indent="-342900">
              <a:buFont typeface="Arial" panose="020B0604020202020204" pitchFamily="34" charset="0"/>
              <a:buChar char="•"/>
            </a:pPr>
            <a:r>
              <a:rPr lang="en-US" sz="2400" dirty="0">
                <a:solidFill>
                  <a:schemeClr val="dk1"/>
                </a:solidFill>
              </a:rPr>
              <a:t>Suggestion: Who to List in "Investigators" Metadata</a:t>
            </a:r>
          </a:p>
          <a:p>
            <a:r>
              <a:rPr lang="en-US" sz="2400" dirty="0">
                <a:solidFill>
                  <a:schemeClr val="dk1"/>
                </a:solidFill>
              </a:rPr>
              <a:t>3. Validation Update</a:t>
            </a:r>
          </a:p>
          <a:p>
            <a:pPr marL="342900" indent="-342900">
              <a:buFont typeface="+mj-lt"/>
              <a:buAutoNum type="arabicPeriod"/>
            </a:pPr>
            <a:endParaRPr lang="en-US" sz="2400" dirty="0">
              <a:solidFill>
                <a:schemeClr val="dk1"/>
              </a:solidFill>
            </a:endParaRPr>
          </a:p>
          <a:p>
            <a:pPr marL="342900" indent="-342900">
              <a:buFont typeface="+mj-lt"/>
              <a:buAutoNum type="arabicPeriod"/>
            </a:pPr>
            <a:endParaRPr lang="en-US" sz="2400" dirty="0">
              <a:solidFill>
                <a:schemeClr val="dk1"/>
              </a:solidFill>
            </a:endParaRPr>
          </a:p>
        </p:txBody>
      </p:sp>
    </p:spTree>
    <p:extLst>
      <p:ext uri="{BB962C8B-B14F-4D97-AF65-F5344CB8AC3E}">
        <p14:creationId xmlns:p14="http://schemas.microsoft.com/office/powerpoint/2010/main" val="380183057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149DE3-2C7E-4362-85B5-EEB2952BFD02}"/>
              </a:ext>
            </a:extLst>
          </p:cNvPr>
          <p:cNvSpPr txBox="1"/>
          <p:nvPr/>
        </p:nvSpPr>
        <p:spPr>
          <a:xfrm>
            <a:off x="1123675" y="301926"/>
            <a:ext cx="7045122" cy="523220"/>
          </a:xfrm>
          <a:prstGeom prst="rect">
            <a:avLst/>
          </a:prstGeom>
          <a:noFill/>
        </p:spPr>
        <p:txBody>
          <a:bodyPr wrap="square" lIns="91440" tIns="45720" rIns="91440" bIns="45720" rtlCol="0" anchor="t">
            <a:spAutoFit/>
          </a:bodyPr>
          <a:lstStyle/>
          <a:p>
            <a:pPr algn="ctr"/>
            <a:r>
              <a:rPr lang="en-US" sz="2800" b="1" dirty="0">
                <a:solidFill>
                  <a:srgbClr val="0070C0"/>
                </a:solidFill>
                <a:cs typeface="Calibri"/>
              </a:rPr>
              <a:t>Staff Update</a:t>
            </a:r>
            <a:endParaRPr lang="en-US" sz="2800" b="1" dirty="0">
              <a:cs typeface="Calibri"/>
            </a:endParaRPr>
          </a:p>
        </p:txBody>
      </p:sp>
      <p:sp>
        <p:nvSpPr>
          <p:cNvPr id="5" name="TextBox 4">
            <a:extLst>
              <a:ext uri="{FF2B5EF4-FFF2-40B4-BE49-F238E27FC236}">
                <a16:creationId xmlns:a16="http://schemas.microsoft.com/office/drawing/2014/main" id="{57E472EB-B066-464B-B321-EBB863B137F2}"/>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pSp>
        <p:nvGrpSpPr>
          <p:cNvPr id="3" name="Group 2">
            <a:extLst>
              <a:ext uri="{FF2B5EF4-FFF2-40B4-BE49-F238E27FC236}">
                <a16:creationId xmlns:a16="http://schemas.microsoft.com/office/drawing/2014/main" id="{99270D44-8050-A035-C88A-328557CEC318}"/>
              </a:ext>
            </a:extLst>
          </p:cNvPr>
          <p:cNvGrpSpPr/>
          <p:nvPr/>
        </p:nvGrpSpPr>
        <p:grpSpPr>
          <a:xfrm>
            <a:off x="3919260" y="1463884"/>
            <a:ext cx="1702322" cy="2555376"/>
            <a:chOff x="2149827" y="1375879"/>
            <a:chExt cx="1702322" cy="2555376"/>
          </a:xfrm>
        </p:grpSpPr>
        <p:pic>
          <p:nvPicPr>
            <p:cNvPr id="6" name="Picture 4">
              <a:extLst>
                <a:ext uri="{FF2B5EF4-FFF2-40B4-BE49-F238E27FC236}">
                  <a16:creationId xmlns:a16="http://schemas.microsoft.com/office/drawing/2014/main" id="{F4C007F2-4220-CC10-ED37-D23941A8815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149827" y="1375879"/>
              <a:ext cx="1702322" cy="1970406"/>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E80DFD9F-2307-7750-87FD-14AE5EB85504}"/>
                </a:ext>
              </a:extLst>
            </p:cNvPr>
            <p:cNvSpPr/>
            <p:nvPr/>
          </p:nvSpPr>
          <p:spPr>
            <a:xfrm>
              <a:off x="2149827" y="3423424"/>
              <a:ext cx="1699498" cy="507831"/>
            </a:xfrm>
            <a:prstGeom prst="rect">
              <a:avLst/>
            </a:prstGeom>
          </p:spPr>
          <p:txBody>
            <a:bodyPr wrap="square" anchor="t">
              <a:spAutoFit/>
            </a:bodyPr>
            <a:lstStyle/>
            <a:p>
              <a:pPr marL="476">
                <a:buClr>
                  <a:srgbClr val="000000"/>
                </a:buClr>
              </a:pPr>
              <a:r>
                <a:rPr lang="en-US" sz="1350" spc="-1">
                  <a:solidFill>
                    <a:srgbClr val="000000"/>
                  </a:solidFill>
                  <a:uFill>
                    <a:solidFill>
                      <a:srgbClr val="FFFFFF"/>
                    </a:solidFill>
                  </a:uFill>
                  <a:latin typeface="Calibri"/>
                  <a:cs typeface="Calibri"/>
                </a:rPr>
                <a:t>Inia Soto Ramos</a:t>
              </a:r>
            </a:p>
            <a:p>
              <a:pPr marL="476">
                <a:buClr>
                  <a:srgbClr val="000000"/>
                </a:buClr>
              </a:pPr>
              <a:r>
                <a:rPr lang="en-US" sz="1350" spc="-1">
                  <a:solidFill>
                    <a:srgbClr val="000000"/>
                  </a:solidFill>
                  <a:uFill>
                    <a:solidFill>
                      <a:srgbClr val="FFFFFF"/>
                    </a:solidFill>
                  </a:uFill>
                  <a:latin typeface="Calibri"/>
                  <a:cs typeface="Calibri"/>
                </a:rPr>
                <a:t>Lead data manager</a:t>
              </a:r>
              <a:endParaRPr lang="en-US" sz="1350" spc="-1">
                <a:uFill>
                  <a:solidFill>
                    <a:srgbClr val="FFFFFF"/>
                  </a:solidFill>
                </a:uFill>
                <a:latin typeface="Calibri"/>
                <a:cs typeface="Calibri"/>
              </a:endParaRPr>
            </a:p>
          </p:txBody>
        </p:sp>
      </p:grpSp>
      <p:grpSp>
        <p:nvGrpSpPr>
          <p:cNvPr id="8" name="Group 7">
            <a:extLst>
              <a:ext uri="{FF2B5EF4-FFF2-40B4-BE49-F238E27FC236}">
                <a16:creationId xmlns:a16="http://schemas.microsoft.com/office/drawing/2014/main" id="{C8FB77FA-5622-4B4D-798F-9463CAFFD0FD}"/>
              </a:ext>
            </a:extLst>
          </p:cNvPr>
          <p:cNvGrpSpPr/>
          <p:nvPr/>
        </p:nvGrpSpPr>
        <p:grpSpPr>
          <a:xfrm>
            <a:off x="1930945" y="4171469"/>
            <a:ext cx="1704502" cy="2568326"/>
            <a:chOff x="5291853" y="1362929"/>
            <a:chExt cx="1704502" cy="2568326"/>
          </a:xfrm>
        </p:grpSpPr>
        <p:pic>
          <p:nvPicPr>
            <p:cNvPr id="9" name="Picture 9" descr="IMG_4582.JPG">
              <a:extLst>
                <a:ext uri="{FF2B5EF4-FFF2-40B4-BE49-F238E27FC236}">
                  <a16:creationId xmlns:a16="http://schemas.microsoft.com/office/drawing/2014/main" id="{4269F95C-C33A-F8FB-0C9B-A69A50568DC6}"/>
                </a:ext>
              </a:extLst>
            </p:cNvPr>
            <p:cNvPicPr>
              <a:picLocks noChangeAspect="1"/>
            </p:cNvPicPr>
            <p:nvPr/>
          </p:nvPicPr>
          <p:blipFill rotWithShape="1">
            <a:blip r:embed="rId4">
              <a:extLst>
                <a:ext uri="{28A0092B-C50C-407E-A947-70E740481C1C}">
                  <a14:useLocalDpi xmlns:a14="http://schemas.microsoft.com/office/drawing/2010/main"/>
                </a:ext>
              </a:extLst>
            </a:blip>
            <a:srcRect l="-167" r="-244"/>
            <a:stretch/>
          </p:blipFill>
          <p:spPr>
            <a:xfrm>
              <a:off x="5291853" y="1362929"/>
              <a:ext cx="1704502" cy="1965116"/>
            </a:xfrm>
            <a:prstGeom prst="rect">
              <a:avLst/>
            </a:prstGeom>
            <a:effectLst>
              <a:outerShdw blurRad="63500" sx="102000" sy="102000" algn="ctr" rotWithShape="0">
                <a:prstClr val="black">
                  <a:alpha val="40000"/>
                </a:prstClr>
              </a:outerShdw>
            </a:effectLst>
          </p:spPr>
        </p:pic>
        <p:sp>
          <p:nvSpPr>
            <p:cNvPr id="11" name="Rectangle 10">
              <a:extLst>
                <a:ext uri="{FF2B5EF4-FFF2-40B4-BE49-F238E27FC236}">
                  <a16:creationId xmlns:a16="http://schemas.microsoft.com/office/drawing/2014/main" id="{1BAF5923-A473-AA2F-DCB7-F23B747906D7}"/>
                </a:ext>
              </a:extLst>
            </p:cNvPr>
            <p:cNvSpPr/>
            <p:nvPr/>
          </p:nvSpPr>
          <p:spPr>
            <a:xfrm>
              <a:off x="5291853" y="3423424"/>
              <a:ext cx="1699498" cy="507831"/>
            </a:xfrm>
            <a:prstGeom prst="rect">
              <a:avLst/>
            </a:prstGeom>
          </p:spPr>
          <p:txBody>
            <a:bodyPr wrap="square" anchor="t">
              <a:spAutoFit/>
            </a:bodyPr>
            <a:lstStyle/>
            <a:p>
              <a:pPr marL="476">
                <a:buClr>
                  <a:srgbClr val="000000"/>
                </a:buClr>
              </a:pPr>
              <a:r>
                <a:rPr lang="en-US" sz="1350" spc="-1">
                  <a:solidFill>
                    <a:srgbClr val="000000"/>
                  </a:solidFill>
                  <a:uFill>
                    <a:solidFill>
                      <a:srgbClr val="FFFFFF"/>
                    </a:solidFill>
                  </a:uFill>
                  <a:latin typeface="Calibri"/>
                  <a:cs typeface="Calibri"/>
                </a:rPr>
                <a:t>David Norris</a:t>
              </a:r>
            </a:p>
            <a:p>
              <a:pPr marL="476">
                <a:buClr>
                  <a:srgbClr val="000000"/>
                </a:buClr>
              </a:pPr>
              <a:r>
                <a:rPr lang="en-US" sz="1350" spc="-1">
                  <a:solidFill>
                    <a:srgbClr val="000000"/>
                  </a:solidFill>
                  <a:uFill>
                    <a:solidFill>
                      <a:srgbClr val="FFFFFF"/>
                    </a:solidFill>
                  </a:uFill>
                  <a:latin typeface="Calibri"/>
                  <a:cs typeface="Calibri"/>
                </a:rPr>
                <a:t>Developer</a:t>
              </a:r>
              <a:endParaRPr lang="en-US" sz="1350" spc="-1">
                <a:uFill>
                  <a:solidFill>
                    <a:srgbClr val="FFFFFF"/>
                  </a:solidFill>
                </a:uFill>
                <a:latin typeface="Calibri"/>
                <a:cs typeface="Calibri"/>
              </a:endParaRPr>
            </a:p>
          </p:txBody>
        </p:sp>
      </p:grpSp>
      <p:sp>
        <p:nvSpPr>
          <p:cNvPr id="16" name="Rectangle 15">
            <a:extLst>
              <a:ext uri="{FF2B5EF4-FFF2-40B4-BE49-F238E27FC236}">
                <a16:creationId xmlns:a16="http://schemas.microsoft.com/office/drawing/2014/main" id="{48CC2C2A-8F7D-9EA1-4599-70FC2C3B521E}"/>
              </a:ext>
            </a:extLst>
          </p:cNvPr>
          <p:cNvSpPr/>
          <p:nvPr/>
        </p:nvSpPr>
        <p:spPr>
          <a:xfrm>
            <a:off x="1888146" y="3528555"/>
            <a:ext cx="1790101" cy="507831"/>
          </a:xfrm>
          <a:prstGeom prst="rect">
            <a:avLst/>
          </a:prstGeom>
        </p:spPr>
        <p:txBody>
          <a:bodyPr wrap="square" anchor="t">
            <a:spAutoFit/>
          </a:bodyPr>
          <a:lstStyle/>
          <a:p>
            <a:pPr marL="476">
              <a:buClr>
                <a:srgbClr val="000000"/>
              </a:buClr>
            </a:pPr>
            <a:r>
              <a:rPr lang="en-US" sz="1350" spc="-1">
                <a:solidFill>
                  <a:srgbClr val="000000"/>
                </a:solidFill>
                <a:uFill>
                  <a:solidFill>
                    <a:srgbClr val="FFFFFF"/>
                  </a:solidFill>
                </a:uFill>
                <a:latin typeface="Calibri"/>
                <a:cs typeface="Calibri"/>
              </a:rPr>
              <a:t>Chris Proctor</a:t>
            </a:r>
          </a:p>
          <a:p>
            <a:pPr marL="476">
              <a:buClr>
                <a:srgbClr val="000000"/>
              </a:buClr>
            </a:pPr>
            <a:r>
              <a:rPr lang="en-US" sz="1350" spc="-1">
                <a:uFill>
                  <a:solidFill>
                    <a:srgbClr val="FFFFFF"/>
                  </a:solidFill>
                </a:uFill>
                <a:latin typeface="Calibri"/>
                <a:cs typeface="Calibri"/>
              </a:rPr>
              <a:t>SeaBASS manager</a:t>
            </a:r>
          </a:p>
        </p:txBody>
      </p:sp>
      <p:sp>
        <p:nvSpPr>
          <p:cNvPr id="17" name="Rectangle 16">
            <a:extLst>
              <a:ext uri="{FF2B5EF4-FFF2-40B4-BE49-F238E27FC236}">
                <a16:creationId xmlns:a16="http://schemas.microsoft.com/office/drawing/2014/main" id="{B006B6A2-F52B-48F1-BCF6-82165543BF3F}"/>
              </a:ext>
            </a:extLst>
          </p:cNvPr>
          <p:cNvSpPr/>
          <p:nvPr/>
        </p:nvSpPr>
        <p:spPr>
          <a:xfrm>
            <a:off x="5907575" y="4171469"/>
            <a:ext cx="2820896" cy="2031325"/>
          </a:xfrm>
          <a:prstGeom prst="rect">
            <a:avLst/>
          </a:prstGeom>
        </p:spPr>
        <p:txBody>
          <a:bodyPr wrap="square" anchor="t">
            <a:spAutoFit/>
          </a:bodyPr>
          <a:lstStyle/>
          <a:p>
            <a:pPr marL="476">
              <a:buClr>
                <a:srgbClr val="000000"/>
              </a:buClr>
            </a:pPr>
            <a:r>
              <a:rPr lang="en-US" sz="1400" spc="-1" dirty="0">
                <a:solidFill>
                  <a:srgbClr val="000000"/>
                </a:solidFill>
                <a:uFill>
                  <a:solidFill>
                    <a:srgbClr val="FFFFFF"/>
                  </a:solidFill>
                </a:uFill>
                <a:latin typeface="Calibri"/>
                <a:cs typeface="Calibri"/>
              </a:rPr>
              <a:t>Extended SeaBASS team includes many others!</a:t>
            </a:r>
          </a:p>
          <a:p>
            <a:pPr marL="476">
              <a:buClr>
                <a:srgbClr val="000000"/>
              </a:buClr>
            </a:pPr>
            <a:endParaRPr lang="en-US" sz="1400" spc="-1" dirty="0">
              <a:solidFill>
                <a:srgbClr val="000000"/>
              </a:solidFill>
              <a:uFill>
                <a:solidFill>
                  <a:srgbClr val="FFFFFF"/>
                </a:solidFill>
              </a:uFill>
              <a:latin typeface="Calibri"/>
              <a:cs typeface="Calibri"/>
            </a:endParaRPr>
          </a:p>
          <a:p>
            <a:pPr marL="286226" indent="-285750">
              <a:buClr>
                <a:srgbClr val="000000"/>
              </a:buClr>
              <a:buFont typeface="Arial" panose="020B0604020202020204" pitchFamily="34" charset="0"/>
              <a:buChar char="•"/>
            </a:pPr>
            <a:r>
              <a:rPr lang="en-US" sz="1400" spc="-1" dirty="0">
                <a:solidFill>
                  <a:srgbClr val="000000"/>
                </a:solidFill>
                <a:uFill>
                  <a:solidFill>
                    <a:srgbClr val="FFFFFF"/>
                  </a:solidFill>
                </a:uFill>
                <a:latin typeface="Calibri"/>
                <a:cs typeface="Calibri"/>
              </a:rPr>
              <a:t>NOMAD leader (Violeta </a:t>
            </a:r>
            <a:r>
              <a:rPr lang="en-US" sz="1400" spc="-1" dirty="0" err="1">
                <a:solidFill>
                  <a:srgbClr val="000000"/>
                </a:solidFill>
                <a:uFill>
                  <a:solidFill>
                    <a:srgbClr val="FFFFFF"/>
                  </a:solidFill>
                </a:uFill>
                <a:latin typeface="Calibri"/>
                <a:cs typeface="Calibri"/>
              </a:rPr>
              <a:t>Sanjuan</a:t>
            </a:r>
            <a:r>
              <a:rPr lang="en-US" sz="1400" spc="-1" dirty="0">
                <a:solidFill>
                  <a:srgbClr val="000000"/>
                </a:solidFill>
                <a:uFill>
                  <a:solidFill>
                    <a:srgbClr val="FFFFFF"/>
                  </a:solidFill>
                </a:uFill>
                <a:latin typeface="Calibri"/>
                <a:cs typeface="Calibri"/>
              </a:rPr>
              <a:t> </a:t>
            </a:r>
            <a:r>
              <a:rPr lang="en-US" sz="1400" spc="-1" dirty="0" err="1">
                <a:solidFill>
                  <a:srgbClr val="000000"/>
                </a:solidFill>
                <a:uFill>
                  <a:solidFill>
                    <a:srgbClr val="FFFFFF"/>
                  </a:solidFill>
                </a:uFill>
                <a:latin typeface="Calibri"/>
                <a:cs typeface="Calibri"/>
              </a:rPr>
              <a:t>Calzado</a:t>
            </a:r>
            <a:r>
              <a:rPr lang="en-US" sz="1400" spc="-1" dirty="0">
                <a:solidFill>
                  <a:srgbClr val="000000"/>
                </a:solidFill>
                <a:uFill>
                  <a:solidFill>
                    <a:srgbClr val="FFFFFF"/>
                  </a:solidFill>
                </a:uFill>
                <a:latin typeface="Calibri"/>
                <a:cs typeface="Calibri"/>
              </a:rPr>
              <a:t>)</a:t>
            </a:r>
          </a:p>
          <a:p>
            <a:pPr marL="286226" indent="-285750">
              <a:buClr>
                <a:srgbClr val="000000"/>
              </a:buClr>
              <a:buFont typeface="Arial" panose="020B0604020202020204" pitchFamily="34" charset="0"/>
              <a:buChar char="•"/>
            </a:pPr>
            <a:r>
              <a:rPr lang="en-US" sz="1400" spc="-1" dirty="0">
                <a:solidFill>
                  <a:srgbClr val="000000"/>
                </a:solidFill>
                <a:uFill>
                  <a:solidFill>
                    <a:srgbClr val="FFFFFF"/>
                  </a:solidFill>
                </a:uFill>
                <a:latin typeface="Calibri"/>
                <a:cs typeface="Calibri"/>
              </a:rPr>
              <a:t>Field Support Group Subject Matter Experts</a:t>
            </a:r>
          </a:p>
          <a:p>
            <a:pPr marL="286226" indent="-285750">
              <a:buClr>
                <a:srgbClr val="000000"/>
              </a:buClr>
              <a:buFont typeface="Arial" panose="020B0604020202020204" pitchFamily="34" charset="0"/>
              <a:buChar char="•"/>
            </a:pPr>
            <a:r>
              <a:rPr lang="en-US" sz="1400" spc="-1" dirty="0">
                <a:solidFill>
                  <a:srgbClr val="000000"/>
                </a:solidFill>
                <a:uFill>
                  <a:solidFill>
                    <a:srgbClr val="FFFFFF"/>
                  </a:solidFill>
                </a:uFill>
                <a:latin typeface="Calibri"/>
                <a:cs typeface="Calibri"/>
              </a:rPr>
              <a:t>PACE Validation Leads and other contributors</a:t>
            </a:r>
          </a:p>
        </p:txBody>
      </p:sp>
      <p:pic>
        <p:nvPicPr>
          <p:cNvPr id="19" name="Picture 18">
            <a:extLst>
              <a:ext uri="{FF2B5EF4-FFF2-40B4-BE49-F238E27FC236}">
                <a16:creationId xmlns:a16="http://schemas.microsoft.com/office/drawing/2014/main" id="{75226A67-A4DB-DA8F-11C4-3D5304450A2C}"/>
              </a:ext>
            </a:extLst>
          </p:cNvPr>
          <p:cNvPicPr>
            <a:picLocks/>
          </p:cNvPicPr>
          <p:nvPr/>
        </p:nvPicPr>
        <p:blipFill rotWithShape="1">
          <a:blip r:embed="rId5">
            <a:extLst>
              <a:ext uri="{28A0092B-C50C-407E-A947-70E740481C1C}">
                <a14:useLocalDpi xmlns:a14="http://schemas.microsoft.com/office/drawing/2010/main"/>
              </a:ext>
            </a:extLst>
          </a:blip>
          <a:srcRect/>
          <a:stretch/>
        </p:blipFill>
        <p:spPr>
          <a:xfrm>
            <a:off x="1897744" y="1468060"/>
            <a:ext cx="1699498" cy="1970407"/>
          </a:xfrm>
          <a:prstGeom prst="rect">
            <a:avLst/>
          </a:prstGeom>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451BD730-9B1A-13A9-5FD4-2E134D117E97}"/>
              </a:ext>
            </a:extLst>
          </p:cNvPr>
          <p:cNvSpPr/>
          <p:nvPr/>
        </p:nvSpPr>
        <p:spPr>
          <a:xfrm>
            <a:off x="5962789" y="3511429"/>
            <a:ext cx="1699498" cy="507831"/>
          </a:xfrm>
          <a:prstGeom prst="rect">
            <a:avLst/>
          </a:prstGeom>
        </p:spPr>
        <p:txBody>
          <a:bodyPr wrap="square" anchor="t">
            <a:spAutoFit/>
          </a:bodyPr>
          <a:lstStyle/>
          <a:p>
            <a:pPr marL="476">
              <a:buClr>
                <a:srgbClr val="000000"/>
              </a:buClr>
            </a:pPr>
            <a:r>
              <a:rPr lang="en-US" sz="1350" spc="-1">
                <a:solidFill>
                  <a:srgbClr val="000000"/>
                </a:solidFill>
                <a:uFill>
                  <a:solidFill>
                    <a:srgbClr val="FFFFFF"/>
                  </a:solidFill>
                </a:uFill>
                <a:latin typeface="Calibri"/>
                <a:cs typeface="Calibri"/>
              </a:rPr>
              <a:t>Mike Maniscalco</a:t>
            </a:r>
          </a:p>
          <a:p>
            <a:pPr marL="476">
              <a:buClr>
                <a:srgbClr val="000000"/>
              </a:buClr>
            </a:pPr>
            <a:r>
              <a:rPr lang="en-US" sz="1350" spc="-1">
                <a:solidFill>
                  <a:srgbClr val="000000"/>
                </a:solidFill>
                <a:uFill>
                  <a:solidFill>
                    <a:srgbClr val="FFFFFF"/>
                  </a:solidFill>
                </a:uFill>
                <a:latin typeface="Calibri"/>
                <a:cs typeface="Calibri"/>
              </a:rPr>
              <a:t>Data manager</a:t>
            </a:r>
            <a:endParaRPr lang="en-US" sz="1350" spc="-1">
              <a:uFill>
                <a:solidFill>
                  <a:srgbClr val="FFFFFF"/>
                </a:solidFill>
              </a:uFill>
              <a:latin typeface="Calibri"/>
              <a:cs typeface="Calibri"/>
            </a:endParaRPr>
          </a:p>
        </p:txBody>
      </p:sp>
      <p:pic>
        <p:nvPicPr>
          <p:cNvPr id="15" name="Picture 14" descr="A person smiling for the camera&#10;&#10;Description automatically generated with medium confidence">
            <a:extLst>
              <a:ext uri="{FF2B5EF4-FFF2-40B4-BE49-F238E27FC236}">
                <a16:creationId xmlns:a16="http://schemas.microsoft.com/office/drawing/2014/main" id="{6793A6BF-30C9-3ADF-3424-10F5378CF4C2}"/>
              </a:ext>
            </a:extLst>
          </p:cNvPr>
          <p:cNvPicPr>
            <a:picLocks noChangeAspect="1"/>
          </p:cNvPicPr>
          <p:nvPr/>
        </p:nvPicPr>
        <p:blipFill rotWithShape="1">
          <a:blip r:embed="rId6">
            <a:extLst>
              <a:ext uri="{28A0092B-C50C-407E-A947-70E740481C1C}">
                <a14:useLocalDpi xmlns:a14="http://schemas.microsoft.com/office/drawing/2010/main" val="0"/>
              </a:ext>
            </a:extLst>
          </a:blip>
          <a:srcRect l="15818" t="11206" r="14968" b="8995"/>
          <a:stretch/>
        </p:blipFill>
        <p:spPr>
          <a:xfrm>
            <a:off x="5943600" y="1463884"/>
            <a:ext cx="1704502" cy="1965116"/>
          </a:xfrm>
          <a:prstGeom prst="rect">
            <a:avLst/>
          </a:prstGeom>
          <a:effectLst>
            <a:outerShdw blurRad="63500" sx="102000" sy="102000" algn="ctr" rotWithShape="0">
              <a:prstClr val="black">
                <a:alpha val="40000"/>
              </a:prstClr>
            </a:outerShdw>
          </a:effectLst>
        </p:spPr>
      </p:pic>
      <p:pic>
        <p:nvPicPr>
          <p:cNvPr id="10" name="Picture 9">
            <a:extLst>
              <a:ext uri="{FF2B5EF4-FFF2-40B4-BE49-F238E27FC236}">
                <a16:creationId xmlns:a16="http://schemas.microsoft.com/office/drawing/2014/main" id="{A2FE2B85-834B-B028-3F1E-367482F7C659}"/>
              </a:ext>
            </a:extLst>
          </p:cNvPr>
          <p:cNvPicPr>
            <a:picLocks noChangeAspect="1"/>
          </p:cNvPicPr>
          <p:nvPr/>
        </p:nvPicPr>
        <p:blipFill rotWithShape="1">
          <a:blip r:embed="rId7">
            <a:extLst>
              <a:ext uri="{28A0092B-C50C-407E-A947-70E740481C1C}">
                <a14:useLocalDpi xmlns:a14="http://schemas.microsoft.com/office/drawing/2010/main" val="0"/>
              </a:ext>
            </a:extLst>
          </a:blip>
          <a:srcRect l="3326" r="3599"/>
          <a:stretch/>
        </p:blipFill>
        <p:spPr>
          <a:xfrm>
            <a:off x="3919260" y="4171469"/>
            <a:ext cx="1704502" cy="1965115"/>
          </a:xfrm>
          <a:prstGeom prst="rect">
            <a:avLst/>
          </a:prstGeom>
          <a:effectLst>
            <a:outerShdw blurRad="63500" sx="102000" sy="102000" algn="ctr" rotWithShape="0">
              <a:prstClr val="black">
                <a:alpha val="40000"/>
              </a:prstClr>
            </a:outerShdw>
          </a:effectLst>
        </p:spPr>
      </p:pic>
      <p:sp>
        <p:nvSpPr>
          <p:cNvPr id="13" name="Rectangle 12">
            <a:extLst>
              <a:ext uri="{FF2B5EF4-FFF2-40B4-BE49-F238E27FC236}">
                <a16:creationId xmlns:a16="http://schemas.microsoft.com/office/drawing/2014/main" id="{3DDFF5BA-9950-01C3-A518-63C33C51B2C2}"/>
              </a:ext>
            </a:extLst>
          </p:cNvPr>
          <p:cNvSpPr/>
          <p:nvPr/>
        </p:nvSpPr>
        <p:spPr>
          <a:xfrm>
            <a:off x="3895358" y="6231964"/>
            <a:ext cx="1747302" cy="507831"/>
          </a:xfrm>
          <a:prstGeom prst="rect">
            <a:avLst/>
          </a:prstGeom>
        </p:spPr>
        <p:txBody>
          <a:bodyPr wrap="square" anchor="t">
            <a:spAutoFit/>
          </a:bodyPr>
          <a:lstStyle/>
          <a:p>
            <a:pPr marL="476">
              <a:buClr>
                <a:srgbClr val="000000"/>
              </a:buClr>
            </a:pPr>
            <a:r>
              <a:rPr lang="en-US" sz="1350" spc="-1" dirty="0">
                <a:solidFill>
                  <a:srgbClr val="000000"/>
                </a:solidFill>
                <a:uFill>
                  <a:solidFill>
                    <a:srgbClr val="FFFFFF"/>
                  </a:solidFill>
                </a:uFill>
                <a:latin typeface="Calibri"/>
                <a:cs typeface="Calibri"/>
              </a:rPr>
              <a:t>Noah </a:t>
            </a:r>
            <a:r>
              <a:rPr lang="en-US" sz="1350" spc="-1" dirty="0" err="1">
                <a:solidFill>
                  <a:srgbClr val="000000"/>
                </a:solidFill>
                <a:uFill>
                  <a:solidFill>
                    <a:srgbClr val="FFFFFF"/>
                  </a:solidFill>
                </a:uFill>
                <a:latin typeface="Calibri"/>
                <a:cs typeface="Calibri"/>
              </a:rPr>
              <a:t>Vegh</a:t>
            </a:r>
            <a:r>
              <a:rPr lang="en-US" sz="1350" spc="-1" dirty="0">
                <a:solidFill>
                  <a:srgbClr val="000000"/>
                </a:solidFill>
                <a:uFill>
                  <a:solidFill>
                    <a:srgbClr val="FFFFFF"/>
                  </a:solidFill>
                </a:uFill>
                <a:latin typeface="Calibri"/>
                <a:cs typeface="Calibri"/>
              </a:rPr>
              <a:t>-Gaynor</a:t>
            </a:r>
          </a:p>
          <a:p>
            <a:pPr marL="476">
              <a:buClr>
                <a:srgbClr val="000000"/>
              </a:buClr>
            </a:pPr>
            <a:r>
              <a:rPr lang="en-US" sz="1350" spc="-1" dirty="0">
                <a:uFill>
                  <a:solidFill>
                    <a:srgbClr val="FFFFFF"/>
                  </a:solidFill>
                </a:uFill>
                <a:latin typeface="Calibri"/>
                <a:cs typeface="Calibri"/>
              </a:rPr>
              <a:t>Developer</a:t>
            </a:r>
          </a:p>
        </p:txBody>
      </p:sp>
      <p:sp>
        <p:nvSpPr>
          <p:cNvPr id="18" name="Rectangle 17">
            <a:extLst>
              <a:ext uri="{FF2B5EF4-FFF2-40B4-BE49-F238E27FC236}">
                <a16:creationId xmlns:a16="http://schemas.microsoft.com/office/drawing/2014/main" id="{0426A5E5-5F35-F137-095B-C9A43FEC2F4D}"/>
              </a:ext>
            </a:extLst>
          </p:cNvPr>
          <p:cNvSpPr/>
          <p:nvPr/>
        </p:nvSpPr>
        <p:spPr>
          <a:xfrm>
            <a:off x="5962789" y="1080002"/>
            <a:ext cx="1685313" cy="307777"/>
          </a:xfrm>
          <a:prstGeom prst="rect">
            <a:avLst/>
          </a:prstGeom>
        </p:spPr>
        <p:txBody>
          <a:bodyPr wrap="square" lIns="91440" tIns="45720" rIns="91440" bIns="45720" anchor="t">
            <a:spAutoFit/>
          </a:bodyPr>
          <a:lstStyle/>
          <a:p>
            <a:pPr algn="ctr">
              <a:buClr>
                <a:srgbClr val="000000"/>
              </a:buClr>
            </a:pPr>
            <a:r>
              <a:rPr lang="en-US" sz="1400" b="1" spc="-1" dirty="0">
                <a:solidFill>
                  <a:schemeClr val="accent4"/>
                </a:solidFill>
                <a:uFill>
                  <a:solidFill>
                    <a:srgbClr val="FFFFFF"/>
                  </a:solidFill>
                </a:uFill>
                <a:latin typeface="Calibri"/>
                <a:cs typeface="Calibri"/>
              </a:rPr>
              <a:t>Welcome Mike!</a:t>
            </a:r>
            <a:endParaRPr lang="en-US" b="1">
              <a:solidFill>
                <a:schemeClr val="accent4"/>
              </a:solidFill>
            </a:endParaRPr>
          </a:p>
        </p:txBody>
      </p:sp>
    </p:spTree>
    <p:extLst>
      <p:ext uri="{BB962C8B-B14F-4D97-AF65-F5344CB8AC3E}">
        <p14:creationId xmlns:p14="http://schemas.microsoft.com/office/powerpoint/2010/main" val="21867115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 name="CustomShape 4"/>
          <p:cNvSpPr/>
          <p:nvPr/>
        </p:nvSpPr>
        <p:spPr>
          <a:xfrm>
            <a:off x="1219320" y="6015240"/>
            <a:ext cx="6855480" cy="366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endParaRPr lang="en-US" sz="1800" b="0" strike="noStrike" spc="-1">
              <a:solidFill>
                <a:srgbClr val="000000"/>
              </a:solidFill>
              <a:uFill>
                <a:solidFill>
                  <a:srgbClr val="FFFFFF"/>
                </a:solidFill>
              </a:uFill>
              <a:latin typeface="Arial"/>
            </a:endParaRPr>
          </a:p>
        </p:txBody>
      </p:sp>
      <p:sp>
        <p:nvSpPr>
          <p:cNvPr id="4" name="TextBox 3">
            <a:extLst>
              <a:ext uri="{FF2B5EF4-FFF2-40B4-BE49-F238E27FC236}">
                <a16:creationId xmlns:a16="http://schemas.microsoft.com/office/drawing/2014/main" id="{3E149DE3-2C7E-4362-85B5-EEB2952BFD02}"/>
              </a:ext>
            </a:extLst>
          </p:cNvPr>
          <p:cNvSpPr txBox="1"/>
          <p:nvPr/>
        </p:nvSpPr>
        <p:spPr>
          <a:xfrm>
            <a:off x="1123675" y="301926"/>
            <a:ext cx="7045122" cy="523220"/>
          </a:xfrm>
          <a:prstGeom prst="rect">
            <a:avLst/>
          </a:prstGeom>
          <a:noFill/>
        </p:spPr>
        <p:txBody>
          <a:bodyPr wrap="square" lIns="91440" tIns="45720" rIns="91440" bIns="45720" rtlCol="0" anchor="t">
            <a:spAutoFit/>
          </a:bodyPr>
          <a:lstStyle/>
          <a:p>
            <a:pPr algn="ctr"/>
            <a:r>
              <a:rPr lang="en-US" sz="2800" b="1">
                <a:solidFill>
                  <a:srgbClr val="0070C0"/>
                </a:solidFill>
                <a:cs typeface="Calibri"/>
              </a:rPr>
              <a:t>Recently Archived Data Summary</a:t>
            </a:r>
            <a:endParaRPr lang="en-US" sz="2800" b="1">
              <a:cs typeface="Calibri"/>
            </a:endParaRPr>
          </a:p>
        </p:txBody>
      </p:sp>
      <p:sp>
        <p:nvSpPr>
          <p:cNvPr id="5" name="TextBox 4">
            <a:extLst>
              <a:ext uri="{FF2B5EF4-FFF2-40B4-BE49-F238E27FC236}">
                <a16:creationId xmlns:a16="http://schemas.microsoft.com/office/drawing/2014/main" id="{57E472EB-B066-464B-B321-EBB863B137F2}"/>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4" name="CustomShape 3">
            <a:extLst>
              <a:ext uri="{FF2B5EF4-FFF2-40B4-BE49-F238E27FC236}">
                <a16:creationId xmlns:a16="http://schemas.microsoft.com/office/drawing/2014/main" id="{3BEB323B-AA78-4912-9114-522EDCBBFFFC}"/>
              </a:ext>
            </a:extLst>
          </p:cNvPr>
          <p:cNvSpPr/>
          <p:nvPr/>
        </p:nvSpPr>
        <p:spPr>
          <a:xfrm>
            <a:off x="1046848" y="1133033"/>
            <a:ext cx="6906032" cy="673189"/>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chor="t"/>
          <a:lstStyle/>
          <a:p>
            <a:pPr algn="ctr"/>
            <a:r>
              <a:rPr lang="en-US" dirty="0"/>
              <a:t>3000 data files from 60 cruises archived Oct ‘22 – April ‘23</a:t>
            </a:r>
          </a:p>
          <a:p>
            <a:pPr marL="285750" indent="-285750" algn="ctr">
              <a:buFont typeface="Arial" panose="020B0604020202020204" pitchFamily="34" charset="0"/>
              <a:buChar char="•"/>
            </a:pPr>
            <a:endParaRPr lang="en-US" dirty="0">
              <a:solidFill>
                <a:schemeClr val="dk1"/>
              </a:solidFill>
            </a:endParaRPr>
          </a:p>
        </p:txBody>
      </p:sp>
      <p:pic>
        <p:nvPicPr>
          <p:cNvPr id="3" name="Picture 2" descr="A picture containing diagram&#10;&#10;Description automatically generated">
            <a:extLst>
              <a:ext uri="{FF2B5EF4-FFF2-40B4-BE49-F238E27FC236}">
                <a16:creationId xmlns:a16="http://schemas.microsoft.com/office/drawing/2014/main" id="{766886B0-0A25-88A9-2B23-A250F6E60461}"/>
              </a:ext>
            </a:extLst>
          </p:cNvPr>
          <p:cNvPicPr>
            <a:picLocks noChangeAspect="1"/>
          </p:cNvPicPr>
          <p:nvPr/>
        </p:nvPicPr>
        <p:blipFill rotWithShape="1">
          <a:blip r:embed="rId3">
            <a:extLst>
              <a:ext uri="{28A0092B-C50C-407E-A947-70E740481C1C}">
                <a14:useLocalDpi xmlns:a14="http://schemas.microsoft.com/office/drawing/2010/main" val="0"/>
              </a:ext>
            </a:extLst>
          </a:blip>
          <a:srcRect l="2473" t="23993" r="8058" b="14944"/>
          <a:stretch/>
        </p:blipFill>
        <p:spPr>
          <a:xfrm>
            <a:off x="802895" y="1854871"/>
            <a:ext cx="6906032" cy="3535054"/>
          </a:xfrm>
          <a:prstGeom prst="rect">
            <a:avLst/>
          </a:prstGeom>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a:extLst>
              <a:ext uri="{FF2B5EF4-FFF2-40B4-BE49-F238E27FC236}">
                <a16:creationId xmlns:a16="http://schemas.microsoft.com/office/drawing/2014/main" id="{A59F9D91-3C54-234C-BAA3-4103D0D0741A}"/>
              </a:ext>
            </a:extLst>
          </p:cNvPr>
          <p:cNvSpPr/>
          <p:nvPr/>
        </p:nvSpPr>
        <p:spPr>
          <a:xfrm>
            <a:off x="291551" y="202683"/>
            <a:ext cx="8622720" cy="51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gn="ctr"/>
            <a:r>
              <a:rPr lang="en-US" sz="2800" b="1" spc="-1" dirty="0">
                <a:solidFill>
                  <a:srgbClr val="0070C0"/>
                </a:solidFill>
                <a:uFill>
                  <a:solidFill>
                    <a:srgbClr val="FFFFFF"/>
                  </a:solidFill>
                </a:uFill>
                <a:latin typeface="Arial"/>
              </a:rPr>
              <a:t>Contact Us When Planning Submissions</a:t>
            </a:r>
            <a:endParaRPr lang="en-US" sz="2800" b="1" strike="noStrike" spc="-1" dirty="0">
              <a:solidFill>
                <a:srgbClr val="0070C0"/>
              </a:solidFill>
              <a:uFill>
                <a:solidFill>
                  <a:srgbClr val="FFFFFF"/>
                </a:solidFill>
              </a:uFill>
              <a:latin typeface="Arial"/>
            </a:endParaRPr>
          </a:p>
        </p:txBody>
      </p:sp>
      <p:sp>
        <p:nvSpPr>
          <p:cNvPr id="8" name="TextBox 15">
            <a:extLst>
              <a:ext uri="{FF2B5EF4-FFF2-40B4-BE49-F238E27FC236}">
                <a16:creationId xmlns:a16="http://schemas.microsoft.com/office/drawing/2014/main" id="{337029A7-0C2A-4036-B7DF-B024A548362E}"/>
              </a:ext>
            </a:extLst>
          </p:cNvPr>
          <p:cNvSpPr txBox="1"/>
          <p:nvPr/>
        </p:nvSpPr>
        <p:spPr>
          <a:xfrm>
            <a:off x="291550" y="3522244"/>
            <a:ext cx="8622719"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panose="020B0604020202020204" pitchFamily="34" charset="0"/>
              <a:buChar char="•"/>
            </a:pPr>
            <a:r>
              <a:rPr lang="en-US" sz="2400" b="1" dirty="0"/>
              <a:t>General questions </a:t>
            </a:r>
            <a:r>
              <a:rPr lang="en-US" sz="2400" dirty="0"/>
              <a:t>(data format and requirements)</a:t>
            </a:r>
          </a:p>
          <a:p>
            <a:pPr marL="342900" indent="-342900">
              <a:buFont typeface="Arial" panose="020B0604020202020204" pitchFamily="34" charset="0"/>
              <a:buChar char="•"/>
            </a:pPr>
            <a:r>
              <a:rPr lang="en-US" sz="2400" b="1" dirty="0"/>
              <a:t>Register new project info </a:t>
            </a:r>
            <a:r>
              <a:rPr lang="en-US" sz="2400" dirty="0"/>
              <a:t>(Experiments, DOI)</a:t>
            </a:r>
          </a:p>
          <a:p>
            <a:pPr marL="342900" indent="-342900">
              <a:buFont typeface="Arial" panose="020B0604020202020204" pitchFamily="34" charset="0"/>
              <a:buChar char="•"/>
            </a:pPr>
            <a:r>
              <a:rPr lang="en-US" sz="2400" b="1" dirty="0"/>
              <a:t>Register or update SFTP accounts</a:t>
            </a:r>
          </a:p>
        </p:txBody>
      </p:sp>
      <p:grpSp>
        <p:nvGrpSpPr>
          <p:cNvPr id="11" name="Group 10">
            <a:extLst>
              <a:ext uri="{FF2B5EF4-FFF2-40B4-BE49-F238E27FC236}">
                <a16:creationId xmlns:a16="http://schemas.microsoft.com/office/drawing/2014/main" id="{B607D64E-4920-F4FA-09D9-1D8625E6779F}"/>
              </a:ext>
            </a:extLst>
          </p:cNvPr>
          <p:cNvGrpSpPr/>
          <p:nvPr/>
        </p:nvGrpSpPr>
        <p:grpSpPr>
          <a:xfrm>
            <a:off x="1618035" y="907337"/>
            <a:ext cx="5248724" cy="2205232"/>
            <a:chOff x="1392169" y="856253"/>
            <a:chExt cx="5248724" cy="2205232"/>
          </a:xfrm>
        </p:grpSpPr>
        <p:pic>
          <p:nvPicPr>
            <p:cNvPr id="2" name="Picture 1">
              <a:extLst>
                <a:ext uri="{FF2B5EF4-FFF2-40B4-BE49-F238E27FC236}">
                  <a16:creationId xmlns:a16="http://schemas.microsoft.com/office/drawing/2014/main" id="{7E47C0B0-52BC-2452-69EC-92E435D0C961}"/>
                </a:ext>
              </a:extLst>
            </p:cNvPr>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051374" y="856253"/>
              <a:ext cx="4589519" cy="2205232"/>
            </a:xfrm>
            <a:prstGeom prst="rect">
              <a:avLst/>
            </a:prstGeom>
          </p:spPr>
        </p:pic>
        <p:sp>
          <p:nvSpPr>
            <p:cNvPr id="6" name="Right Arrow 5">
              <a:extLst>
                <a:ext uri="{FF2B5EF4-FFF2-40B4-BE49-F238E27FC236}">
                  <a16:creationId xmlns:a16="http://schemas.microsoft.com/office/drawing/2014/main" id="{D7EDE092-C4A1-F89F-33FB-DCEAD295CDBB}"/>
                </a:ext>
              </a:extLst>
            </p:cNvPr>
            <p:cNvSpPr/>
            <p:nvPr/>
          </p:nvSpPr>
          <p:spPr>
            <a:xfrm rot="580443">
              <a:off x="1392169" y="1519099"/>
              <a:ext cx="2925310" cy="58857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D94EDB42-A617-97A9-04F6-50FF3D9EC719}"/>
              </a:ext>
            </a:extLst>
          </p:cNvPr>
          <p:cNvSpPr txBox="1"/>
          <p:nvPr/>
        </p:nvSpPr>
        <p:spPr>
          <a:xfrm>
            <a:off x="2316909" y="5205845"/>
            <a:ext cx="4572000" cy="923330"/>
          </a:xfrm>
          <a:prstGeom prst="rect">
            <a:avLst/>
          </a:prstGeom>
          <a:noFill/>
        </p:spPr>
        <p:txBody>
          <a:bodyPr wrap="square">
            <a:spAutoFit/>
          </a:bodyPr>
          <a:lstStyle/>
          <a:p>
            <a:pPr algn="ctr"/>
            <a:r>
              <a:rPr lang="en-US" sz="1800" b="1" dirty="0"/>
              <a:t>Email our data managers!</a:t>
            </a:r>
          </a:p>
          <a:p>
            <a:pPr algn="ctr"/>
            <a:endParaRPr lang="en-US" sz="1800" b="1" dirty="0"/>
          </a:p>
          <a:p>
            <a:pPr algn="ctr"/>
            <a:r>
              <a:rPr lang="en-US" sz="1800" b="1" dirty="0" err="1">
                <a:solidFill>
                  <a:srgbClr val="0070C0"/>
                </a:solidFill>
              </a:rPr>
              <a:t>seabass@seabass.gsfc.nasa.gov</a:t>
            </a:r>
            <a:endParaRPr lang="en-US" sz="1800" b="1" dirty="0">
              <a:solidFill>
                <a:srgbClr val="0070C0"/>
              </a:solidFill>
            </a:endParaRPr>
          </a:p>
        </p:txBody>
      </p:sp>
    </p:spTree>
    <p:extLst>
      <p:ext uri="{BB962C8B-B14F-4D97-AF65-F5344CB8AC3E}">
        <p14:creationId xmlns:p14="http://schemas.microsoft.com/office/powerpoint/2010/main" val="183447622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22C3A6-A6A3-47E5-B880-98C69701D4BC}"/>
              </a:ext>
            </a:extLst>
          </p:cNvPr>
          <p:cNvSpPr txBox="1"/>
          <p:nvPr/>
        </p:nvSpPr>
        <p:spPr>
          <a:xfrm>
            <a:off x="1123675" y="301926"/>
            <a:ext cx="7045122" cy="523220"/>
          </a:xfrm>
          <a:prstGeom prst="rect">
            <a:avLst/>
          </a:prstGeom>
          <a:noFill/>
        </p:spPr>
        <p:txBody>
          <a:bodyPr wrap="square" lIns="91440" tIns="45720" rIns="91440" bIns="45720" rtlCol="0" anchor="t">
            <a:spAutoFit/>
          </a:bodyPr>
          <a:lstStyle/>
          <a:p>
            <a:pPr algn="ctr"/>
            <a:r>
              <a:rPr lang="en-US" sz="2800" b="1">
                <a:solidFill>
                  <a:srgbClr val="0070C0"/>
                </a:solidFill>
                <a:cs typeface="Calibri"/>
              </a:rPr>
              <a:t>Dataset Naming</a:t>
            </a:r>
            <a:endParaRPr lang="en-US" sz="2800" b="1">
              <a:cs typeface="Calibri"/>
            </a:endParaRPr>
          </a:p>
        </p:txBody>
      </p:sp>
      <p:sp>
        <p:nvSpPr>
          <p:cNvPr id="9" name="CustomShape 3">
            <a:extLst>
              <a:ext uri="{FF2B5EF4-FFF2-40B4-BE49-F238E27FC236}">
                <a16:creationId xmlns:a16="http://schemas.microsoft.com/office/drawing/2014/main" id="{CE9F5D48-63C6-468F-9D46-A2A41716A018}"/>
              </a:ext>
            </a:extLst>
          </p:cNvPr>
          <p:cNvSpPr/>
          <p:nvPr/>
        </p:nvSpPr>
        <p:spPr>
          <a:xfrm>
            <a:off x="519847" y="913182"/>
            <a:ext cx="8305176" cy="5439845"/>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chor="t"/>
          <a:lstStyle/>
          <a:p>
            <a:r>
              <a:rPr lang="en-US" sz="2400" dirty="0">
                <a:solidFill>
                  <a:schemeClr val="dk1"/>
                </a:solidFill>
              </a:rPr>
              <a:t>Help us pick good </a:t>
            </a:r>
            <a:r>
              <a:rPr lang="en-US" sz="2400" b="1" dirty="0">
                <a:solidFill>
                  <a:schemeClr val="dk1"/>
                </a:solidFill>
              </a:rPr>
              <a:t>Experiment</a:t>
            </a:r>
            <a:r>
              <a:rPr lang="en-US" sz="2400" dirty="0">
                <a:solidFill>
                  <a:schemeClr val="dk1"/>
                </a:solidFill>
              </a:rPr>
              <a:t> &amp; </a:t>
            </a:r>
            <a:r>
              <a:rPr lang="en-US" sz="2400" b="1" dirty="0">
                <a:solidFill>
                  <a:schemeClr val="dk1"/>
                </a:solidFill>
              </a:rPr>
              <a:t>Cruise</a:t>
            </a:r>
            <a:r>
              <a:rPr lang="en-US" sz="2400" dirty="0">
                <a:solidFill>
                  <a:schemeClr val="dk1"/>
                </a:solidFill>
              </a:rPr>
              <a:t> names for your new datasets</a:t>
            </a:r>
          </a:p>
          <a:p>
            <a:endParaRPr lang="en-US" sz="2400" dirty="0">
              <a:solidFill>
                <a:schemeClr val="dk1"/>
              </a:solidFill>
            </a:endParaRPr>
          </a:p>
          <a:p>
            <a:pPr marL="342900" indent="-342900">
              <a:buFont typeface="Arial" panose="020B0604020202020204" pitchFamily="34" charset="0"/>
              <a:buChar char="•"/>
            </a:pPr>
            <a:r>
              <a:rPr lang="en-US" sz="2400" dirty="0">
                <a:solidFill>
                  <a:schemeClr val="dk1"/>
                </a:solidFill>
              </a:rPr>
              <a:t>Experiment names </a:t>
            </a:r>
            <a:r>
              <a:rPr lang="en-US" sz="2400" dirty="0">
                <a:solidFill>
                  <a:schemeClr val="dk1"/>
                </a:solidFill>
                <a:sym typeface="Wingdings" pitchFamily="2" charset="2"/>
              </a:rPr>
              <a:t></a:t>
            </a:r>
            <a:r>
              <a:rPr lang="en-US" sz="2400" dirty="0">
                <a:solidFill>
                  <a:schemeClr val="dk1"/>
                </a:solidFill>
              </a:rPr>
              <a:t> DOIs = </a:t>
            </a:r>
            <a:r>
              <a:rPr lang="en-US" sz="2400" b="1" dirty="0">
                <a:solidFill>
                  <a:schemeClr val="dk1"/>
                </a:solidFill>
              </a:rPr>
              <a:t>permanent</a:t>
            </a:r>
          </a:p>
          <a:p>
            <a:pPr marL="342900" indent="-342900">
              <a:buFont typeface="Arial" panose="020B0604020202020204" pitchFamily="34" charset="0"/>
              <a:buChar char="•"/>
            </a:pPr>
            <a:r>
              <a:rPr lang="en-US" sz="2400" dirty="0">
                <a:solidFill>
                  <a:schemeClr val="dk1"/>
                </a:solidFill>
              </a:rPr>
              <a:t>If collaborating, use the </a:t>
            </a:r>
            <a:r>
              <a:rPr lang="en-US" sz="2400" b="1" dirty="0">
                <a:solidFill>
                  <a:schemeClr val="dk1"/>
                </a:solidFill>
              </a:rPr>
              <a:t>same</a:t>
            </a:r>
            <a:r>
              <a:rPr lang="en-US" sz="2400" dirty="0">
                <a:solidFill>
                  <a:schemeClr val="dk1"/>
                </a:solidFill>
              </a:rPr>
              <a:t> names</a:t>
            </a:r>
          </a:p>
          <a:p>
            <a:pPr marL="342900" indent="-342900">
              <a:buFont typeface="Arial" panose="020B0604020202020204" pitchFamily="34" charset="0"/>
              <a:buChar char="•"/>
            </a:pPr>
            <a:endParaRPr lang="en-US" sz="2400" dirty="0">
              <a:solidFill>
                <a:schemeClr val="dk1"/>
              </a:solidFill>
            </a:endParaRPr>
          </a:p>
          <a:p>
            <a:pPr marL="342900" indent="-342900">
              <a:buFont typeface="Arial" panose="020B0604020202020204" pitchFamily="34" charset="0"/>
              <a:buChar char="•"/>
            </a:pPr>
            <a:r>
              <a:rPr lang="en-US" sz="2400" dirty="0">
                <a:solidFill>
                  <a:schemeClr val="dk1"/>
                </a:solidFill>
              </a:rPr>
              <a:t>FYI, for new Experiments, we will ask you for:</a:t>
            </a:r>
          </a:p>
          <a:p>
            <a:pPr marL="800100" lvl="1" indent="-342900">
              <a:buAutoNum type="arabicPeriod"/>
            </a:pPr>
            <a:r>
              <a:rPr lang="en-US" sz="2400" dirty="0">
                <a:solidFill>
                  <a:schemeClr val="dk1"/>
                </a:solidFill>
              </a:rPr>
              <a:t>Short name</a:t>
            </a:r>
          </a:p>
          <a:p>
            <a:pPr marL="800100" lvl="1" indent="-342900">
              <a:buAutoNum type="arabicPeriod"/>
            </a:pPr>
            <a:r>
              <a:rPr lang="en-US" sz="2400" dirty="0">
                <a:solidFill>
                  <a:schemeClr val="dk1"/>
                </a:solidFill>
              </a:rPr>
              <a:t>Long name</a:t>
            </a:r>
          </a:p>
          <a:p>
            <a:pPr marL="800100" lvl="1" indent="-342900">
              <a:buAutoNum type="arabicPeriod"/>
            </a:pPr>
            <a:r>
              <a:rPr lang="en-US" sz="2400" dirty="0">
                <a:solidFill>
                  <a:schemeClr val="dk1"/>
                </a:solidFill>
              </a:rPr>
              <a:t>Cruise names (at least one)</a:t>
            </a:r>
          </a:p>
          <a:p>
            <a:pPr marL="800100" lvl="1" indent="-342900">
              <a:buAutoNum type="arabicPeriod"/>
            </a:pPr>
            <a:r>
              <a:rPr lang="en-US" sz="2400" dirty="0">
                <a:solidFill>
                  <a:schemeClr val="dk1"/>
                </a:solidFill>
              </a:rPr>
              <a:t>Measurement date range (if known)</a:t>
            </a:r>
          </a:p>
          <a:p>
            <a:pPr marL="800100" lvl="1" indent="-342900">
              <a:buAutoNum type="arabicPeriod"/>
            </a:pPr>
            <a:r>
              <a:rPr lang="en-US" sz="2400" dirty="0">
                <a:solidFill>
                  <a:schemeClr val="dk1"/>
                </a:solidFill>
              </a:rPr>
              <a:t>PIs</a:t>
            </a:r>
          </a:p>
          <a:p>
            <a:pPr marL="800100" lvl="1" indent="-342900">
              <a:buAutoNum type="arabicPeriod"/>
            </a:pPr>
            <a:r>
              <a:rPr lang="en-US" sz="2400" dirty="0">
                <a:solidFill>
                  <a:schemeClr val="dk1"/>
                </a:solidFill>
              </a:rPr>
              <a:t>Data Types</a:t>
            </a:r>
          </a:p>
        </p:txBody>
      </p:sp>
      <p:pic>
        <p:nvPicPr>
          <p:cNvPr id="1026" name="Picture 2">
            <a:extLst>
              <a:ext uri="{FF2B5EF4-FFF2-40B4-BE49-F238E27FC236}">
                <a16:creationId xmlns:a16="http://schemas.microsoft.com/office/drawing/2014/main" id="{7EFD2B0F-EDBD-8098-820E-DBA77198C8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8132" y="3938911"/>
            <a:ext cx="2211572" cy="24141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F39D75F-E6A2-7FC7-658F-7620BC92FABF}"/>
              </a:ext>
            </a:extLst>
          </p:cNvPr>
          <p:cNvSpPr txBox="1"/>
          <p:nvPr/>
        </p:nvSpPr>
        <p:spPr>
          <a:xfrm>
            <a:off x="6567930" y="6556074"/>
            <a:ext cx="2576070" cy="184666"/>
          </a:xfrm>
          <a:prstGeom prst="rect">
            <a:avLst/>
          </a:prstGeom>
          <a:noFill/>
        </p:spPr>
        <p:txBody>
          <a:bodyPr wrap="square">
            <a:spAutoFit/>
          </a:bodyPr>
          <a:lstStyle/>
          <a:p>
            <a:r>
              <a:rPr lang="en-US" sz="600" dirty="0">
                <a:hlinkClick r:id="rId5" tooltip="Thinking about writing.png"/>
              </a:rPr>
              <a:t>Thinking_about_writing.png</a:t>
            </a:r>
            <a:r>
              <a:rPr lang="en-US" sz="600" dirty="0"/>
              <a:t> by </a:t>
            </a:r>
            <a:r>
              <a:rPr lang="en-US" sz="600" dirty="0" err="1"/>
              <a:t>sOER</a:t>
            </a:r>
            <a:r>
              <a:rPr lang="en-US" sz="600" dirty="0"/>
              <a:t> Frank is licensed by </a:t>
            </a:r>
            <a:r>
              <a:rPr lang="en-US" sz="600" dirty="0">
                <a:hlinkClick r:id="rId6"/>
              </a:rPr>
              <a:t>CC BY 2.0</a:t>
            </a:r>
            <a:endParaRPr lang="en-US" sz="600" dirty="0"/>
          </a:p>
        </p:txBody>
      </p:sp>
    </p:spTree>
    <p:extLst>
      <p:ext uri="{BB962C8B-B14F-4D97-AF65-F5344CB8AC3E}">
        <p14:creationId xmlns:p14="http://schemas.microsoft.com/office/powerpoint/2010/main" val="4256009476"/>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7560A12-9EF4-9AFC-5800-5479DB5CDB5B}"/>
              </a:ext>
            </a:extLst>
          </p:cNvPr>
          <p:cNvSpPr>
            <a:spLocks noGrp="1"/>
          </p:cNvSpPr>
          <p:nvPr>
            <p:ph type="subTitle"/>
          </p:nvPr>
        </p:nvSpPr>
        <p:spPr>
          <a:xfrm>
            <a:off x="527629" y="2424627"/>
            <a:ext cx="4080131" cy="954107"/>
          </a:xfrm>
          <a:noFill/>
        </p:spPr>
        <p:txBody>
          <a:bodyPr/>
          <a:lstStyle/>
          <a:p>
            <a:pPr marL="0" indent="0">
              <a:buNone/>
            </a:pPr>
            <a:r>
              <a:rPr lang="en-US" sz="2800" b="1"/>
              <a:t>1. Description</a:t>
            </a:r>
            <a:endParaRPr lang="en-US" sz="2800"/>
          </a:p>
        </p:txBody>
      </p:sp>
      <p:pic>
        <p:nvPicPr>
          <p:cNvPr id="5" name="Picture 4" descr="Graphical user interface, text, application, email&#10;&#10;Description automatically generated">
            <a:extLst>
              <a:ext uri="{FF2B5EF4-FFF2-40B4-BE49-F238E27FC236}">
                <a16:creationId xmlns:a16="http://schemas.microsoft.com/office/drawing/2014/main" id="{B613A0CF-B95B-79AD-3D0D-47DC05405A77}"/>
              </a:ext>
            </a:extLst>
          </p:cNvPr>
          <p:cNvPicPr>
            <a:picLocks noChangeAspect="1"/>
          </p:cNvPicPr>
          <p:nvPr/>
        </p:nvPicPr>
        <p:blipFill rotWithShape="1">
          <a:blip r:embed="rId3">
            <a:extLst>
              <a:ext uri="{28A0092B-C50C-407E-A947-70E740481C1C}">
                <a14:useLocalDpi xmlns:a14="http://schemas.microsoft.com/office/drawing/2010/main" val="0"/>
              </a:ext>
            </a:extLst>
          </a:blip>
          <a:srcRect r="236" b="4851"/>
          <a:stretch/>
        </p:blipFill>
        <p:spPr>
          <a:xfrm>
            <a:off x="5395963" y="118533"/>
            <a:ext cx="3604178" cy="6525340"/>
          </a:xfrm>
          <a:prstGeom prst="rect">
            <a:avLst/>
          </a:prstGeom>
        </p:spPr>
      </p:pic>
      <p:sp>
        <p:nvSpPr>
          <p:cNvPr id="6" name="TextBox 5">
            <a:extLst>
              <a:ext uri="{FF2B5EF4-FFF2-40B4-BE49-F238E27FC236}">
                <a16:creationId xmlns:a16="http://schemas.microsoft.com/office/drawing/2014/main" id="{E69A5434-F63C-5335-75B7-368947757CED}"/>
              </a:ext>
            </a:extLst>
          </p:cNvPr>
          <p:cNvSpPr txBox="1"/>
          <p:nvPr/>
        </p:nvSpPr>
        <p:spPr>
          <a:xfrm>
            <a:off x="321732" y="301926"/>
            <a:ext cx="4876799" cy="954107"/>
          </a:xfrm>
          <a:prstGeom prst="rect">
            <a:avLst/>
          </a:prstGeom>
          <a:noFill/>
        </p:spPr>
        <p:txBody>
          <a:bodyPr wrap="square" lIns="91440" tIns="45720" rIns="91440" bIns="45720" rtlCol="0" anchor="t">
            <a:spAutoFit/>
          </a:bodyPr>
          <a:lstStyle/>
          <a:p>
            <a:pPr algn="ctr"/>
            <a:r>
              <a:rPr lang="en-US" sz="2800" b="1" dirty="0">
                <a:solidFill>
                  <a:srgbClr val="0070C0"/>
                </a:solidFill>
                <a:cs typeface="Calibri"/>
              </a:rPr>
              <a:t>You Can Help Customize Your Experiment Page!</a:t>
            </a:r>
            <a:endParaRPr lang="en-US" sz="2800" b="1" dirty="0">
              <a:cs typeface="Calibri"/>
            </a:endParaRPr>
          </a:p>
        </p:txBody>
      </p:sp>
      <p:sp>
        <p:nvSpPr>
          <p:cNvPr id="10" name="TextBox 9">
            <a:extLst>
              <a:ext uri="{FF2B5EF4-FFF2-40B4-BE49-F238E27FC236}">
                <a16:creationId xmlns:a16="http://schemas.microsoft.com/office/drawing/2014/main" id="{7EF39B5A-64CD-C3AC-3B5D-789EEEACFD51}"/>
              </a:ext>
            </a:extLst>
          </p:cNvPr>
          <p:cNvSpPr txBox="1"/>
          <p:nvPr/>
        </p:nvSpPr>
        <p:spPr>
          <a:xfrm>
            <a:off x="321732" y="4470996"/>
            <a:ext cx="4679368" cy="1384995"/>
          </a:xfrm>
          <a:prstGeom prst="rect">
            <a:avLst/>
          </a:prstGeom>
          <a:noFill/>
        </p:spPr>
        <p:txBody>
          <a:bodyPr wrap="square">
            <a:spAutoFit/>
          </a:bodyPr>
          <a:lstStyle/>
          <a:p>
            <a:pPr marL="0" indent="0">
              <a:buNone/>
            </a:pPr>
            <a:r>
              <a:rPr lang="en-US" sz="2800" b="1"/>
              <a:t>2. External Links </a:t>
            </a:r>
            <a:r>
              <a:rPr lang="en-US" sz="2800"/>
              <a:t>(optionally provide URLs to other pages, or resources)</a:t>
            </a:r>
          </a:p>
        </p:txBody>
      </p:sp>
      <p:sp>
        <p:nvSpPr>
          <p:cNvPr id="11" name="Right Arrow 10">
            <a:extLst>
              <a:ext uri="{FF2B5EF4-FFF2-40B4-BE49-F238E27FC236}">
                <a16:creationId xmlns:a16="http://schemas.microsoft.com/office/drawing/2014/main" id="{C18515DB-1FE0-DD4E-7080-53EC77818F47}"/>
              </a:ext>
            </a:extLst>
          </p:cNvPr>
          <p:cNvSpPr/>
          <p:nvPr/>
        </p:nvSpPr>
        <p:spPr>
          <a:xfrm>
            <a:off x="3791774" y="2607393"/>
            <a:ext cx="1560451" cy="58857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ight Arrow 11">
            <a:extLst>
              <a:ext uri="{FF2B5EF4-FFF2-40B4-BE49-F238E27FC236}">
                <a16:creationId xmlns:a16="http://schemas.microsoft.com/office/drawing/2014/main" id="{C2DA784F-5C3D-BBCC-EE55-7B7520F6A1E5}"/>
              </a:ext>
            </a:extLst>
          </p:cNvPr>
          <p:cNvSpPr/>
          <p:nvPr/>
        </p:nvSpPr>
        <p:spPr>
          <a:xfrm>
            <a:off x="3758543" y="4356561"/>
            <a:ext cx="1617045" cy="588577"/>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5750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stomShape 2">
            <a:extLst>
              <a:ext uri="{FF2B5EF4-FFF2-40B4-BE49-F238E27FC236}">
                <a16:creationId xmlns:a16="http://schemas.microsoft.com/office/drawing/2014/main" id="{A59F9D91-3C54-234C-BAA3-4103D0D0741A}"/>
              </a:ext>
            </a:extLst>
          </p:cNvPr>
          <p:cNvSpPr/>
          <p:nvPr/>
        </p:nvSpPr>
        <p:spPr>
          <a:xfrm>
            <a:off x="291551" y="202683"/>
            <a:ext cx="8622720" cy="5140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t"/>
          <a:lstStyle/>
          <a:p>
            <a:pPr algn="ctr"/>
            <a:r>
              <a:rPr lang="en-US" sz="2800" b="1" spc="-1" dirty="0">
                <a:solidFill>
                  <a:srgbClr val="0070C0"/>
                </a:solidFill>
                <a:uFill>
                  <a:solidFill>
                    <a:srgbClr val="FFFFFF"/>
                  </a:solidFill>
                </a:uFill>
                <a:latin typeface="Arial"/>
              </a:rPr>
              <a:t>Most Common Submission Issues</a:t>
            </a:r>
            <a:endParaRPr lang="en-US" sz="2800" b="1" strike="noStrike" spc="-1" dirty="0">
              <a:solidFill>
                <a:srgbClr val="0070C0"/>
              </a:solidFill>
              <a:uFill>
                <a:solidFill>
                  <a:srgbClr val="FFFFFF"/>
                </a:solidFill>
              </a:uFill>
              <a:latin typeface="Arial"/>
            </a:endParaRPr>
          </a:p>
        </p:txBody>
      </p:sp>
      <p:sp>
        <p:nvSpPr>
          <p:cNvPr id="8" name="TextBox 15">
            <a:extLst>
              <a:ext uri="{FF2B5EF4-FFF2-40B4-BE49-F238E27FC236}">
                <a16:creationId xmlns:a16="http://schemas.microsoft.com/office/drawing/2014/main" id="{337029A7-0C2A-4036-B7DF-B024A548362E}"/>
              </a:ext>
            </a:extLst>
          </p:cNvPr>
          <p:cNvSpPr txBox="1"/>
          <p:nvPr/>
        </p:nvSpPr>
        <p:spPr>
          <a:xfrm>
            <a:off x="260640" y="818961"/>
            <a:ext cx="8622720"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00100" lvl="1" indent="-342900">
              <a:buFont typeface="+mj-lt"/>
              <a:buAutoNum type="arabicPeriod"/>
            </a:pPr>
            <a:r>
              <a:rPr lang="en-US" b="1" dirty="0">
                <a:solidFill>
                  <a:schemeClr val="dk1"/>
                </a:solidFill>
              </a:rPr>
              <a:t>Forgot uncertainties</a:t>
            </a:r>
          </a:p>
          <a:p>
            <a:pPr marL="1257300" lvl="2" indent="-342900">
              <a:buFont typeface="Arial" panose="020B0604020202020204" pitchFamily="34" charset="0"/>
              <a:buChar char="•"/>
            </a:pPr>
            <a:r>
              <a:rPr lang="en-US" dirty="0">
                <a:solidFill>
                  <a:schemeClr val="dk1"/>
                </a:solidFill>
              </a:rPr>
              <a:t>Remember to report replicates, blanks, or when averaging, include </a:t>
            </a:r>
            <a:r>
              <a:rPr lang="en-US" dirty="0" err="1">
                <a:solidFill>
                  <a:schemeClr val="dk1"/>
                </a:solidFill>
              </a:rPr>
              <a:t>bincount</a:t>
            </a:r>
            <a:r>
              <a:rPr lang="en-US" dirty="0">
                <a:solidFill>
                  <a:schemeClr val="dk1"/>
                </a:solidFill>
              </a:rPr>
              <a:t>, </a:t>
            </a:r>
            <a:r>
              <a:rPr lang="en-US" dirty="0" err="1">
                <a:solidFill>
                  <a:schemeClr val="dk1"/>
                </a:solidFill>
              </a:rPr>
              <a:t>stddev</a:t>
            </a:r>
            <a:r>
              <a:rPr lang="en-US" dirty="0">
                <a:solidFill>
                  <a:schemeClr val="dk1"/>
                </a:solidFill>
              </a:rPr>
              <a:t>, etc.</a:t>
            </a:r>
          </a:p>
          <a:p>
            <a:pPr marL="1257300" lvl="2" indent="-342900">
              <a:buFont typeface="Arial" panose="020B0604020202020204" pitchFamily="34" charset="0"/>
              <a:buChar char="•"/>
            </a:pPr>
            <a:endParaRPr lang="en-US" dirty="0">
              <a:solidFill>
                <a:schemeClr val="dk1"/>
              </a:solidFill>
            </a:endParaRPr>
          </a:p>
          <a:p>
            <a:pPr marL="800100" lvl="1" indent="-342900">
              <a:buFont typeface="+mj-lt"/>
              <a:buAutoNum type="arabicPeriod"/>
            </a:pPr>
            <a:r>
              <a:rPr lang="en-US" b="1" dirty="0">
                <a:solidFill>
                  <a:schemeClr val="dk1"/>
                </a:solidFill>
              </a:rPr>
              <a:t>Forgot methods summary</a:t>
            </a:r>
          </a:p>
          <a:p>
            <a:pPr marL="1257300" lvl="2" indent="-342900">
              <a:buFont typeface="Arial" panose="020B0604020202020204" pitchFamily="34" charset="0"/>
              <a:buChar char="•"/>
            </a:pPr>
            <a:r>
              <a:rPr lang="en-US" dirty="0">
                <a:solidFill>
                  <a:schemeClr val="dk1"/>
                </a:solidFill>
              </a:rPr>
              <a:t>Measurement &amp; processing methods doc (if not covered by checklist)</a:t>
            </a:r>
          </a:p>
          <a:p>
            <a:pPr marL="1257300" lvl="2" indent="-342900">
              <a:buFont typeface="Arial" panose="020B0604020202020204" pitchFamily="34" charset="0"/>
              <a:buChar char="•"/>
            </a:pPr>
            <a:endParaRPr lang="en-US" dirty="0">
              <a:solidFill>
                <a:schemeClr val="dk1"/>
              </a:solidFill>
            </a:endParaRPr>
          </a:p>
          <a:p>
            <a:pPr marL="800100" lvl="1" indent="-342900">
              <a:buFont typeface="+mj-lt"/>
              <a:buAutoNum type="arabicPeriod"/>
            </a:pPr>
            <a:r>
              <a:rPr lang="en-US" b="1" dirty="0">
                <a:solidFill>
                  <a:schemeClr val="dk1"/>
                </a:solidFill>
              </a:rPr>
              <a:t>Didn’t follow Special Requirements page instructions</a:t>
            </a:r>
          </a:p>
          <a:p>
            <a:pPr marL="1257300" lvl="2" indent="-342900">
              <a:buFont typeface="Arial" panose="020B0604020202020204" pitchFamily="34" charset="0"/>
              <a:buChar char="•"/>
            </a:pPr>
            <a:r>
              <a:rPr lang="en-US" dirty="0">
                <a:solidFill>
                  <a:schemeClr val="dk1"/>
                </a:solidFill>
              </a:rPr>
              <a:t>Missing measurement-specific fields or metadata</a:t>
            </a:r>
          </a:p>
          <a:p>
            <a:pPr marL="1257300" lvl="2" indent="-342900">
              <a:buFont typeface="Arial" panose="020B0604020202020204" pitchFamily="34" charset="0"/>
              <a:buChar char="•"/>
            </a:pPr>
            <a:r>
              <a:rPr lang="en-US" dirty="0">
                <a:solidFill>
                  <a:schemeClr val="dk1"/>
                </a:solidFill>
              </a:rPr>
              <a:t>Missing checklists or forms</a:t>
            </a:r>
          </a:p>
          <a:p>
            <a:pPr marL="1257300" lvl="2" indent="-342900">
              <a:buFont typeface="Arial" panose="020B0604020202020204" pitchFamily="34" charset="0"/>
              <a:buChar char="•"/>
            </a:pPr>
            <a:endParaRPr lang="en-US" dirty="0">
              <a:solidFill>
                <a:schemeClr val="dk1"/>
              </a:solidFill>
            </a:endParaRPr>
          </a:p>
        </p:txBody>
      </p:sp>
      <p:pic>
        <p:nvPicPr>
          <p:cNvPr id="2" name="Picture 1">
            <a:extLst>
              <a:ext uri="{FF2B5EF4-FFF2-40B4-BE49-F238E27FC236}">
                <a16:creationId xmlns:a16="http://schemas.microsoft.com/office/drawing/2014/main" id="{BE362598-7B99-8F0F-F3A9-CEE14110F303}"/>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96588" y="3754080"/>
            <a:ext cx="5255569" cy="2904217"/>
          </a:xfrm>
          <a:prstGeom prst="rect">
            <a:avLst/>
          </a:prstGeom>
          <a:effectLst>
            <a:outerShdw blurRad="63500" sx="102000" sy="102000" algn="ctr" rotWithShape="0">
              <a:prstClr val="black">
                <a:alpha val="40000"/>
              </a:prstClr>
            </a:outerShdw>
          </a:effectLst>
        </p:spPr>
      </p:pic>
      <p:sp>
        <p:nvSpPr>
          <p:cNvPr id="3" name="Right Arrow 2">
            <a:extLst>
              <a:ext uri="{FF2B5EF4-FFF2-40B4-BE49-F238E27FC236}">
                <a16:creationId xmlns:a16="http://schemas.microsoft.com/office/drawing/2014/main" id="{50E552D4-9748-45DC-F9AB-CAE4718D6059}"/>
              </a:ext>
            </a:extLst>
          </p:cNvPr>
          <p:cNvSpPr/>
          <p:nvPr/>
        </p:nvSpPr>
        <p:spPr>
          <a:xfrm rot="21189296">
            <a:off x="4480716" y="5708503"/>
            <a:ext cx="1418175" cy="44604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Arrow 3">
            <a:extLst>
              <a:ext uri="{FF2B5EF4-FFF2-40B4-BE49-F238E27FC236}">
                <a16:creationId xmlns:a16="http://schemas.microsoft.com/office/drawing/2014/main" id="{1E3E00B7-E196-1F90-E6E5-A8215A7F79D5}"/>
              </a:ext>
            </a:extLst>
          </p:cNvPr>
          <p:cNvSpPr/>
          <p:nvPr/>
        </p:nvSpPr>
        <p:spPr>
          <a:xfrm rot="1389368">
            <a:off x="4629680" y="4531814"/>
            <a:ext cx="1366546" cy="44604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768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222C3A6-A6A3-47E5-B880-98C69701D4BC}"/>
              </a:ext>
            </a:extLst>
          </p:cNvPr>
          <p:cNvSpPr txBox="1"/>
          <p:nvPr/>
        </p:nvSpPr>
        <p:spPr>
          <a:xfrm>
            <a:off x="309446" y="301926"/>
            <a:ext cx="8642711" cy="523220"/>
          </a:xfrm>
          <a:prstGeom prst="rect">
            <a:avLst/>
          </a:prstGeom>
          <a:noFill/>
        </p:spPr>
        <p:txBody>
          <a:bodyPr wrap="square" lIns="91440" tIns="45720" rIns="91440" bIns="45720" rtlCol="0" anchor="t">
            <a:spAutoFit/>
          </a:bodyPr>
          <a:lstStyle/>
          <a:p>
            <a:pPr algn="ctr"/>
            <a:r>
              <a:rPr lang="en-US" sz="2800" b="1" dirty="0">
                <a:solidFill>
                  <a:srgbClr val="0070C0"/>
                </a:solidFill>
                <a:cs typeface="Calibri"/>
              </a:rPr>
              <a:t>Measurement-Specific Requirements (continued)</a:t>
            </a:r>
            <a:endParaRPr lang="en-US" sz="2800" b="1" dirty="0">
              <a:cs typeface="Calibri"/>
            </a:endParaRPr>
          </a:p>
        </p:txBody>
      </p:sp>
      <p:sp>
        <p:nvSpPr>
          <p:cNvPr id="9" name="CustomShape 3">
            <a:extLst>
              <a:ext uri="{FF2B5EF4-FFF2-40B4-BE49-F238E27FC236}">
                <a16:creationId xmlns:a16="http://schemas.microsoft.com/office/drawing/2014/main" id="{CE9F5D48-63C6-468F-9D46-A2A41716A018}"/>
              </a:ext>
            </a:extLst>
          </p:cNvPr>
          <p:cNvSpPr/>
          <p:nvPr/>
        </p:nvSpPr>
        <p:spPr>
          <a:xfrm>
            <a:off x="568723" y="1440013"/>
            <a:ext cx="8064914" cy="1379176"/>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nchor="t"/>
          <a:lstStyle/>
          <a:p>
            <a:pPr>
              <a:spcBef>
                <a:spcPts val="100"/>
              </a:spcBef>
              <a:spcAft>
                <a:spcPts val="100"/>
              </a:spcAft>
            </a:pPr>
            <a:r>
              <a:rPr lang="en-US" b="1" dirty="0">
                <a:solidFill>
                  <a:schemeClr val="dk1"/>
                </a:solidFill>
              </a:rPr>
              <a:t>Data Contributors: check the special requirements page</a:t>
            </a:r>
            <a:r>
              <a:rPr lang="en-US" dirty="0">
                <a:solidFill>
                  <a:schemeClr val="dk1"/>
                </a:solidFill>
              </a:rPr>
              <a:t> for instructions relevant to your measurement types:</a:t>
            </a:r>
          </a:p>
          <a:p>
            <a:pPr marL="285750" indent="-285750">
              <a:spcBef>
                <a:spcPts val="100"/>
              </a:spcBef>
              <a:spcAft>
                <a:spcPts val="100"/>
              </a:spcAft>
              <a:buFont typeface="Arial" panose="020B0604020202020204" pitchFamily="34" charset="0"/>
              <a:buChar char="•"/>
            </a:pPr>
            <a:r>
              <a:rPr lang="en-US" dirty="0">
                <a:solidFill>
                  <a:schemeClr val="dk1"/>
                </a:solidFill>
              </a:rPr>
              <a:t>Fields, headers, and example files</a:t>
            </a:r>
          </a:p>
          <a:p>
            <a:pPr marL="285750" indent="-285750">
              <a:spcBef>
                <a:spcPts val="100"/>
              </a:spcBef>
              <a:spcAft>
                <a:spcPts val="100"/>
              </a:spcAft>
              <a:buFont typeface="Arial" panose="020B0604020202020204" pitchFamily="34" charset="0"/>
              <a:buChar char="•"/>
            </a:pPr>
            <a:r>
              <a:rPr lang="en-US" dirty="0">
                <a:solidFill>
                  <a:schemeClr val="dk1"/>
                </a:solidFill>
              </a:rPr>
              <a:t>Metadata requirements &amp; checklists</a:t>
            </a:r>
            <a:endParaRPr lang="en-US" dirty="0">
              <a:solidFill>
                <a:schemeClr val="dk1"/>
              </a:solidFill>
              <a:ea typeface="+mn-lt"/>
              <a:cs typeface="+mn-lt"/>
            </a:endParaRPr>
          </a:p>
        </p:txBody>
      </p:sp>
      <p:pic>
        <p:nvPicPr>
          <p:cNvPr id="8" name="Picture 7">
            <a:extLst>
              <a:ext uri="{FF2B5EF4-FFF2-40B4-BE49-F238E27FC236}">
                <a16:creationId xmlns:a16="http://schemas.microsoft.com/office/drawing/2014/main" id="{01DFC941-6D52-CB93-1F62-1A458357210F}"/>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3696588" y="3754080"/>
            <a:ext cx="5255569" cy="2904217"/>
          </a:xfrm>
          <a:prstGeom prst="rect">
            <a:avLst/>
          </a:prstGeom>
          <a:effectLst>
            <a:outerShdw blurRad="63500" sx="102000" sy="102000" algn="ctr" rotWithShape="0">
              <a:prstClr val="black">
                <a:alpha val="40000"/>
              </a:prstClr>
            </a:outerShdw>
          </a:effectLst>
        </p:spPr>
      </p:pic>
      <p:sp>
        <p:nvSpPr>
          <p:cNvPr id="10" name="Right Arrow 9">
            <a:extLst>
              <a:ext uri="{FF2B5EF4-FFF2-40B4-BE49-F238E27FC236}">
                <a16:creationId xmlns:a16="http://schemas.microsoft.com/office/drawing/2014/main" id="{7ABC21A1-21A0-991D-EE9B-D7704C479652}"/>
              </a:ext>
            </a:extLst>
          </p:cNvPr>
          <p:cNvSpPr/>
          <p:nvPr/>
        </p:nvSpPr>
        <p:spPr>
          <a:xfrm rot="21189296">
            <a:off x="4480716" y="5708503"/>
            <a:ext cx="1418175" cy="44604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Arrow 10">
            <a:extLst>
              <a:ext uri="{FF2B5EF4-FFF2-40B4-BE49-F238E27FC236}">
                <a16:creationId xmlns:a16="http://schemas.microsoft.com/office/drawing/2014/main" id="{66D12C70-9762-1192-E2E4-A52833965832}"/>
              </a:ext>
            </a:extLst>
          </p:cNvPr>
          <p:cNvSpPr/>
          <p:nvPr/>
        </p:nvSpPr>
        <p:spPr>
          <a:xfrm rot="1389368">
            <a:off x="4629680" y="4531814"/>
            <a:ext cx="1366546" cy="446049"/>
          </a:xfrm>
          <a:prstGeom prst="rightArrow">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AFD1E0D-2AE5-6DC7-C3F2-09C3013D6829}"/>
              </a:ext>
            </a:extLst>
          </p:cNvPr>
          <p:cNvSpPr txBox="1"/>
          <p:nvPr/>
        </p:nvSpPr>
        <p:spPr>
          <a:xfrm>
            <a:off x="568722" y="2869725"/>
            <a:ext cx="7859351" cy="2308324"/>
          </a:xfrm>
          <a:prstGeom prst="rect">
            <a:avLst/>
          </a:prstGeom>
          <a:noFill/>
        </p:spPr>
        <p:txBody>
          <a:bodyPr wrap="square">
            <a:spAutoFit/>
          </a:bodyPr>
          <a:lstStyle/>
          <a:p>
            <a:r>
              <a:rPr lang="en-US" b="1" dirty="0">
                <a:solidFill>
                  <a:schemeClr val="dk1"/>
                </a:solidFill>
              </a:rPr>
              <a:t>New or recently updated guidelines:</a:t>
            </a:r>
          </a:p>
          <a:p>
            <a:pPr marL="285750" indent="-285750">
              <a:buFont typeface="Arial" panose="020B0604020202020204" pitchFamily="34" charset="0"/>
              <a:buChar char="•"/>
            </a:pPr>
            <a:r>
              <a:rPr lang="en-US" dirty="0">
                <a:solidFill>
                  <a:schemeClr val="dk1"/>
                </a:solidFill>
              </a:rPr>
              <a:t>Above-water radiometry</a:t>
            </a:r>
          </a:p>
          <a:p>
            <a:pPr marL="285750" indent="-285750">
              <a:buFont typeface="Arial" panose="020B0604020202020204" pitchFamily="34" charset="0"/>
              <a:buChar char="•"/>
            </a:pPr>
            <a:r>
              <a:rPr lang="en-US" dirty="0">
                <a:solidFill>
                  <a:schemeClr val="dk1"/>
                </a:solidFill>
              </a:rPr>
              <a:t>POC</a:t>
            </a:r>
          </a:p>
          <a:p>
            <a:pPr marL="285750" indent="-285750">
              <a:buFont typeface="Arial" panose="020B0604020202020204" pitchFamily="34" charset="0"/>
              <a:buChar char="•"/>
            </a:pPr>
            <a:r>
              <a:rPr lang="en-US" dirty="0">
                <a:solidFill>
                  <a:schemeClr val="dk1"/>
                </a:solidFill>
              </a:rPr>
              <a:t>Flow Cytometry</a:t>
            </a:r>
          </a:p>
          <a:p>
            <a:pPr marL="285750" indent="-285750">
              <a:buFont typeface="Arial" panose="020B0604020202020204" pitchFamily="34" charset="0"/>
              <a:buChar char="•"/>
            </a:pPr>
            <a:r>
              <a:rPr lang="en-US" dirty="0">
                <a:solidFill>
                  <a:schemeClr val="dk1"/>
                </a:solidFill>
              </a:rPr>
              <a:t>IFCB, UVP</a:t>
            </a:r>
          </a:p>
          <a:p>
            <a:pPr marL="285750" indent="-285750">
              <a:buFont typeface="Arial" panose="020B0604020202020204" pitchFamily="34" charset="0"/>
              <a:buChar char="•"/>
            </a:pPr>
            <a:endParaRPr lang="en-US" dirty="0">
              <a:solidFill>
                <a:schemeClr val="dk1"/>
              </a:solidFill>
            </a:endParaRPr>
          </a:p>
          <a:p>
            <a:r>
              <a:rPr lang="en-US" b="1" dirty="0">
                <a:solidFill>
                  <a:schemeClr val="dk1"/>
                </a:solidFill>
                <a:ea typeface="+mn-lt"/>
                <a:cs typeface="+mn-lt"/>
              </a:rPr>
              <a:t>Upcoming:</a:t>
            </a:r>
          </a:p>
          <a:p>
            <a:pPr marL="285750" indent="-285750">
              <a:buFont typeface="Arial"/>
              <a:buChar char="•"/>
            </a:pPr>
            <a:r>
              <a:rPr lang="en-US" dirty="0">
                <a:solidFill>
                  <a:schemeClr val="dk1"/>
                </a:solidFill>
                <a:cs typeface="Arial"/>
              </a:rPr>
              <a:t>Microscopy</a:t>
            </a:r>
          </a:p>
        </p:txBody>
      </p:sp>
    </p:spTree>
    <p:extLst>
      <p:ext uri="{BB962C8B-B14F-4D97-AF65-F5344CB8AC3E}">
        <p14:creationId xmlns:p14="http://schemas.microsoft.com/office/powerpoint/2010/main" val="40075972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005d458-45be-48ae-8140-d43da96dd17b}" enabled="0" method="" siteId="{7005d458-45be-48ae-8140-d43da96dd17b}" removed="1"/>
</clbl:labelList>
</file>

<file path=docProps/app.xml><?xml version="1.0" encoding="utf-8"?>
<Properties xmlns="http://schemas.openxmlformats.org/officeDocument/2006/extended-properties" xmlns:vt="http://schemas.openxmlformats.org/officeDocument/2006/docPropsVTypes">
  <Template/>
  <TotalTime>0</TotalTime>
  <Words>1596</Words>
  <Application>Microsoft Macintosh PowerPoint</Application>
  <PresentationFormat>On-screen Show (4:3)</PresentationFormat>
  <Paragraphs>181</Paragraphs>
  <Slides>13</Slides>
  <Notes>13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13</vt:i4>
      </vt:variant>
    </vt:vector>
  </HeadingPairs>
  <TitlesOfParts>
    <vt:vector size="22" baseType="lpstr">
      <vt:lpstr>Arial</vt:lpstr>
      <vt:lpstr>Calibri</vt:lpstr>
      <vt:lpstr>Courier New</vt:lpstr>
      <vt:lpstr>Symbol</vt:lpstr>
      <vt:lpstr>Times New Roman</vt:lpstr>
      <vt:lpstr>TimesNewRomanPSMT</vt:lpstr>
      <vt:lpstr>Wingdings</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or Comments?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Proctor, Chris (GSFC-616.0)[SCIENCE SYSTEMS AND APPLICATIONS INC]</cp:lastModifiedBy>
  <cp:revision>11</cp:revision>
  <dcterms:modified xsi:type="dcterms:W3CDTF">2023-05-05T14:11:29Z</dcterms:modified>
  <cp:category/>
  <dc:language>en-US</dc:language>
</cp:coreProperties>
</file>