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4"/>
  </p:notesMasterIdLst>
  <p:sldIdLst>
    <p:sldId id="256" r:id="rId2"/>
    <p:sldId id="273" r:id="rId3"/>
    <p:sldId id="274" r:id="rId4"/>
    <p:sldId id="280" r:id="rId5"/>
    <p:sldId id="276" r:id="rId6"/>
    <p:sldId id="281" r:id="rId7"/>
    <p:sldId id="282" r:id="rId8"/>
    <p:sldId id="283" r:id="rId9"/>
    <p:sldId id="285" r:id="rId10"/>
    <p:sldId id="289" r:id="rId11"/>
    <p:sldId id="257" r:id="rId12"/>
    <p:sldId id="288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4"/>
    <p:restoredTop sz="95631"/>
  </p:normalViewPr>
  <p:slideViewPr>
    <p:cSldViewPr snapToGrid="0" snapToObjects="1">
      <p:cViewPr varScale="1">
        <p:scale>
          <a:sx n="96" d="100"/>
          <a:sy n="96" d="100"/>
        </p:scale>
        <p:origin x="168" y="4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815DAB7-B4F8-A04C-AA58-1D47945B8CF2}" type="datetimeFigureOut">
              <a:rPr lang="en-US" smtClean="0"/>
              <a:t>5/5/23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3A0B32D-B38F-DD4D-BC8D-B2E49F4F75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09840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F66FEB-46AC-4D41-94FF-8A2CA965BF07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61764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Specifically, the measured property is a weighted-integrated value over a relatively shallow depth, it provides no information during the night and retrieval are compromised by clouds, absorbing aerosols, and low Sun zenithal angles. 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F66FEB-46AC-4D41-94FF-8A2CA965BF07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57310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9D3421-3819-DB48-BB6A-AE3D58B28CF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BB0EFEE-CBC4-3544-85F6-2E7843D3E60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2FADF1-2D10-614F-B67C-2D0829F6B7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3541D7-4AC7-F244-A1E5-A4CC012E6BB9}" type="datetimeFigureOut">
              <a:rPr lang="en-US" smtClean="0"/>
              <a:t>5/5/23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7D1396-AE23-ED43-8860-16624349EA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D8BE9B-E4C3-6947-AF7F-987CAC93DE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D281C-C8EA-734F-895C-187E979F07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59951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563A4F-E19C-2146-BA71-FF114322C2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77C0462-8C2C-8F40-AAAE-2D74F868E25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35FE4F-F288-A74F-90EB-83FA104DE7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3541D7-4AC7-F244-A1E5-A4CC012E6BB9}" type="datetimeFigureOut">
              <a:rPr lang="en-US" smtClean="0"/>
              <a:t>5/5/23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17C30F-98E6-CE4B-9FFF-46C3CDD9AA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38C717-AC4A-EA44-BE0C-68A482D818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D281C-C8EA-734F-895C-187E979F07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89830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DFEFE32-F5C5-ED40-B639-603411335B9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986A11C-5AB5-C048-9D61-E1A5A2B451A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90B842-02BC-944C-8310-4119A3C9AC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3541D7-4AC7-F244-A1E5-A4CC012E6BB9}" type="datetimeFigureOut">
              <a:rPr lang="en-US" smtClean="0"/>
              <a:t>5/5/23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F71838-C28A-684F-97A1-DA641DB66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9EE427-FB5B-EE49-A8FE-C4203EA060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D281C-C8EA-734F-895C-187E979F07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17436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045073-0786-C849-9012-F94D046C74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369792-CA5D-AA43-BE6F-C59EFB737E8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B90C3F-90A9-4A41-9AE0-A50225C56F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3541D7-4AC7-F244-A1E5-A4CC012E6BB9}" type="datetimeFigureOut">
              <a:rPr lang="en-US" smtClean="0"/>
              <a:t>5/5/23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EF0B78-11D4-864B-9BF7-6863454441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83A1F8-729D-C74F-9C94-04D77A2C8D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D281C-C8EA-734F-895C-187E979F07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70266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7F6438-9CA6-4543-94EA-1A3C5798A0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8A7A739-C463-0646-8EC2-5023AB8164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0B4DD0-EA6E-3844-B89A-EAA52A418D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3541D7-4AC7-F244-A1E5-A4CC012E6BB9}" type="datetimeFigureOut">
              <a:rPr lang="en-US" smtClean="0"/>
              <a:t>5/5/23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339783-B4D1-844B-AE46-217289535B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BBA7A6-C76C-0140-B0D0-0123CE5A17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D281C-C8EA-734F-895C-187E979F07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09270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85BCB7-C8AC-734D-8F3F-B1E229FA9A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3A9D2F-6199-CF46-8ECB-0C5AAD4DBB7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799840C-13B9-C74E-9A6C-3B435A6BF0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C3038D7-8D2A-A949-AB8E-ECBCE62C04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3541D7-4AC7-F244-A1E5-A4CC012E6BB9}" type="datetimeFigureOut">
              <a:rPr lang="en-US" smtClean="0"/>
              <a:t>5/5/23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4A49478-2CFE-754C-AA00-DEC45C2D77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6BF3559-9DAC-0143-ABDB-48C4F50581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D281C-C8EA-734F-895C-187E979F07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99513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6D70A0-DBE8-1C4A-8293-2D9282C9ED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D5690E3-C748-5B45-8BA9-40E8E7A88E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EE51C05-7F70-3A42-8962-E79A36989CE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1D7EF3F-F6E5-A84E-B604-447CD4D72A4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8A46B88-CB53-2E49-BAE9-C437FC92FE1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4BA938C-0124-8A40-881F-2776A54DEC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3541D7-4AC7-F244-A1E5-A4CC012E6BB9}" type="datetimeFigureOut">
              <a:rPr lang="en-US" smtClean="0"/>
              <a:t>5/5/23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AB6B990-4CE9-FB4C-8F7B-B6B8A366AB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EF1377F-B387-6747-B7A8-5CEA4E1452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D281C-C8EA-734F-895C-187E979F07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77259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158DC6-270F-1347-A293-10FA6443CD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62033A3-964C-7B41-932B-AE2DD07327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3541D7-4AC7-F244-A1E5-A4CC012E6BB9}" type="datetimeFigureOut">
              <a:rPr lang="en-US" smtClean="0"/>
              <a:t>5/5/23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054F614-C582-E34A-8E9F-952CAEBF95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8B3EBFB-4BF7-4048-952C-2DE81363A0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D281C-C8EA-734F-895C-187E979F07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88661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29A3DD5-4CAE-F643-B522-C8913076BE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3541D7-4AC7-F244-A1E5-A4CC012E6BB9}" type="datetimeFigureOut">
              <a:rPr lang="en-US" smtClean="0"/>
              <a:t>5/5/23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5585B13-4A3F-6646-90F3-B50F0655E7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20D8A91-6BD7-F64C-93D5-E13A276375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D281C-C8EA-734F-895C-187E979F07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43001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33EA37-DD1F-7542-A888-9CF9CB1F42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364E8B-EFEE-1047-ABA4-AE0183475D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22E8B8B-F7AA-C744-9C63-BC39813D28D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8BFF54C-4F38-2846-BF32-94585F6FC4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3541D7-4AC7-F244-A1E5-A4CC012E6BB9}" type="datetimeFigureOut">
              <a:rPr lang="en-US" smtClean="0"/>
              <a:t>5/5/23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A3582D5-0943-9C42-BFB6-2A9DE47CCD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D76796F-CD80-294C-9298-A861E074E2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D281C-C8EA-734F-895C-187E979F07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9400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D0576D-ADA7-834E-8F6A-C78C3E7F71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5CD9FA4-9966-3440-AA33-773D28907C5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334293-7DAC-974A-B1E0-72EAB5DCFC9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61A1790-CA8C-EA4F-BBEF-FD3459F6C9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3541D7-4AC7-F244-A1E5-A4CC012E6BB9}" type="datetimeFigureOut">
              <a:rPr lang="en-US" smtClean="0"/>
              <a:t>5/5/23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7AC1C61-FC57-D04F-B85A-9421DB6F68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616EF35-FA5D-144E-AF88-33B16C2E0D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D281C-C8EA-734F-895C-187E979F07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25354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E603EAF-B4F4-0043-A7A5-D1AAA66B65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00FD9B5-A749-E242-86D7-39D97662CE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CCE319-1B80-7547-89BE-FE9EFADB531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3541D7-4AC7-F244-A1E5-A4CC012E6BB9}" type="datetimeFigureOut">
              <a:rPr lang="en-US" smtClean="0"/>
              <a:t>5/5/23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065E43-261E-1C45-A983-4C73100CB27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309339-7E6D-6A42-A56F-58A420A759C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CD281C-C8EA-734F-895C-187E979F07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47206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tiff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41D6DB2-BC37-5649-8F1D-D1D34E2EF2C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6285"/>
          <a:stretch/>
        </p:blipFill>
        <p:spPr>
          <a:xfrm>
            <a:off x="0" y="0"/>
            <a:ext cx="12192000" cy="717232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FD3F8B7-6217-B544-B47D-133FED2559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812947"/>
            <a:ext cx="12284765" cy="3280570"/>
          </a:xfrm>
        </p:spPr>
        <p:txBody>
          <a:bodyPr>
            <a:normAutofit fontScale="90000"/>
          </a:bodyPr>
          <a:lstStyle/>
          <a:p>
            <a:r>
              <a:rPr lang="en-US" sz="8300" b="1" dirty="0">
                <a:solidFill>
                  <a:srgbClr val="00B050"/>
                </a:solidFill>
                <a:latin typeface="Optima" panose="02000503060000020004" pitchFamily="2" charset="0"/>
              </a:rPr>
              <a:t>Lidar for ocean research: </a:t>
            </a:r>
            <a:br>
              <a:rPr lang="en-US" b="1" dirty="0">
                <a:solidFill>
                  <a:srgbClr val="00B050"/>
                </a:solidFill>
              </a:rPr>
            </a:br>
            <a:br>
              <a:rPr lang="en-US" b="1" dirty="0">
                <a:solidFill>
                  <a:srgbClr val="00B050"/>
                </a:solidFill>
              </a:rPr>
            </a:br>
            <a:br>
              <a:rPr lang="en-US" b="1" dirty="0">
                <a:solidFill>
                  <a:srgbClr val="00B050"/>
                </a:solidFill>
              </a:rPr>
            </a:br>
            <a:br>
              <a:rPr lang="en-US" b="1" dirty="0">
                <a:solidFill>
                  <a:srgbClr val="00B050"/>
                </a:solidFill>
              </a:rPr>
            </a:br>
            <a:endParaRPr lang="en-US" sz="4400" b="1" dirty="0">
              <a:solidFill>
                <a:srgbClr val="00B050"/>
              </a:solidFill>
              <a:latin typeface="Optima" panose="02000503060000020004" pitchFamily="2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4FB286B-F3EB-BC45-ADA3-50558ACEA0B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671930" y="3422221"/>
            <a:ext cx="5314122" cy="625474"/>
          </a:xfrm>
        </p:spPr>
        <p:txBody>
          <a:bodyPr>
            <a:normAutofit fontScale="40000" lnSpcReduction="20000"/>
          </a:bodyPr>
          <a:lstStyle/>
          <a:p>
            <a:r>
              <a:rPr lang="en-US" sz="5500" b="1" dirty="0">
                <a:solidFill>
                  <a:srgbClr val="00B050"/>
                </a:solidFill>
                <a:latin typeface="Optima" panose="02000503060000020004" pitchFamily="2" charset="0"/>
              </a:rPr>
              <a:t>Kelsey Bisson, Oregon State University</a:t>
            </a:r>
          </a:p>
          <a:p>
            <a:r>
              <a:rPr lang="en-US" b="1" dirty="0">
                <a:solidFill>
                  <a:srgbClr val="00B050"/>
                </a:solidFill>
                <a:latin typeface="Optima" panose="02000503060000020004" pitchFamily="2" charset="0"/>
              </a:rPr>
              <a:t>with support from many, especially Mike </a:t>
            </a:r>
            <a:r>
              <a:rPr lang="en-US" b="1" dirty="0" err="1">
                <a:solidFill>
                  <a:srgbClr val="00B050"/>
                </a:solidFill>
                <a:latin typeface="Optima" panose="02000503060000020004" pitchFamily="2" charset="0"/>
              </a:rPr>
              <a:t>Behrenfeld</a:t>
            </a:r>
            <a:r>
              <a:rPr lang="en-US" b="1" dirty="0">
                <a:solidFill>
                  <a:srgbClr val="00B050"/>
                </a:solidFill>
                <a:latin typeface="Optima" panose="02000503060000020004" pitchFamily="2" charset="0"/>
              </a:rPr>
              <a:t>, Emmanuel Boss, Yong hu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847A5819-AA75-314D-9EA7-07B0D56540B4}"/>
              </a:ext>
            </a:extLst>
          </p:cNvPr>
          <p:cNvSpPr/>
          <p:nvPr/>
        </p:nvSpPr>
        <p:spPr>
          <a:xfrm>
            <a:off x="5910469" y="5141843"/>
            <a:ext cx="2014332" cy="1716157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u="sng" dirty="0">
                <a:solidFill>
                  <a:srgbClr val="00B050"/>
                </a:solidFill>
                <a:latin typeface="Optima" panose="02000503060000020004" pitchFamily="2" charset="0"/>
              </a:rPr>
              <a:t>CALIPSO &amp; ICESat-2</a:t>
            </a:r>
          </a:p>
        </p:txBody>
      </p:sp>
    </p:spTree>
    <p:extLst>
      <p:ext uri="{BB962C8B-B14F-4D97-AF65-F5344CB8AC3E}">
        <p14:creationId xmlns:p14="http://schemas.microsoft.com/office/powerpoint/2010/main" val="417645638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93A239B-9A9A-1549-BD2C-52E0D45AFE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018" y="797266"/>
            <a:ext cx="11087100" cy="29464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208A636-566E-4F46-94F2-4933F85CFA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47321" y="3802269"/>
            <a:ext cx="7282070" cy="263741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36EB4D4-7F67-BA41-B4D3-13D345DB61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926545">
            <a:off x="2229497" y="1955801"/>
            <a:ext cx="9144000" cy="3632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301500A-E384-4247-AFF4-95C74A6A0DD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8800" y="2133600"/>
            <a:ext cx="11074400" cy="25908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A062AEF-1FCD-D440-A7A9-08C481619C1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360100">
            <a:off x="587469" y="1303229"/>
            <a:ext cx="11017061" cy="415680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2231AEC-D25B-5B41-B98E-480C58A7E0EB}"/>
              </a:ext>
            </a:extLst>
          </p:cNvPr>
          <p:cNvSpPr txBox="1"/>
          <p:nvPr/>
        </p:nvSpPr>
        <p:spPr>
          <a:xfrm>
            <a:off x="212035" y="0"/>
            <a:ext cx="119799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Optima" panose="02000503060000020004" pitchFamily="2" charset="0"/>
              </a:rPr>
              <a:t>What have we learned so far from CALIPSO and ICESat-2?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64BA6B1-C49B-2F4F-BC23-9BBC9299157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2279703"/>
            <a:ext cx="12192000" cy="3112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020634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EBFCEE7-5C29-174C-9461-1E6886183D50}"/>
              </a:ext>
            </a:extLst>
          </p:cNvPr>
          <p:cNvSpPr txBox="1"/>
          <p:nvPr/>
        </p:nvSpPr>
        <p:spPr>
          <a:xfrm>
            <a:off x="212035" y="0"/>
            <a:ext cx="119799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Optima" panose="02000503060000020004" pitchFamily="2" charset="0"/>
              </a:rPr>
              <a:t>What have we learned so far from CALIPSO and ICESat-2?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0AC0EA7-D5B8-D34C-BA55-7C83962EB826}"/>
              </a:ext>
            </a:extLst>
          </p:cNvPr>
          <p:cNvSpPr txBox="1"/>
          <p:nvPr/>
        </p:nvSpPr>
        <p:spPr>
          <a:xfrm>
            <a:off x="55606" y="4840859"/>
            <a:ext cx="574884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Optima" panose="02000503060000020004" pitchFamily="2" charset="0"/>
              </a:rPr>
              <a:t>A global seasonal bias was identified in ocean color </a:t>
            </a:r>
            <a:r>
              <a:rPr lang="en-US" sz="2000" dirty="0" err="1">
                <a:latin typeface="Optima" panose="02000503060000020004" pitchFamily="2" charset="0"/>
              </a:rPr>
              <a:t>R</a:t>
            </a:r>
            <a:r>
              <a:rPr lang="en-US" sz="2000" baseline="-25000" dirty="0" err="1">
                <a:latin typeface="Optima" panose="02000503060000020004" pitchFamily="2" charset="0"/>
              </a:rPr>
              <a:t>rs</a:t>
            </a:r>
            <a:r>
              <a:rPr lang="en-US" sz="2000" dirty="0">
                <a:latin typeface="Optima" panose="02000503060000020004" pitchFamily="2" charset="0"/>
              </a:rPr>
              <a:t> after first comparing retrievals to CALIPSO ocean b</a:t>
            </a:r>
            <a:r>
              <a:rPr lang="en-US" sz="2000" baseline="-25000" dirty="0">
                <a:latin typeface="Optima" panose="02000503060000020004" pitchFamily="2" charset="0"/>
              </a:rPr>
              <a:t>bp</a:t>
            </a:r>
            <a:r>
              <a:rPr lang="en-US" sz="2000" dirty="0">
                <a:latin typeface="Optima" panose="02000503060000020004" pitchFamily="2" charset="0"/>
              </a:rPr>
              <a:t> values</a:t>
            </a:r>
          </a:p>
          <a:p>
            <a:pPr algn="ctr"/>
            <a:endParaRPr lang="en-US" sz="2000" dirty="0">
              <a:latin typeface="Optima" panose="02000503060000020004" pitchFamily="2" charset="0"/>
            </a:endParaRPr>
          </a:p>
          <a:p>
            <a:pPr algn="ctr"/>
            <a:r>
              <a:rPr lang="en-US" sz="2000" dirty="0">
                <a:latin typeface="Optima" panose="02000503060000020004" pitchFamily="2" charset="0"/>
              </a:rPr>
              <a:t>(Bisson et al. 2021a, 2021b)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D36F13A-D4CB-CD47-AB17-0342A2CA997E}"/>
              </a:ext>
            </a:extLst>
          </p:cNvPr>
          <p:cNvSpPr txBox="1"/>
          <p:nvPr/>
        </p:nvSpPr>
        <p:spPr>
          <a:xfrm>
            <a:off x="6739172" y="4840859"/>
            <a:ext cx="4492487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Optima" panose="02000503060000020004" pitchFamily="2" charset="0"/>
              </a:rPr>
              <a:t>Sea ice leads (fractures) and mean b</a:t>
            </a:r>
            <a:r>
              <a:rPr lang="en-US" sz="2000" baseline="-25000" dirty="0">
                <a:latin typeface="Optima" panose="02000503060000020004" pitchFamily="2" charset="0"/>
              </a:rPr>
              <a:t>bp</a:t>
            </a:r>
            <a:r>
              <a:rPr lang="en-US" sz="2000" dirty="0">
                <a:latin typeface="Optima" panose="02000503060000020004" pitchFamily="2" charset="0"/>
              </a:rPr>
              <a:t> under ice (Argo) strongly covary in the Southern Ocean </a:t>
            </a:r>
          </a:p>
          <a:p>
            <a:pPr algn="ctr"/>
            <a:endParaRPr lang="en-US" sz="2000" dirty="0">
              <a:latin typeface="Optima" panose="02000503060000020004" pitchFamily="2" charset="0"/>
            </a:endParaRPr>
          </a:p>
          <a:p>
            <a:pPr algn="ctr"/>
            <a:r>
              <a:rPr lang="en-US" sz="2000" dirty="0">
                <a:latin typeface="Optima" panose="02000503060000020004" pitchFamily="2" charset="0"/>
              </a:rPr>
              <a:t>(Bisson and Cael, 2021)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8365233-57C3-714B-9A6F-0E8076060E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034" y="1305615"/>
            <a:ext cx="5327863" cy="334589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1F2C0FC-7553-3C4A-B8CA-F38E44FAAC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3061" y="2120348"/>
            <a:ext cx="5763407" cy="194460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7A46193-EF36-8F4C-B187-726AD59FE6E9}"/>
              </a:ext>
            </a:extLst>
          </p:cNvPr>
          <p:cNvSpPr txBox="1"/>
          <p:nvPr/>
        </p:nvSpPr>
        <p:spPr>
          <a:xfrm>
            <a:off x="6818885" y="563308"/>
            <a:ext cx="46117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latin typeface="Optima" panose="02000503060000020004" pitchFamily="2" charset="0"/>
              </a:rPr>
              <a:t>(2 examples from my work)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52E2CFD-BCFF-7E4B-88D7-34FFFCCE455D}"/>
              </a:ext>
            </a:extLst>
          </p:cNvPr>
          <p:cNvSpPr txBox="1"/>
          <p:nvPr/>
        </p:nvSpPr>
        <p:spPr>
          <a:xfrm>
            <a:off x="8627166" y="1810185"/>
            <a:ext cx="15637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Optima" panose="02000503060000020004" pitchFamily="2" charset="0"/>
              </a:rPr>
              <a:t>ICESat-2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6CE58FA-0D5C-F14B-AB73-FB211C840D2F}"/>
              </a:ext>
            </a:extLst>
          </p:cNvPr>
          <p:cNvSpPr txBox="1"/>
          <p:nvPr/>
        </p:nvSpPr>
        <p:spPr>
          <a:xfrm>
            <a:off x="2279617" y="849616"/>
            <a:ext cx="15637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Optima" panose="02000503060000020004" pitchFamily="2" charset="0"/>
              </a:rPr>
              <a:t>CALIPSO</a:t>
            </a:r>
          </a:p>
        </p:txBody>
      </p:sp>
    </p:spTree>
    <p:extLst>
      <p:ext uri="{BB962C8B-B14F-4D97-AF65-F5344CB8AC3E}">
        <p14:creationId xmlns:p14="http://schemas.microsoft.com/office/powerpoint/2010/main" val="354695425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10AEBA0-C1AE-6448-8183-4AAC5631DAB0}"/>
              </a:ext>
            </a:extLst>
          </p:cNvPr>
          <p:cNvSpPr txBox="1"/>
          <p:nvPr/>
        </p:nvSpPr>
        <p:spPr>
          <a:xfrm>
            <a:off x="212036" y="319618"/>
            <a:ext cx="119799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Optima" panose="02000503060000020004" pitchFamily="2" charset="0"/>
              </a:rPr>
              <a:t>What will we learn next??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C5E4888-8DB1-C741-97E7-6A49402F9477}"/>
              </a:ext>
            </a:extLst>
          </p:cNvPr>
          <p:cNvSpPr txBox="1"/>
          <p:nvPr/>
        </p:nvSpPr>
        <p:spPr>
          <a:xfrm>
            <a:off x="3518405" y="4028166"/>
            <a:ext cx="47642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Optima" panose="02000503060000020004" pitchFamily="2" charset="0"/>
              </a:rPr>
              <a:t>CALIPSO (CALIOP instrument) b</a:t>
            </a:r>
            <a:r>
              <a:rPr lang="en-US" sz="2000" baseline="-25000" dirty="0">
                <a:latin typeface="Optima" panose="02000503060000020004" pitchFamily="2" charset="0"/>
              </a:rPr>
              <a:t>bp </a:t>
            </a:r>
            <a:r>
              <a:rPr lang="en-US" sz="2000" dirty="0">
                <a:latin typeface="Optima" panose="02000503060000020004" pitchFamily="2" charset="0"/>
              </a:rPr>
              <a:t>data are available online at link to left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B34952C-72ED-6A4F-B738-58B0E53AB7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6399" y="3705928"/>
            <a:ext cx="2912906" cy="291290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15119D5-D2C5-F845-A592-A0888525B9A2}"/>
              </a:ext>
            </a:extLst>
          </p:cNvPr>
          <p:cNvSpPr txBox="1"/>
          <p:nvPr/>
        </p:nvSpPr>
        <p:spPr>
          <a:xfrm>
            <a:off x="212036" y="1101042"/>
            <a:ext cx="846804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Optima" panose="02000503060000020004" pitchFamily="2" charset="0"/>
              </a:rPr>
              <a:t>Ongoing work to merge global independent values b</a:t>
            </a:r>
            <a:r>
              <a:rPr lang="en-US" sz="2000" baseline="-25000" dirty="0">
                <a:latin typeface="Optima" panose="02000503060000020004" pitchFamily="2" charset="0"/>
              </a:rPr>
              <a:t>bp</a:t>
            </a:r>
            <a:r>
              <a:rPr lang="en-US" sz="2000" dirty="0">
                <a:latin typeface="Optima" panose="02000503060000020004" pitchFamily="2" charset="0"/>
              </a:rPr>
              <a:t> values from lidar directly into </a:t>
            </a:r>
            <a:r>
              <a:rPr lang="en-US" sz="2000" dirty="0" err="1">
                <a:latin typeface="Optima" panose="02000503060000020004" pitchFamily="2" charset="0"/>
              </a:rPr>
              <a:t>Rrs</a:t>
            </a:r>
            <a:r>
              <a:rPr lang="en-US" sz="2000" dirty="0">
                <a:latin typeface="Optima" panose="02000503060000020004" pitchFamily="2" charset="0"/>
              </a:rPr>
              <a:t> inversion procedure using ocean color data too. </a:t>
            </a:r>
          </a:p>
          <a:p>
            <a:endParaRPr lang="en-US" sz="2000" dirty="0">
              <a:latin typeface="Optima" panose="02000503060000020004" pitchFamily="2" charset="0"/>
            </a:endParaRPr>
          </a:p>
          <a:p>
            <a:r>
              <a:rPr lang="en-US" sz="2000" b="1" dirty="0">
                <a:latin typeface="Optima" panose="02000503060000020004" pitchFamily="2" charset="0"/>
              </a:rPr>
              <a:t>Right, </a:t>
            </a:r>
            <a:r>
              <a:rPr lang="en-US" sz="2000" dirty="0">
                <a:latin typeface="Optima" panose="02000503060000020004" pitchFamily="2" charset="0"/>
              </a:rPr>
              <a:t>percent difference (-50 to 50%) of CALIOP derived absorption using both MODIS-Aqua and CALIOP data in tandem, compared to MODIS-Aqua absorption at 443 nm.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5C1513A-3EE9-C740-A440-3FD376327BA6}"/>
              </a:ext>
            </a:extLst>
          </p:cNvPr>
          <p:cNvSpPr txBox="1"/>
          <p:nvPr/>
        </p:nvSpPr>
        <p:spPr>
          <a:xfrm>
            <a:off x="9819861" y="6618834"/>
            <a:ext cx="147099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Optima" panose="02000503060000020004" pitchFamily="2" charset="0"/>
              </a:rPr>
              <a:t>(in review)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77A10FD5-3F07-4A4B-A11D-813B2E6B7636}"/>
              </a:ext>
            </a:extLst>
          </p:cNvPr>
          <p:cNvGrpSpPr>
            <a:grpSpLocks noChangeAspect="1"/>
          </p:cNvGrpSpPr>
          <p:nvPr/>
        </p:nvGrpSpPr>
        <p:grpSpPr>
          <a:xfrm>
            <a:off x="8680077" y="93080"/>
            <a:ext cx="3511923" cy="6525754"/>
            <a:chOff x="9071767" y="258314"/>
            <a:chExt cx="3120234" cy="5797929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8C26D661-AE93-6240-8B2D-B94941D6A400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9071767" y="258314"/>
              <a:ext cx="3120234" cy="5797929"/>
              <a:chOff x="5565195" y="23728"/>
              <a:chExt cx="3090957" cy="6038838"/>
            </a:xfrm>
          </p:grpSpPr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C42FB964-427F-BF4F-8F99-CF26FD5373D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71814" t="1110" r="2506" b="77341"/>
              <a:stretch/>
            </p:blipFill>
            <p:spPr>
              <a:xfrm>
                <a:off x="5789703" y="23728"/>
                <a:ext cx="2635135" cy="1414897"/>
              </a:xfrm>
              <a:prstGeom prst="rect">
                <a:avLst/>
              </a:prstGeom>
            </p:spPr>
          </p:pic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2A956A3A-6BFD-094B-ABD6-C2FCBD33FFA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2168" t="67934" r="12424" b="22064"/>
              <a:stretch/>
            </p:blipFill>
            <p:spPr>
              <a:xfrm>
                <a:off x="5565195" y="5791117"/>
                <a:ext cx="3090957" cy="271449"/>
              </a:xfrm>
              <a:prstGeom prst="rect">
                <a:avLst/>
              </a:prstGeom>
            </p:spPr>
          </p:pic>
        </p:grp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91B26787-A037-8F48-B883-32ADFBD53F8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71203" t="26336" r="3117" b="52115"/>
            <a:stretch/>
          </p:blipFill>
          <p:spPr>
            <a:xfrm>
              <a:off x="9269020" y="1616766"/>
              <a:ext cx="2660094" cy="1358452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F5538D9B-51AF-8340-AA8B-BA877C16245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71203" t="51444" r="3117" b="27007"/>
            <a:stretch/>
          </p:blipFill>
          <p:spPr>
            <a:xfrm>
              <a:off x="9269020" y="2943263"/>
              <a:ext cx="2660094" cy="1358452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9DBBA146-2E38-EA43-8784-317FAB40F7C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71203" t="77091" r="3117" b="1360"/>
            <a:stretch/>
          </p:blipFill>
          <p:spPr>
            <a:xfrm>
              <a:off x="9269020" y="4369443"/>
              <a:ext cx="2660094" cy="1358452"/>
            </a:xfrm>
            <a:prstGeom prst="rect">
              <a:avLst/>
            </a:prstGeom>
          </p:spPr>
        </p:pic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8ECBD610-D2C5-4D46-B49C-BAE372A196CF}"/>
              </a:ext>
            </a:extLst>
          </p:cNvPr>
          <p:cNvSpPr txBox="1"/>
          <p:nvPr/>
        </p:nvSpPr>
        <p:spPr>
          <a:xfrm>
            <a:off x="3856383" y="5287617"/>
            <a:ext cx="302149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Optima" panose="02000503060000020004" pitchFamily="2" charset="0"/>
              </a:rPr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24454869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F60D1A3-2296-BF4C-9B20-7977F32FB041}"/>
              </a:ext>
            </a:extLst>
          </p:cNvPr>
          <p:cNvSpPr txBox="1"/>
          <p:nvPr/>
        </p:nvSpPr>
        <p:spPr>
          <a:xfrm>
            <a:off x="278295" y="308041"/>
            <a:ext cx="658633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latin typeface="Optima" panose="02000503060000020004" pitchFamily="2" charset="0"/>
              </a:rPr>
              <a:t>Why lidar?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094CDF4-FE8C-3848-B5AB-5BEFC6AB5673}"/>
              </a:ext>
            </a:extLst>
          </p:cNvPr>
          <p:cNvSpPr txBox="1"/>
          <p:nvPr/>
        </p:nvSpPr>
        <p:spPr>
          <a:xfrm>
            <a:off x="2531165" y="304800"/>
            <a:ext cx="91307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dirty="0">
                <a:latin typeface="Optima" panose="02000503060000020004" pitchFamily="2" charset="0"/>
              </a:rPr>
              <a:t>Lidar = light detection and ranging</a:t>
            </a:r>
          </a:p>
          <a:p>
            <a:pPr algn="r"/>
            <a:endParaRPr lang="en-US" sz="2000" dirty="0">
              <a:latin typeface="Optima" panose="02000503060000020004" pitchFamily="2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C7AF8B3-66EB-464A-896D-F28317FC2EDF}"/>
              </a:ext>
            </a:extLst>
          </p:cNvPr>
          <p:cNvSpPr/>
          <p:nvPr/>
        </p:nvSpPr>
        <p:spPr>
          <a:xfrm>
            <a:off x="138268" y="1450056"/>
            <a:ext cx="7460975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latin typeface="Optima" panose="02000503060000020004" pitchFamily="2" charset="0"/>
              </a:rPr>
              <a:t>Active measurement: Emits photons and measures distance (height) using time of travel &amp; speed of light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latin typeface="Optima" panose="02000503060000020004" pitchFamily="2" charset="0"/>
              </a:rPr>
              <a:t>Vertical resolution is f(photon frequency)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latin typeface="Optima" panose="02000503060000020004" pitchFamily="2" charset="0"/>
              </a:rPr>
              <a:t>b</a:t>
            </a:r>
            <a:r>
              <a:rPr lang="en-US" sz="2800" baseline="-25000" dirty="0">
                <a:latin typeface="Optima" panose="02000503060000020004" pitchFamily="2" charset="0"/>
              </a:rPr>
              <a:t>bp</a:t>
            </a:r>
            <a:r>
              <a:rPr lang="en-US" sz="2800" dirty="0">
                <a:latin typeface="Optima" panose="02000503060000020004" pitchFamily="2" charset="0"/>
              </a:rPr>
              <a:t> can be calculated </a:t>
            </a:r>
            <a:r>
              <a:rPr lang="en-US" sz="2800" dirty="0" err="1">
                <a:latin typeface="Optima" panose="02000503060000020004" pitchFamily="2" charset="0"/>
              </a:rPr>
              <a:t>whereafter</a:t>
            </a:r>
            <a:r>
              <a:rPr lang="en-US" sz="2800" dirty="0">
                <a:latin typeface="Optima" panose="02000503060000020004" pitchFamily="2" charset="0"/>
              </a:rPr>
              <a:t> phytoplankton carbon can be derived</a:t>
            </a:r>
          </a:p>
          <a:p>
            <a:endParaRPr lang="en-US" sz="2800" dirty="0">
              <a:latin typeface="Optima" panose="02000503060000020004" pitchFamily="2" charset="0"/>
            </a:endParaRPr>
          </a:p>
          <a:p>
            <a:endParaRPr lang="en-US" sz="2800" dirty="0">
              <a:latin typeface="Optima" panose="02000503060000020004" pitchFamily="2" charset="0"/>
            </a:endParaRPr>
          </a:p>
          <a:p>
            <a:r>
              <a:rPr lang="en-US" sz="2800" dirty="0">
                <a:latin typeface="Optima" panose="02000503060000020004" pitchFamily="2" charset="0"/>
              </a:rPr>
              <a:t>No dedicated ocean lidar satellite in orbit     			(yet!!)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D08D795-ECF6-AC47-9F90-D218B063E8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51304" y="1040185"/>
            <a:ext cx="3710609" cy="4790059"/>
          </a:xfrm>
          <a:prstGeom prst="rect">
            <a:avLst/>
          </a:prstGeom>
          <a:ln w="28575">
            <a:solidFill>
              <a:srgbClr val="00B050"/>
            </a:solidFill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9BD2B132-98F3-DC48-A5E5-DD3EA266133D}"/>
              </a:ext>
            </a:extLst>
          </p:cNvPr>
          <p:cNvSpPr/>
          <p:nvPr/>
        </p:nvSpPr>
        <p:spPr>
          <a:xfrm>
            <a:off x="10217447" y="5950509"/>
            <a:ext cx="1555362" cy="2923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300" b="0" i="1" u="none" strike="noStrike" dirty="0">
                <a:solidFill>
                  <a:srgbClr val="000000"/>
                </a:solidFill>
                <a:effectLst/>
                <a:latin typeface="Optima" panose="02000503060000020004" pitchFamily="2" charset="0"/>
              </a:rPr>
              <a:t>Tim Marvel, NASA</a:t>
            </a:r>
            <a:endParaRPr lang="en-US" sz="1300" dirty="0">
              <a:latin typeface="Optima" panose="0200050306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73813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72E6C3-B6BB-4345-ABB5-110279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008" y="120023"/>
            <a:ext cx="12192000" cy="1325563"/>
          </a:xfrm>
        </p:spPr>
        <p:txBody>
          <a:bodyPr>
            <a:normAutofit/>
          </a:bodyPr>
          <a:lstStyle/>
          <a:p>
            <a:r>
              <a:rPr lang="en-US" sz="4000" b="1" dirty="0">
                <a:latin typeface="Optima" panose="02000503060000020004" pitchFamily="2" charset="0"/>
              </a:rPr>
              <a:t>Ocean color observations are indirect measurements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2AAFA6-DA07-FF44-9693-71941C0E7A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5380" y="1246424"/>
            <a:ext cx="6417693" cy="2352094"/>
          </a:xfrm>
        </p:spPr>
        <p:txBody>
          <a:bodyPr>
            <a:normAutofit/>
          </a:bodyPr>
          <a:lstStyle/>
          <a:p>
            <a:r>
              <a:rPr lang="en-US" dirty="0">
                <a:latin typeface="Optima" panose="02000503060000020004" pitchFamily="2" charset="0"/>
              </a:rPr>
              <a:t>Ocean color measures combined effects of absorption &amp; scattering</a:t>
            </a:r>
          </a:p>
          <a:p>
            <a:r>
              <a:rPr lang="en-US" dirty="0">
                <a:latin typeface="Optima" panose="02000503060000020004" pitchFamily="2" charset="0"/>
              </a:rPr>
              <a:t>No information during night</a:t>
            </a:r>
          </a:p>
          <a:p>
            <a:r>
              <a:rPr lang="en-US" dirty="0">
                <a:latin typeface="Optima" panose="02000503060000020004" pitchFamily="2" charset="0"/>
              </a:rPr>
              <a:t>Retrievals are affected by clouds, aerosols, and low solar zenith angle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629F12E-2064-3A4A-AB13-F1E75DD0DA53}"/>
              </a:ext>
            </a:extLst>
          </p:cNvPr>
          <p:cNvSpPr/>
          <p:nvPr/>
        </p:nvSpPr>
        <p:spPr>
          <a:xfrm>
            <a:off x="6836228" y="1458459"/>
            <a:ext cx="4789714" cy="4938033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EFE6E28-B2F4-BF4F-8860-CA997885907B}"/>
              </a:ext>
            </a:extLst>
          </p:cNvPr>
          <p:cNvSpPr/>
          <p:nvPr/>
        </p:nvSpPr>
        <p:spPr>
          <a:xfrm>
            <a:off x="6836228" y="1458460"/>
            <a:ext cx="4789714" cy="83479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76803BA-980D-D841-A772-28D2C7ECE425}"/>
              </a:ext>
            </a:extLst>
          </p:cNvPr>
          <p:cNvSpPr txBox="1"/>
          <p:nvPr/>
        </p:nvSpPr>
        <p:spPr>
          <a:xfrm>
            <a:off x="6836228" y="1579098"/>
            <a:ext cx="47897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latin typeface="Optima" panose="02000503060000020004" pitchFamily="2" charset="0"/>
                <a:cs typeface="Times New Roman" panose="02020603050405020304" pitchFamily="18" charset="0"/>
              </a:rPr>
              <a:t>r</a:t>
            </a:r>
            <a:r>
              <a:rPr lang="en-US" sz="3200" baseline="-25000" dirty="0" err="1">
                <a:latin typeface="Optima" panose="02000503060000020004" pitchFamily="2" charset="0"/>
                <a:cs typeface="Times New Roman" panose="02020603050405020304" pitchFamily="18" charset="0"/>
              </a:rPr>
              <a:t>rs</a:t>
            </a:r>
            <a:r>
              <a:rPr lang="en-US" sz="3200" dirty="0">
                <a:latin typeface="Optima" panose="02000503060000020004" pitchFamily="2" charset="0"/>
                <a:cs typeface="Times New Roman" panose="02020603050405020304" pitchFamily="18" charset="0"/>
              </a:rPr>
              <a:t> Inversion refresher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D7C52697-B83B-7F4F-9EB5-1A8D58E6E913}"/>
                  </a:ext>
                </a:extLst>
              </p:cNvPr>
              <p:cNvSpPr/>
              <p:nvPr/>
            </p:nvSpPr>
            <p:spPr>
              <a:xfrm>
                <a:off x="6972949" y="2961503"/>
                <a:ext cx="4365701" cy="95147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nor/>
                            </m:rPr>
                            <a:rPr lang="en-US"/>
                            <m:t>r</m:t>
                          </m:r>
                        </m:e>
                        <m:sub>
                          <m:r>
                            <m:rPr>
                              <m:nor/>
                            </m:rPr>
                            <a:rPr lang="en-US" i="1"/>
                            <m:t>rs</m:t>
                          </m:r>
                        </m:sub>
                      </m:sSub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nor/>
                            </m:rPr>
                            <a:rPr lang="en-US" i="1">
                              <a:latin typeface="Cambria Math" panose="02040503050406030204" pitchFamily="18" charset="0"/>
                            </a:rPr>
                            <m:t>λ</m:t>
                          </m:r>
                        </m:e>
                      </m:d>
                      <m:r>
                        <m:rPr>
                          <m:nor/>
                        </m:rPr>
                        <a:rPr lang="en-US" i="1">
                          <a:latin typeface="Cambria Math" panose="02040503050406030204" pitchFamily="18" charset="0"/>
                        </a:rPr>
                        <m:t>= </m:t>
                      </m:r>
                      <m:nary>
                        <m:naryPr>
                          <m:chr m:val="∑"/>
                          <m:limLoc m:val="undOvr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nor/>
                            </m:rPr>
                            <a:rPr lang="en-US" i="1">
                              <a:latin typeface="Cambria Math" panose="02040503050406030204" pitchFamily="18" charset="0"/>
                            </a:rPr>
                            <m:t>ι</m:t>
                          </m:r>
                          <m:r>
                            <m:rPr>
                              <m:nor/>
                            </m:rPr>
                            <a:rPr lang="en-US" i="1"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m:rPr>
                              <m:nor/>
                            </m:rPr>
                            <a:rPr lang="en-US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  <m:e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nor/>
                                </m:rPr>
                                <a:rPr lang="en-US" i="1">
                                  <a:latin typeface="Cambria Math" panose="02040503050406030204" pitchFamily="18" charset="0"/>
                                </a:rPr>
                                <m:t>G</m:t>
                              </m:r>
                            </m:e>
                            <m:sub>
                              <m:r>
                                <m:rPr>
                                  <m:nor/>
                                </m:rPr>
                                <a:rPr lang="en-US" i="1">
                                  <a:latin typeface="Cambria Math" panose="02040503050406030204" pitchFamily="18" charset="0"/>
                                </a:rPr>
                                <m:t>i</m:t>
                              </m:r>
                            </m:sub>
                          </m:sSub>
                          <m:r>
                            <m:rPr>
                              <m:nor/>
                            </m:rPr>
                            <a:rPr lang="en-US" i="1">
                              <a:latin typeface="Cambria Math" panose="02040503050406030204" pitchFamily="18" charset="0"/>
                            </a:rPr>
                            <m:t>∗[</m:t>
                          </m:r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f>
                                <m:f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m:rPr>
                                          <m:nor/>
                                        </m:r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b</m:t>
                                      </m:r>
                                    </m:e>
                                    <m:sub>
                                      <m:r>
                                        <m:rPr>
                                          <m:nor/>
                                        </m:r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b</m:t>
                                      </m:r>
                                    </m:sub>
                                  </m:sSub>
                                  <m:r>
                                    <m:rPr>
                                      <m:nor/>
                                    </m:rP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(</m:t>
                                  </m:r>
                                  <m:r>
                                    <m:rPr>
                                      <m:nor/>
                                    </m:rP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λ</m:t>
                                  </m:r>
                                  <m:r>
                                    <m:rPr>
                                      <m:nor/>
                                    </m:rP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)</m:t>
                                  </m:r>
                                </m:num>
                                <m:den>
                                  <m:r>
                                    <m:rPr>
                                      <m:nor/>
                                    </m:rP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a</m:t>
                                  </m:r>
                                  <m:d>
                                    <m:d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m:rPr>
                                          <m:nor/>
                                        </m:r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λ</m:t>
                                      </m:r>
                                    </m:e>
                                  </m:d>
                                  <m:r>
                                    <m:rPr>
                                      <m:nor/>
                                    </m:rP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m:rPr>
                                          <m:nor/>
                                        </m:r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b</m:t>
                                      </m:r>
                                    </m:e>
                                    <m:sub>
                                      <m:r>
                                        <m:rPr>
                                          <m:nor/>
                                        </m:r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b</m:t>
                                      </m:r>
                                    </m:sub>
                                  </m:sSub>
                                  <m:r>
                                    <m:rPr>
                                      <m:nor/>
                                    </m:rP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(</m:t>
                                  </m:r>
                                  <m:r>
                                    <m:rPr>
                                      <m:nor/>
                                    </m:rP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λ</m:t>
                                  </m:r>
                                  <m:r>
                                    <m:rPr>
                                      <m:nor/>
                                    </m:rP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) </m:t>
                                  </m:r>
                                </m:den>
                              </m:f>
                              <m:r>
                                <m:rPr>
                                  <m:nor/>
                                </m:rPr>
                                <a:rPr lang="en-US" i="1">
                                  <a:latin typeface="Cambria Math" panose="02040503050406030204" pitchFamily="18" charset="0"/>
                                </a:rPr>
                                <m:t>]</m:t>
                              </m:r>
                            </m:e>
                            <m:sup>
                              <m:r>
                                <m:rPr>
                                  <m:nor/>
                                </m:rPr>
                                <a:rPr lang="en-US" i="1">
                                  <a:latin typeface="Cambria Math" panose="02040503050406030204" pitchFamily="18" charset="0"/>
                                </a:rPr>
                                <m:t>i</m:t>
                              </m:r>
                            </m:sup>
                          </m:sSup>
                        </m:e>
                      </m:nary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D7C52697-B83B-7F4F-9EB5-1A8D58E6E91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72949" y="2961503"/>
                <a:ext cx="4365701" cy="951479"/>
              </a:xfrm>
              <a:prstGeom prst="rect">
                <a:avLst/>
              </a:prstGeom>
              <a:blipFill>
                <a:blip r:embed="rId3"/>
                <a:stretch>
                  <a:fillRect t="-81579" b="-13157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8D0D0120-9D3C-A046-B0B7-AF945760259B}"/>
                  </a:ext>
                </a:extLst>
              </p:cNvPr>
              <p:cNvSpPr/>
              <p:nvPr/>
            </p:nvSpPr>
            <p:spPr>
              <a:xfrm>
                <a:off x="6917535" y="5480296"/>
                <a:ext cx="4627100" cy="55104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mtClean="0"/>
                        <m:t>a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nor/>
                            </m:rPr>
                            <a:rPr lang="en-US" i="1"/>
                            <m:t>λ</m:t>
                          </m:r>
                        </m:e>
                      </m:d>
                      <m:r>
                        <m:rPr>
                          <m:nor/>
                        </m:rPr>
                        <a:rPr lang="en-US" i="1">
                          <a:latin typeface="Cambria Math" panose="02040503050406030204" pitchFamily="18" charset="0"/>
                        </a:rPr>
                        <m:t>= 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nor/>
                            </m:rPr>
                            <a:rPr lang="en-US" i="1">
                              <a:latin typeface="Cambria Math" panose="02040503050406030204" pitchFamily="18" charset="0"/>
                            </a:rPr>
                            <m:t>a</m:t>
                          </m:r>
                        </m:e>
                        <m:sub>
                          <m:r>
                            <m:rPr>
                              <m:nor/>
                            </m:rPr>
                            <a:rPr lang="en-US" i="1">
                              <a:latin typeface="Cambria Math" panose="02040503050406030204" pitchFamily="18" charset="0"/>
                            </a:rPr>
                            <m:t>w</m:t>
                          </m:r>
                        </m:sub>
                      </m:sSub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nor/>
                            </m:rPr>
                            <a:rPr lang="en-US" i="1">
                              <a:latin typeface="Cambria Math" panose="02040503050406030204" pitchFamily="18" charset="0"/>
                            </a:rPr>
                            <m:t>λ</m:t>
                          </m:r>
                        </m:e>
                      </m:d>
                      <m:r>
                        <m:rPr>
                          <m:nor/>
                        </m:rPr>
                        <a:rPr lang="en-US" i="1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nor/>
                            </m:rPr>
                            <a:rPr lang="en-US" i="1">
                              <a:latin typeface="Cambria Math" panose="02040503050406030204" pitchFamily="18" charset="0"/>
                            </a:rPr>
                            <m:t>M</m:t>
                          </m:r>
                        </m:e>
                        <m:sub>
                          <m:r>
                            <m:rPr>
                              <m:nor/>
                            </m:rPr>
                            <a:rPr lang="en-US" i="1">
                              <a:latin typeface="Cambria Math" panose="02040503050406030204" pitchFamily="18" charset="0"/>
                            </a:rPr>
                            <m:t>cdm</m:t>
                          </m:r>
                        </m:sub>
                      </m:sSub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nor/>
                            </m:rPr>
                            <a:rPr lang="en-US" i="1">
                              <a:latin typeface="Cambria Math" panose="02040503050406030204" pitchFamily="18" charset="0"/>
                            </a:rPr>
                            <m:t>e</m:t>
                          </m:r>
                        </m:e>
                        <m:sup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nor/>
                                </m:rPr>
                                <a:rPr lang="en-US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m:rPr>
                                  <m:nor/>
                                </m:rPr>
                                <a:rPr lang="en-US" i="1">
                                  <a:latin typeface="Cambria Math" panose="02040503050406030204" pitchFamily="18" charset="0"/>
                                </a:rPr>
                                <m:t>S</m:t>
                              </m:r>
                            </m:e>
                            <m:sub>
                              <m:r>
                                <m:rPr>
                                  <m:nor/>
                                </m:rPr>
                                <a:rPr lang="en-US" i="1">
                                  <a:latin typeface="Cambria Math" panose="02040503050406030204" pitchFamily="18" charset="0"/>
                                </a:rPr>
                                <m:t>cdm</m:t>
                              </m:r>
                            </m:sub>
                          </m:s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𝜆</m:t>
                          </m:r>
                        </m:sup>
                      </m:sSup>
                      <m:r>
                        <m:rPr>
                          <m:nor/>
                        </m:rPr>
                        <a:rPr lang="en-US" i="1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nor/>
                            </m:rPr>
                            <a:rPr lang="en-US" i="1">
                              <a:latin typeface="Cambria Math" panose="02040503050406030204" pitchFamily="18" charset="0"/>
                            </a:rPr>
                            <m:t>M</m:t>
                          </m:r>
                        </m:e>
                        <m:sub>
                          <m:r>
                            <m:rPr>
                              <m:nor/>
                            </m:rPr>
                            <a:rPr lang="en-US" i="1">
                              <a:latin typeface="Cambria Math" panose="02040503050406030204" pitchFamily="18" charset="0"/>
                            </a:rPr>
                            <m:t>ph</m:t>
                          </m:r>
                        </m:sub>
                      </m:sSub>
                      <m:sSubSup>
                        <m:sSub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m:rPr>
                              <m:nor/>
                            </m:rPr>
                            <a:rPr lang="en-US" i="1">
                              <a:latin typeface="Cambria Math" panose="02040503050406030204" pitchFamily="18" charset="0"/>
                            </a:rPr>
                            <m:t>a</m:t>
                          </m:r>
                          <m:r>
                            <m:rPr>
                              <m:nor/>
                            </m:rPr>
                            <a:rPr lang="en-US" i="1">
                              <a:latin typeface="Cambria Math" panose="02040503050406030204" pitchFamily="18" charset="0"/>
                            </a:rPr>
                            <m:t>∗</m:t>
                          </m:r>
                        </m:e>
                        <m:sub>
                          <m:r>
                            <m:rPr>
                              <m:nor/>
                            </m:rPr>
                            <a:rPr lang="en-US" i="1">
                              <a:latin typeface="Cambria Math" panose="02040503050406030204" pitchFamily="18" charset="0"/>
                            </a:rPr>
                            <m:t>ph</m:t>
                          </m:r>
                        </m:sub>
                        <m:sup>
                          <m:r>
                            <m:rPr>
                              <m:nor/>
                            </m:rPr>
                            <a:rPr lang="en-US" i="1">
                              <a:latin typeface="Cambria Math" panose="02040503050406030204" pitchFamily="18" charset="0"/>
                            </a:rPr>
                            <m:t> </m:t>
                          </m:r>
                        </m:sup>
                      </m:sSubSup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nor/>
                            </m:rPr>
                            <a:rPr lang="en-US" i="1">
                              <a:latin typeface="Cambria Math" panose="02040503050406030204" pitchFamily="18" charset="0"/>
                            </a:rPr>
                            <m:t>λ</m:t>
                          </m:r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8D0D0120-9D3C-A046-B0B7-AF945760259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17535" y="5480296"/>
                <a:ext cx="4627100" cy="551048"/>
              </a:xfrm>
              <a:prstGeom prst="rect">
                <a:avLst/>
              </a:prstGeom>
              <a:blipFill>
                <a:blip r:embed="rId4"/>
                <a:stretch>
                  <a:fillRect b="-116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D1F698E1-0D23-F448-85D1-323DE08E6828}"/>
                  </a:ext>
                </a:extLst>
              </p:cNvPr>
              <p:cNvSpPr/>
              <p:nvPr/>
            </p:nvSpPr>
            <p:spPr>
              <a:xfrm>
                <a:off x="6988098" y="5957013"/>
                <a:ext cx="2750048" cy="43947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effectLst/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nor/>
                          </m:rPr>
                          <a:rPr lang="en-US">
                            <a:latin typeface="Times New Roman" panose="02020603050405020304" pitchFamily="18" charset="0"/>
                            <a:ea typeface="Times New Roman" panose="02020603050405020304" pitchFamily="18" charset="0"/>
                          </a:rPr>
                          <m:t>b</m:t>
                        </m:r>
                      </m:e>
                      <m:sub>
                        <m:r>
                          <m:rPr>
                            <m:nor/>
                          </m:rPr>
                          <a:rPr lang="en-US">
                            <a:latin typeface="Times New Roman" panose="02020603050405020304" pitchFamily="18" charset="0"/>
                            <a:ea typeface="Times New Roman" panose="02020603050405020304" pitchFamily="18" charset="0"/>
                          </a:rPr>
                          <m:t>b</m:t>
                        </m:r>
                      </m:sub>
                    </m:sSub>
                    <m:d>
                      <m:dPr>
                        <m:ctrlPr>
                          <a:rPr lang="en-US" i="1">
                            <a:effectLst/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nor/>
                          </m:rPr>
                          <a:rPr lang="el-GR">
                            <a:latin typeface="Times New Roman" panose="02020603050405020304" pitchFamily="18" charset="0"/>
                            <a:ea typeface="Times New Roman" panose="02020603050405020304" pitchFamily="18" charset="0"/>
                          </a:rPr>
                          <m:t>λ</m:t>
                        </m:r>
                      </m:e>
                    </m:d>
                    <m:r>
                      <m:rPr>
                        <m:nor/>
                      </m:rPr>
                      <a:rPr lang="en-US">
                        <a:latin typeface="Times New Roman" panose="02020603050405020304" pitchFamily="18" charset="0"/>
                        <a:ea typeface="Times New Roman" panose="02020603050405020304" pitchFamily="18" charset="0"/>
                      </a:rPr>
                      <m:t>=</m:t>
                    </m:r>
                    <m:r>
                      <a:rPr lang="en-US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sSub>
                      <m:sSubPr>
                        <m:ctrlPr>
                          <a:rPr lang="en-US" i="1">
                            <a:effectLst/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nor/>
                          </m:rPr>
                          <a:rPr lang="en-US">
                            <a:latin typeface="Times New Roman" panose="02020603050405020304" pitchFamily="18" charset="0"/>
                            <a:ea typeface="Times New Roman" panose="02020603050405020304" pitchFamily="18" charset="0"/>
                          </a:rPr>
                          <m:t>b</m:t>
                        </m:r>
                      </m:e>
                      <m:sub>
                        <m:r>
                          <m:rPr>
                            <m:nor/>
                          </m:rPr>
                          <a:rPr lang="en-US">
                            <a:latin typeface="Times New Roman" panose="02020603050405020304" pitchFamily="18" charset="0"/>
                            <a:ea typeface="Times New Roman" panose="02020603050405020304" pitchFamily="18" charset="0"/>
                          </a:rPr>
                          <m:t>bw</m:t>
                        </m:r>
                      </m:sub>
                    </m:sSub>
                    <m:d>
                      <m:dPr>
                        <m:ctrlPr>
                          <a:rPr lang="en-US" i="1">
                            <a:effectLst/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nor/>
                          </m:rPr>
                          <a:rPr lang="el-GR">
                            <a:latin typeface="Times New Roman" panose="02020603050405020304" pitchFamily="18" charset="0"/>
                            <a:ea typeface="Times New Roman" panose="02020603050405020304" pitchFamily="18" charset="0"/>
                          </a:rPr>
                          <m:t>λ</m:t>
                        </m:r>
                      </m:e>
                    </m:d>
                    <m:r>
                      <m:rPr>
                        <m:nor/>
                      </m:rPr>
                      <a:rPr lang="en-US">
                        <a:latin typeface="Times New Roman" panose="02020603050405020304" pitchFamily="18" charset="0"/>
                        <a:ea typeface="Times New Roman" panose="02020603050405020304" pitchFamily="18" charset="0"/>
                      </a:rPr>
                      <m:t>+</m:t>
                    </m:r>
                    <m:sSub>
                      <m:sSubPr>
                        <m:ctrlPr>
                          <a:rPr lang="en-US" i="1">
                            <a:effectLst/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nor/>
                          </m:rPr>
                          <a:rPr lang="en-US">
                            <a:latin typeface="Times New Roman" panose="02020603050405020304" pitchFamily="18" charset="0"/>
                            <a:ea typeface="Times New Roman" panose="02020603050405020304" pitchFamily="18" charset="0"/>
                          </a:rPr>
                          <m:t>M</m:t>
                        </m:r>
                      </m:e>
                      <m:sub>
                        <m:r>
                          <m:rPr>
                            <m:nor/>
                          </m:rPr>
                          <a:rPr lang="en-US">
                            <a:latin typeface="Times New Roman" panose="02020603050405020304" pitchFamily="18" charset="0"/>
                            <a:ea typeface="Times New Roman" panose="02020603050405020304" pitchFamily="18" charset="0"/>
                          </a:rPr>
                          <m:t>bp</m:t>
                        </m:r>
                      </m:sub>
                    </m:sSub>
                    <m:sSup>
                      <m:sSupPr>
                        <m:ctrlPr>
                          <a:rPr lang="en-US" i="1">
                            <a:effectLst/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l-GR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a:rPr lang="el-GR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𝜆</m:t>
                        </m:r>
                      </m:e>
                      <m:sup>
                        <m:r>
                          <m:rPr>
                            <m:nor/>
                          </m:rPr>
                          <a:rPr lang="en-US" i="1">
                            <a:latin typeface="Times New Roman" panose="02020603050405020304" pitchFamily="18" charset="0"/>
                            <a:ea typeface="Times New Roman" panose="02020603050405020304" pitchFamily="18" charset="0"/>
                          </a:rPr>
                          <m:t>−</m:t>
                        </m:r>
                        <m:r>
                          <m:rPr>
                            <m:nor/>
                          </m:rPr>
                          <a:rPr lang="el-GR">
                            <a:latin typeface="Times New Roman" panose="02020603050405020304" pitchFamily="18" charset="0"/>
                            <a:ea typeface="Times New Roman" panose="02020603050405020304" pitchFamily="18" charset="0"/>
                          </a:rPr>
                          <m:t>γ</m:t>
                        </m:r>
                      </m:sup>
                    </m:sSup>
                  </m:oMath>
                </a14:m>
                <a:r>
                  <a:rPr lang="en-US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,</a:t>
                </a:r>
                <a:r>
                  <a:rPr lang="en-US" dirty="0">
                    <a:effectLst/>
                  </a:rPr>
                  <a:t> </a:t>
                </a:r>
                <a:endParaRPr lang="en-US" dirty="0"/>
              </a:p>
            </p:txBody>
          </p:sp>
        </mc:Choice>
        <mc:Fallback xmlns="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D1F698E1-0D23-F448-85D1-323DE08E682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88098" y="5957013"/>
                <a:ext cx="2750048" cy="439479"/>
              </a:xfrm>
              <a:prstGeom prst="rect">
                <a:avLst/>
              </a:prstGeom>
              <a:blipFill>
                <a:blip r:embed="rId5"/>
                <a:stretch>
                  <a:fillRect t="-2778" b="-8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>
            <a:extLst>
              <a:ext uri="{FF2B5EF4-FFF2-40B4-BE49-F238E27FC236}">
                <a16:creationId xmlns:a16="http://schemas.microsoft.com/office/drawing/2014/main" id="{B02440A8-D938-E443-845C-6D852050C6BB}"/>
              </a:ext>
            </a:extLst>
          </p:cNvPr>
          <p:cNvSpPr txBox="1"/>
          <p:nvPr/>
        </p:nvSpPr>
        <p:spPr>
          <a:xfrm>
            <a:off x="6836228" y="2312262"/>
            <a:ext cx="47897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latin typeface="Optima" panose="02000503060000020004" pitchFamily="2" charset="0"/>
                <a:cs typeface="Times New Roman" panose="02020603050405020304" pitchFamily="18" charset="0"/>
              </a:rPr>
              <a:t>r</a:t>
            </a:r>
            <a:r>
              <a:rPr lang="en-US" sz="2000" baseline="-25000" dirty="0" err="1">
                <a:latin typeface="Optima" panose="02000503060000020004" pitchFamily="2" charset="0"/>
                <a:cs typeface="Times New Roman" panose="02020603050405020304" pitchFamily="18" charset="0"/>
              </a:rPr>
              <a:t>rs</a:t>
            </a:r>
            <a:r>
              <a:rPr lang="en-US" sz="2000" dirty="0">
                <a:latin typeface="Optima" panose="02000503060000020004" pitchFamily="2" charset="0"/>
                <a:cs typeface="Times New Roman" panose="02020603050405020304" pitchFamily="18" charset="0"/>
              </a:rPr>
              <a:t> is ∝ the ratio of scattering to scattering + absorption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3B34413-035C-AA40-A9EB-5C995DD290CB}"/>
              </a:ext>
            </a:extLst>
          </p:cNvPr>
          <p:cNvSpPr txBox="1"/>
          <p:nvPr/>
        </p:nvSpPr>
        <p:spPr>
          <a:xfrm>
            <a:off x="6917535" y="3956904"/>
            <a:ext cx="451757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Optima" panose="02000503060000020004" pitchFamily="2" charset="0"/>
                <a:cs typeface="Times New Roman" panose="02020603050405020304" pitchFamily="18" charset="0"/>
              </a:rPr>
              <a:t>And absorption (a) is the sum of all absorbing constituents (spectrally) and backscattering (b</a:t>
            </a:r>
            <a:r>
              <a:rPr lang="en-US" sz="2000" baseline="-25000" dirty="0">
                <a:latin typeface="Optima" panose="02000503060000020004" pitchFamily="2" charset="0"/>
                <a:cs typeface="Times New Roman" panose="02020603050405020304" pitchFamily="18" charset="0"/>
              </a:rPr>
              <a:t>b</a:t>
            </a:r>
            <a:r>
              <a:rPr lang="en-US" sz="2000" dirty="0">
                <a:latin typeface="Optima" panose="02000503060000020004" pitchFamily="2" charset="0"/>
                <a:cs typeface="Times New Roman" panose="02020603050405020304" pitchFamily="18" charset="0"/>
              </a:rPr>
              <a:t>) is the sum of backscattering from seawater and from particles.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1C548E44-D2C0-C44C-8B9C-66068B4360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941778-5D97-2A41-B7C3-57A30969BCF1}" type="slidenum">
              <a:rPr lang="en-US" smtClean="0"/>
              <a:t>3</a:t>
            </a:fld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AF5A398-A909-7646-A655-EB2547AA2DF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62231" y="3624263"/>
            <a:ext cx="4158343" cy="2772229"/>
          </a:xfrm>
          <a:prstGeom prst="rect">
            <a:avLst/>
          </a:prstGeom>
          <a:ln w="28575">
            <a:solidFill>
              <a:srgbClr val="00B050"/>
            </a:solidFill>
          </a:ln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5D83132D-D2C8-1145-9584-6C9BD616667C}"/>
              </a:ext>
            </a:extLst>
          </p:cNvPr>
          <p:cNvSpPr txBox="1"/>
          <p:nvPr/>
        </p:nvSpPr>
        <p:spPr>
          <a:xfrm>
            <a:off x="1447010" y="6538912"/>
            <a:ext cx="417443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Optima" panose="02000503060000020004" pitchFamily="2" charset="0"/>
              </a:rPr>
              <a:t>March 1, 2023 MODIS Aqua - OBPG</a:t>
            </a:r>
          </a:p>
        </p:txBody>
      </p:sp>
    </p:spTree>
    <p:extLst>
      <p:ext uri="{BB962C8B-B14F-4D97-AF65-F5344CB8AC3E}">
        <p14:creationId xmlns:p14="http://schemas.microsoft.com/office/powerpoint/2010/main" val="16893461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F3D2BD13-D45F-B945-B16C-84B2B11F7A15}"/>
              </a:ext>
            </a:extLst>
          </p:cNvPr>
          <p:cNvSpPr txBox="1"/>
          <p:nvPr/>
        </p:nvSpPr>
        <p:spPr>
          <a:xfrm>
            <a:off x="77028" y="272153"/>
            <a:ext cx="7591839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Optima" panose="02000503060000020004" pitchFamily="2" charset="0"/>
              </a:rPr>
              <a:t>Lidar satellites for ocean research: </a:t>
            </a:r>
            <a:r>
              <a:rPr lang="en-US" sz="3600" dirty="0">
                <a:latin typeface="Optima" panose="02000503060000020004" pitchFamily="2" charset="0"/>
              </a:rPr>
              <a:t>We are living off crumbs* from atmospheric &amp; polar satellites!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7C9A796-4A22-1743-A585-7BEE82004B60}"/>
              </a:ext>
            </a:extLst>
          </p:cNvPr>
          <p:cNvSpPr txBox="1"/>
          <p:nvPr/>
        </p:nvSpPr>
        <p:spPr>
          <a:xfrm>
            <a:off x="279953" y="2989357"/>
            <a:ext cx="6849717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i="1" dirty="0">
                <a:latin typeface="Optima" panose="02000503060000020004" pitchFamily="2" charset="0"/>
              </a:rPr>
              <a:t>CALIPSO and ICESat-2 were not launched with intention of studying ocean properties, but have generated great discoveries  …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AD8CFE5-CB2F-8F4F-84F4-70C5A0772F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0" y="0"/>
            <a:ext cx="4572000" cy="685800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C2A8A7FC-14DC-1042-897E-AD4DCEE98CF0}"/>
              </a:ext>
            </a:extLst>
          </p:cNvPr>
          <p:cNvSpPr txBox="1"/>
          <p:nvPr/>
        </p:nvSpPr>
        <p:spPr>
          <a:xfrm>
            <a:off x="125894" y="5891227"/>
            <a:ext cx="79579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Optima" panose="02000503060000020004" pitchFamily="2" charset="0"/>
              </a:rPr>
              <a:t>* Very few high level products available for ocean work, so DIY is needed</a:t>
            </a:r>
          </a:p>
        </p:txBody>
      </p:sp>
    </p:spTree>
    <p:extLst>
      <p:ext uri="{BB962C8B-B14F-4D97-AF65-F5344CB8AC3E}">
        <p14:creationId xmlns:p14="http://schemas.microsoft.com/office/powerpoint/2010/main" val="5299772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0E1C6CE4-A228-B34C-A1A6-F191730A7271}"/>
              </a:ext>
            </a:extLst>
          </p:cNvPr>
          <p:cNvSpPr txBox="1"/>
          <p:nvPr/>
        </p:nvSpPr>
        <p:spPr>
          <a:xfrm>
            <a:off x="212035" y="0"/>
            <a:ext cx="119799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Optima" panose="02000503060000020004" pitchFamily="2" charset="0"/>
              </a:rPr>
              <a:t>What have we learned so far from CALIPSO and ICESat-2?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70B8EC4-EAF2-C94B-B296-F660A40015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018" y="797266"/>
            <a:ext cx="11087100" cy="294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299925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93A239B-9A9A-1549-BD2C-52E0D45AFE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018" y="797266"/>
            <a:ext cx="11087100" cy="29464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208A636-566E-4F46-94F2-4933F85CFA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47321" y="3802269"/>
            <a:ext cx="7282070" cy="263741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41C7BD0-9A26-8249-AABA-37BDB46B6196}"/>
              </a:ext>
            </a:extLst>
          </p:cNvPr>
          <p:cNvSpPr txBox="1"/>
          <p:nvPr/>
        </p:nvSpPr>
        <p:spPr>
          <a:xfrm>
            <a:off x="212035" y="0"/>
            <a:ext cx="119799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Optima" panose="02000503060000020004" pitchFamily="2" charset="0"/>
              </a:rPr>
              <a:t>What have we learned so far from CALIPSO and ICESat-2?</a:t>
            </a:r>
          </a:p>
        </p:txBody>
      </p:sp>
    </p:spTree>
    <p:extLst>
      <p:ext uri="{BB962C8B-B14F-4D97-AF65-F5344CB8AC3E}">
        <p14:creationId xmlns:p14="http://schemas.microsoft.com/office/powerpoint/2010/main" val="3493947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93A239B-9A9A-1549-BD2C-52E0D45AFE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018" y="797266"/>
            <a:ext cx="11087100" cy="29464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208A636-566E-4F46-94F2-4933F85CFA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47321" y="3802269"/>
            <a:ext cx="7282070" cy="263741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36EB4D4-7F67-BA41-B4D3-13D345DB61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926545">
            <a:off x="2229497" y="1955801"/>
            <a:ext cx="9144000" cy="36322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9E1B68A-DF7A-2C44-A6F0-AE9FECE4E04F}"/>
              </a:ext>
            </a:extLst>
          </p:cNvPr>
          <p:cNvSpPr txBox="1"/>
          <p:nvPr/>
        </p:nvSpPr>
        <p:spPr>
          <a:xfrm>
            <a:off x="212035" y="0"/>
            <a:ext cx="119799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Optima" panose="02000503060000020004" pitchFamily="2" charset="0"/>
              </a:rPr>
              <a:t>What have we learned so far from CALIPSO and ICESat-2?</a:t>
            </a:r>
          </a:p>
        </p:txBody>
      </p:sp>
    </p:spTree>
    <p:extLst>
      <p:ext uri="{BB962C8B-B14F-4D97-AF65-F5344CB8AC3E}">
        <p14:creationId xmlns:p14="http://schemas.microsoft.com/office/powerpoint/2010/main" val="75485532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93A239B-9A9A-1549-BD2C-52E0D45AFE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018" y="797266"/>
            <a:ext cx="11087100" cy="29464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208A636-566E-4F46-94F2-4933F85CFA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47321" y="3802269"/>
            <a:ext cx="7282070" cy="263741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36EB4D4-7F67-BA41-B4D3-13D345DB61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926545">
            <a:off x="2229497" y="1955801"/>
            <a:ext cx="9144000" cy="3632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301500A-E384-4247-AFF4-95C74A6A0DD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8800" y="2133600"/>
            <a:ext cx="11074400" cy="25908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56A2104-6C77-C442-B35B-D682BAE571A6}"/>
              </a:ext>
            </a:extLst>
          </p:cNvPr>
          <p:cNvSpPr txBox="1"/>
          <p:nvPr/>
        </p:nvSpPr>
        <p:spPr>
          <a:xfrm>
            <a:off x="212035" y="0"/>
            <a:ext cx="119799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Optima" panose="02000503060000020004" pitchFamily="2" charset="0"/>
              </a:rPr>
              <a:t>What have we learned so far from CALIPSO and ICESat-2?</a:t>
            </a:r>
          </a:p>
        </p:txBody>
      </p:sp>
    </p:spTree>
    <p:extLst>
      <p:ext uri="{BB962C8B-B14F-4D97-AF65-F5344CB8AC3E}">
        <p14:creationId xmlns:p14="http://schemas.microsoft.com/office/powerpoint/2010/main" val="204241156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93A239B-9A9A-1549-BD2C-52E0D45AFE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018" y="797266"/>
            <a:ext cx="11087100" cy="29464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208A636-566E-4F46-94F2-4933F85CFA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47321" y="3802269"/>
            <a:ext cx="7282070" cy="263741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36EB4D4-7F67-BA41-B4D3-13D345DB61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926545">
            <a:off x="2229497" y="1955801"/>
            <a:ext cx="9144000" cy="3632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301500A-E384-4247-AFF4-95C74A6A0DD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8800" y="2133600"/>
            <a:ext cx="11074400" cy="25908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A062AEF-1FCD-D440-A7A9-08C481619C1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360100">
            <a:off x="587469" y="1303229"/>
            <a:ext cx="11017061" cy="415680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2231AEC-D25B-5B41-B98E-480C58A7E0EB}"/>
              </a:ext>
            </a:extLst>
          </p:cNvPr>
          <p:cNvSpPr txBox="1"/>
          <p:nvPr/>
        </p:nvSpPr>
        <p:spPr>
          <a:xfrm>
            <a:off x="212035" y="0"/>
            <a:ext cx="119799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Optima" panose="02000503060000020004" pitchFamily="2" charset="0"/>
              </a:rPr>
              <a:t>What have we learned so far from CALIPSO and ICESat-2?</a:t>
            </a:r>
          </a:p>
        </p:txBody>
      </p:sp>
    </p:spTree>
    <p:extLst>
      <p:ext uri="{BB962C8B-B14F-4D97-AF65-F5344CB8AC3E}">
        <p14:creationId xmlns:p14="http://schemas.microsoft.com/office/powerpoint/2010/main" val="70940174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3386</TotalTime>
  <Words>519</Words>
  <Application>Microsoft Macintosh PowerPoint</Application>
  <PresentationFormat>Widescreen</PresentationFormat>
  <Paragraphs>54</Paragraphs>
  <Slides>12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9" baseType="lpstr">
      <vt:lpstr>Arial</vt:lpstr>
      <vt:lpstr>Calibri</vt:lpstr>
      <vt:lpstr>Calibri Light</vt:lpstr>
      <vt:lpstr>Cambria Math</vt:lpstr>
      <vt:lpstr>Optima</vt:lpstr>
      <vt:lpstr>Times New Roman</vt:lpstr>
      <vt:lpstr>Office Theme</vt:lpstr>
      <vt:lpstr>Lidar for ocean research:     </vt:lpstr>
      <vt:lpstr>PowerPoint Presentation</vt:lpstr>
      <vt:lpstr>Ocean color observations are indirect measurements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Advantages of lidar for ocean research:     spotlight on CALIPSO and ICESat-2 </dc:title>
  <dc:creator>Kelsey Bisson</dc:creator>
  <cp:lastModifiedBy>Kelsey Bisson</cp:lastModifiedBy>
  <cp:revision>12</cp:revision>
  <dcterms:created xsi:type="dcterms:W3CDTF">2023-05-05T15:37:23Z</dcterms:created>
  <dcterms:modified xsi:type="dcterms:W3CDTF">2023-05-08T00:04:04Z</dcterms:modified>
</cp:coreProperties>
</file>