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68" r:id="rId2"/>
    <p:sldId id="281" r:id="rId3"/>
    <p:sldId id="305" r:id="rId4"/>
    <p:sldId id="306" r:id="rId5"/>
    <p:sldId id="285" r:id="rId6"/>
    <p:sldId id="287" r:id="rId7"/>
    <p:sldId id="286" r:id="rId8"/>
    <p:sldId id="269" r:id="rId9"/>
    <p:sldId id="28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53"/>
    <p:restoredTop sz="80623" autoAdjust="0"/>
  </p:normalViewPr>
  <p:slideViewPr>
    <p:cSldViewPr snapToGrid="0" snapToObjects="1">
      <p:cViewPr>
        <p:scale>
          <a:sx n="84" d="100"/>
          <a:sy n="84" d="100"/>
        </p:scale>
        <p:origin x="696" y="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71C6E4-FE93-9346-9661-3A280F8BA16E}" type="datetimeFigureOut">
              <a:rPr lang="en-US" smtClean="0"/>
              <a:t>5/6/23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3ED49B-AD59-ED4E-993C-5FBA761F5E3B}" type="slidenum">
              <a:rPr lang="en-US" smtClean="0"/>
              <a:t>‹#›</a:t>
            </a:fld>
            <a:endParaRPr lang="en-US"/>
          </a:p>
        </p:txBody>
      </p:sp>
    </p:spTree>
    <p:extLst>
      <p:ext uri="{BB962C8B-B14F-4D97-AF65-F5344CB8AC3E}">
        <p14:creationId xmlns:p14="http://schemas.microsoft.com/office/powerpoint/2010/main" val="3171935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Hi everyone, I am Xiaohui Zhu, from Boston University. My presentation is ‘Quantifying the global sink of CDOM by photobleaching in the surface ocean using remote sensing.’ This research is done by me and my advisor, Cedric </a:t>
            </a:r>
            <a:r>
              <a:rPr lang="en-US" altLang="zh-CN" sz="1200" kern="1200" dirty="0" err="1">
                <a:solidFill>
                  <a:schemeClr val="tx1"/>
                </a:solidFill>
                <a:effectLst/>
                <a:latin typeface="+mn-lt"/>
                <a:ea typeface="+mn-ea"/>
                <a:cs typeface="+mn-cs"/>
              </a:rPr>
              <a:t>Fichot</a:t>
            </a:r>
            <a:r>
              <a:rPr lang="en-US" altLang="zh-CN" sz="1200" kern="1200" dirty="0">
                <a:solidFill>
                  <a:schemeClr val="tx1"/>
                </a:solidFill>
                <a:effectLst/>
                <a:latin typeface="+mn-lt"/>
                <a:ea typeface="+mn-ea"/>
                <a:cs typeface="+mn-cs"/>
              </a:rPr>
              <a:t>. It is sponsored by NASA’s remote sensing of water quality program.</a:t>
            </a:r>
            <a:endParaRPr lang="zh-CN" altLang="zh-CN"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571651D-F961-584D-9EE7-8C78BB908750}" type="slidenum">
              <a:rPr lang="en-US" smtClean="0"/>
              <a:t>1</a:t>
            </a:fld>
            <a:endParaRPr lang="en-US"/>
          </a:p>
        </p:txBody>
      </p:sp>
    </p:spTree>
    <p:extLst>
      <p:ext uri="{BB962C8B-B14F-4D97-AF65-F5344CB8AC3E}">
        <p14:creationId xmlns:p14="http://schemas.microsoft.com/office/powerpoint/2010/main" val="3120916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We all know CDOM. It has strong absorption in UV and blue band.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But, what’s CDOM photobleaching? </a:t>
            </a:r>
            <a:r>
              <a:rPr lang="en-US" altLang="zh-CN" sz="1200" dirty="0">
                <a:latin typeface="Avenir Book" panose="02000503020000020003" pitchFamily="2" charset="0"/>
              </a:rPr>
              <a:t>A</a:t>
            </a:r>
            <a:r>
              <a:rPr lang="en-US" altLang="zh-CN" dirty="0">
                <a:latin typeface="Avenir Book" panose="02000503020000020003" pitchFamily="2" charset="0"/>
              </a:rPr>
              <a:t>bsorbed photons can break down CDOM and reduce its light absorption. </a:t>
            </a:r>
            <a:r>
              <a:rPr lang="en-US" altLang="zh-CN" sz="1200" kern="1200" dirty="0">
                <a:solidFill>
                  <a:schemeClr val="tx1"/>
                </a:solidFill>
                <a:effectLst/>
                <a:latin typeface="+mn-lt"/>
                <a:ea typeface="+mn-ea"/>
                <a:cs typeface="+mn-cs"/>
              </a:rPr>
              <a:t>This process is called CDOM photobleaching and is called PB here. It is important for several reasons. The most important reason is that it regulates the light field in the surface ocean.</a:t>
            </a:r>
            <a:endParaRPr lang="en-US" dirty="0"/>
          </a:p>
        </p:txBody>
      </p:sp>
      <p:sp>
        <p:nvSpPr>
          <p:cNvPr id="4" name="Slide Number Placeholder 3"/>
          <p:cNvSpPr>
            <a:spLocks noGrp="1"/>
          </p:cNvSpPr>
          <p:nvPr>
            <p:ph type="sldNum" sz="quarter" idx="5"/>
          </p:nvPr>
        </p:nvSpPr>
        <p:spPr/>
        <p:txBody>
          <a:bodyPr/>
          <a:lstStyle/>
          <a:p>
            <a:fld id="{783ED49B-AD59-ED4E-993C-5FBA761F5E3B}" type="slidenum">
              <a:rPr lang="en-US" smtClean="0"/>
              <a:t>2</a:t>
            </a:fld>
            <a:endParaRPr lang="en-US"/>
          </a:p>
        </p:txBody>
      </p:sp>
    </p:spTree>
    <p:extLst>
      <p:ext uri="{BB962C8B-B14F-4D97-AF65-F5344CB8AC3E}">
        <p14:creationId xmlns:p14="http://schemas.microsoft.com/office/powerpoint/2010/main" val="3645139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collected divers water samples and did solar incubation experiments to build model to predict photobleaching’s efficiency. The model used three parameters that could be provided by remote sensing products. It represented the magnitude and structure of efficiency matrix in the cross validations. And, then could be used to quantify the photobleaching in </a:t>
            </a:r>
            <a:r>
              <a:rPr lang="en-US"/>
              <a:t>surface ocean</a:t>
            </a: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783ED49B-AD59-ED4E-993C-5FBA761F5E3B}" type="slidenum">
              <a:rPr lang="en-US" smtClean="0"/>
              <a:t>3</a:t>
            </a:fld>
            <a:endParaRPr lang="en-US"/>
          </a:p>
        </p:txBody>
      </p:sp>
    </p:spTree>
    <p:extLst>
      <p:ext uri="{BB962C8B-B14F-4D97-AF65-F5344CB8AC3E}">
        <p14:creationId xmlns:p14="http://schemas.microsoft.com/office/powerpoint/2010/main" val="2013197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Here is a glance of our CDOM photobleaching products. Every pixel in the map is a whole spectrum of the CDOM photobleaching in a single day.</a:t>
            </a:r>
            <a:endParaRPr lang="zh-CN" altLang="zh-CN"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83ED49B-AD59-ED4E-993C-5FBA761F5E3B}" type="slidenum">
              <a:rPr lang="en-US" smtClean="0"/>
              <a:t>4</a:t>
            </a:fld>
            <a:endParaRPr lang="en-US"/>
          </a:p>
        </p:txBody>
      </p:sp>
    </p:spTree>
    <p:extLst>
      <p:ext uri="{BB962C8B-B14F-4D97-AF65-F5344CB8AC3E}">
        <p14:creationId xmlns:p14="http://schemas.microsoft.com/office/powerpoint/2010/main" val="687562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With these experiments, we have some new finding about photobleaching. It increase from oceanic CDOM to fresh. And, oceanic CDOM shows clear wavelength preference around 360nm. Water temperature’s effect is big but shows no wavelength preference. Photobleaching decrease with incubation time, and the preference switch from short to long wavelength.</a:t>
            </a:r>
            <a:endParaRPr kumimoji="1" lang="zh-CN" altLang="en-US" dirty="0"/>
          </a:p>
        </p:txBody>
      </p:sp>
      <p:sp>
        <p:nvSpPr>
          <p:cNvPr id="4" name="灯片编号占位符 3"/>
          <p:cNvSpPr>
            <a:spLocks noGrp="1"/>
          </p:cNvSpPr>
          <p:nvPr>
            <p:ph type="sldNum" sz="quarter" idx="5"/>
          </p:nvPr>
        </p:nvSpPr>
        <p:spPr/>
        <p:txBody>
          <a:bodyPr/>
          <a:lstStyle/>
          <a:p>
            <a:fld id="{783ED49B-AD59-ED4E-993C-5FBA761F5E3B}" type="slidenum">
              <a:rPr lang="en-US" smtClean="0"/>
              <a:t>5</a:t>
            </a:fld>
            <a:endParaRPr lang="en-US"/>
          </a:p>
        </p:txBody>
      </p:sp>
    </p:spTree>
    <p:extLst>
      <p:ext uri="{BB962C8B-B14F-4D97-AF65-F5344CB8AC3E}">
        <p14:creationId xmlns:p14="http://schemas.microsoft.com/office/powerpoint/2010/main" val="189022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Based on our product, we estimate its global annual sink. Photobleaching shows peak around 300nm. The annual CDOM photobleaching is about one to six times of</a:t>
            </a:r>
            <a:r>
              <a:rPr kumimoji="1" lang="zh-CN" altLang="en-US" dirty="0"/>
              <a:t> </a:t>
            </a:r>
            <a:r>
              <a:rPr kumimoji="1" lang="en-US" altLang="zh-CN" dirty="0"/>
              <a:t>CDOM</a:t>
            </a:r>
            <a:r>
              <a:rPr kumimoji="1" lang="zh-CN" altLang="en-US" dirty="0"/>
              <a:t> </a:t>
            </a:r>
            <a:r>
              <a:rPr kumimoji="1" lang="en-US" altLang="zh-CN" dirty="0"/>
              <a:t>storage in the mixed layer. It depends on the wavelength, and shows peak near 360nm. The mixed layer CDOM is about 1% of global ocean storage. So the annual sink equals to 1 to 6 % of global ocean CDOM. This value hints that the ocean surface CDOM is in a dynamic balance and in-situ bio-generation is important for the balance.</a:t>
            </a:r>
            <a:endParaRPr kumimoji="1" lang="zh-CN" altLang="en-US" dirty="0"/>
          </a:p>
        </p:txBody>
      </p:sp>
      <p:sp>
        <p:nvSpPr>
          <p:cNvPr id="4" name="灯片编号占位符 3"/>
          <p:cNvSpPr>
            <a:spLocks noGrp="1"/>
          </p:cNvSpPr>
          <p:nvPr>
            <p:ph type="sldNum" sz="quarter" idx="5"/>
          </p:nvPr>
        </p:nvSpPr>
        <p:spPr/>
        <p:txBody>
          <a:bodyPr/>
          <a:lstStyle/>
          <a:p>
            <a:fld id="{783ED49B-AD59-ED4E-993C-5FBA761F5E3B}" type="slidenum">
              <a:rPr lang="en-US" smtClean="0"/>
              <a:t>6</a:t>
            </a:fld>
            <a:endParaRPr lang="en-US"/>
          </a:p>
        </p:txBody>
      </p:sp>
    </p:spTree>
    <p:extLst>
      <p:ext uri="{BB962C8B-B14F-4D97-AF65-F5344CB8AC3E}">
        <p14:creationId xmlns:p14="http://schemas.microsoft.com/office/powerpoint/2010/main" val="1925196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 did a quick photobleaching sensitivity to ocean warming. Under the high-emission scenario, sea surface temperature increase about 3.5 degree in this century, and it is 6% photobleaching increase. Mixed layer depth decrease with warmer ocean. It means larger average dose of light and longer light history there. It shows larger impacts on shorter wavelength.</a:t>
            </a:r>
          </a:p>
          <a:p>
            <a:endParaRPr kumimoji="1" lang="en-US" altLang="zh-CN" dirty="0"/>
          </a:p>
          <a:p>
            <a:r>
              <a:rPr kumimoji="1" lang="en-US" altLang="zh-CN" dirty="0"/>
              <a:t>This is a quick test, and this change will interact with feedbacks in surface ocean. The final change might be smaller than this. But, at lease we can expect more photobleaching and less CDOM in the surface ocean in the future.</a:t>
            </a:r>
            <a:endParaRPr kumimoji="1" lang="zh-CN" altLang="en-US" dirty="0"/>
          </a:p>
        </p:txBody>
      </p:sp>
      <p:sp>
        <p:nvSpPr>
          <p:cNvPr id="4" name="灯片编号占位符 3"/>
          <p:cNvSpPr>
            <a:spLocks noGrp="1"/>
          </p:cNvSpPr>
          <p:nvPr>
            <p:ph type="sldNum" sz="quarter" idx="5"/>
          </p:nvPr>
        </p:nvSpPr>
        <p:spPr/>
        <p:txBody>
          <a:bodyPr/>
          <a:lstStyle/>
          <a:p>
            <a:fld id="{783ED49B-AD59-ED4E-993C-5FBA761F5E3B}" type="slidenum">
              <a:rPr lang="en-US" smtClean="0"/>
              <a:t>7</a:t>
            </a:fld>
            <a:endParaRPr lang="en-US"/>
          </a:p>
        </p:txBody>
      </p:sp>
    </p:spTree>
    <p:extLst>
      <p:ext uri="{BB962C8B-B14F-4D97-AF65-F5344CB8AC3E}">
        <p14:creationId xmlns:p14="http://schemas.microsoft.com/office/powerpoint/2010/main" val="3376868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Thanks NASA for sponsoring both the project and my trip to here. Also, very thanks to my wonderful colleagues and cooperators. Without your contribution, I cannot get these samples and do measurement for the global scale research.</a:t>
            </a:r>
            <a:endParaRPr lang="zh-CN" altLang="en-US" dirty="0"/>
          </a:p>
        </p:txBody>
      </p:sp>
      <p:sp>
        <p:nvSpPr>
          <p:cNvPr id="4" name="灯片编号占位符 3"/>
          <p:cNvSpPr>
            <a:spLocks noGrp="1"/>
          </p:cNvSpPr>
          <p:nvPr>
            <p:ph type="sldNum" sz="quarter" idx="5"/>
          </p:nvPr>
        </p:nvSpPr>
        <p:spPr/>
        <p:txBody>
          <a:bodyPr/>
          <a:lstStyle/>
          <a:p>
            <a:fld id="{783ED49B-AD59-ED4E-993C-5FBA761F5E3B}" type="slidenum">
              <a:rPr lang="en-US" smtClean="0"/>
              <a:t>8</a:t>
            </a:fld>
            <a:endParaRPr lang="en-US"/>
          </a:p>
        </p:txBody>
      </p:sp>
    </p:spTree>
    <p:extLst>
      <p:ext uri="{BB962C8B-B14F-4D97-AF65-F5344CB8AC3E}">
        <p14:creationId xmlns:p14="http://schemas.microsoft.com/office/powerpoint/2010/main" val="601424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To quantify photobleaching, we built a model based on lots solar incubation experiments in the lab. It covers divers samples of different water types. And, they were done in different water temperature and two incubation times. The model is validated with extra samples and cross validation. Its performance meets our need.</a:t>
            </a:r>
            <a:endParaRPr lang="zh-CN" altLang="zh-CN" sz="1200" kern="1200" dirty="0">
              <a:solidFill>
                <a:schemeClr val="tx1"/>
              </a:solidFill>
              <a:effectLst/>
              <a:latin typeface="+mn-lt"/>
              <a:ea typeface="+mn-ea"/>
              <a:cs typeface="+mn-cs"/>
            </a:endParaRPr>
          </a:p>
          <a:p>
            <a:endParaRPr kumimoji="1" lang="zh-CN" altLang="en-US" dirty="0"/>
          </a:p>
        </p:txBody>
      </p:sp>
      <p:sp>
        <p:nvSpPr>
          <p:cNvPr id="4" name="灯片编号占位符 3"/>
          <p:cNvSpPr>
            <a:spLocks noGrp="1"/>
          </p:cNvSpPr>
          <p:nvPr>
            <p:ph type="sldNum" sz="quarter" idx="5"/>
          </p:nvPr>
        </p:nvSpPr>
        <p:spPr/>
        <p:txBody>
          <a:bodyPr/>
          <a:lstStyle/>
          <a:p>
            <a:fld id="{783ED49B-AD59-ED4E-993C-5FBA761F5E3B}" type="slidenum">
              <a:rPr lang="en-US" smtClean="0"/>
              <a:t>9</a:t>
            </a:fld>
            <a:endParaRPr lang="en-US"/>
          </a:p>
        </p:txBody>
      </p:sp>
    </p:spTree>
    <p:extLst>
      <p:ext uri="{BB962C8B-B14F-4D97-AF65-F5344CB8AC3E}">
        <p14:creationId xmlns:p14="http://schemas.microsoft.com/office/powerpoint/2010/main" val="57581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E5756-0A02-5C41-B95E-2AAD7241B2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9055F9-72F7-A74C-A55B-29585CD050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CE33A7-5F9D-0443-9278-A5E3895EB4C1}"/>
              </a:ext>
            </a:extLst>
          </p:cNvPr>
          <p:cNvSpPr>
            <a:spLocks noGrp="1"/>
          </p:cNvSpPr>
          <p:nvPr>
            <p:ph type="dt" sz="half" idx="10"/>
          </p:nvPr>
        </p:nvSpPr>
        <p:spPr/>
        <p:txBody>
          <a:bodyPr/>
          <a:lstStyle/>
          <a:p>
            <a:fld id="{DACD5CBE-B058-4D4E-A38D-3C766B55B7FB}" type="datetimeFigureOut">
              <a:rPr lang="en-US" smtClean="0"/>
              <a:t>5/6/23</a:t>
            </a:fld>
            <a:endParaRPr lang="en-US"/>
          </a:p>
        </p:txBody>
      </p:sp>
      <p:sp>
        <p:nvSpPr>
          <p:cNvPr id="5" name="Footer Placeholder 4">
            <a:extLst>
              <a:ext uri="{FF2B5EF4-FFF2-40B4-BE49-F238E27FC236}">
                <a16:creationId xmlns:a16="http://schemas.microsoft.com/office/drawing/2014/main" id="{B1E6FA31-2F49-0446-88C4-4CBFA21006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975CF8-16F6-9140-80E6-6D173E54C3DF}"/>
              </a:ext>
            </a:extLst>
          </p:cNvPr>
          <p:cNvSpPr>
            <a:spLocks noGrp="1"/>
          </p:cNvSpPr>
          <p:nvPr>
            <p:ph type="sldNum" sz="quarter" idx="12"/>
          </p:nvPr>
        </p:nvSpPr>
        <p:spPr/>
        <p:txBody>
          <a:bodyPr/>
          <a:lstStyle/>
          <a:p>
            <a:fld id="{F90DA359-0352-8B4D-8DB6-1E2B695EF4F9}" type="slidenum">
              <a:rPr lang="en-US" smtClean="0"/>
              <a:t>‹#›</a:t>
            </a:fld>
            <a:endParaRPr lang="en-US"/>
          </a:p>
        </p:txBody>
      </p:sp>
    </p:spTree>
    <p:extLst>
      <p:ext uri="{BB962C8B-B14F-4D97-AF65-F5344CB8AC3E}">
        <p14:creationId xmlns:p14="http://schemas.microsoft.com/office/powerpoint/2010/main" val="2845742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8850-5EC6-6545-8F97-2D1641E627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8F0CB2-7E47-044E-811A-D5CEE128C3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929A53-9AF1-E44A-8025-B7F1D0A9745B}"/>
              </a:ext>
            </a:extLst>
          </p:cNvPr>
          <p:cNvSpPr>
            <a:spLocks noGrp="1"/>
          </p:cNvSpPr>
          <p:nvPr>
            <p:ph type="dt" sz="half" idx="10"/>
          </p:nvPr>
        </p:nvSpPr>
        <p:spPr/>
        <p:txBody>
          <a:bodyPr/>
          <a:lstStyle/>
          <a:p>
            <a:fld id="{DACD5CBE-B058-4D4E-A38D-3C766B55B7FB}" type="datetimeFigureOut">
              <a:rPr lang="en-US" smtClean="0"/>
              <a:t>5/6/23</a:t>
            </a:fld>
            <a:endParaRPr lang="en-US"/>
          </a:p>
        </p:txBody>
      </p:sp>
      <p:sp>
        <p:nvSpPr>
          <p:cNvPr id="5" name="Footer Placeholder 4">
            <a:extLst>
              <a:ext uri="{FF2B5EF4-FFF2-40B4-BE49-F238E27FC236}">
                <a16:creationId xmlns:a16="http://schemas.microsoft.com/office/drawing/2014/main" id="{0C5950ED-83EC-EE42-8E54-AADD27EC6D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8D2BF-34F7-7549-A99C-25024FBE43F4}"/>
              </a:ext>
            </a:extLst>
          </p:cNvPr>
          <p:cNvSpPr>
            <a:spLocks noGrp="1"/>
          </p:cNvSpPr>
          <p:nvPr>
            <p:ph type="sldNum" sz="quarter" idx="12"/>
          </p:nvPr>
        </p:nvSpPr>
        <p:spPr/>
        <p:txBody>
          <a:bodyPr/>
          <a:lstStyle/>
          <a:p>
            <a:fld id="{F90DA359-0352-8B4D-8DB6-1E2B695EF4F9}" type="slidenum">
              <a:rPr lang="en-US" smtClean="0"/>
              <a:t>‹#›</a:t>
            </a:fld>
            <a:endParaRPr lang="en-US"/>
          </a:p>
        </p:txBody>
      </p:sp>
    </p:spTree>
    <p:extLst>
      <p:ext uri="{BB962C8B-B14F-4D97-AF65-F5344CB8AC3E}">
        <p14:creationId xmlns:p14="http://schemas.microsoft.com/office/powerpoint/2010/main" val="1322526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6D9151-BE22-4244-A5E7-5E80D82C61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89B086-A0BB-284E-9A76-54AF70D307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224C6-7C79-DA47-A71F-7ABFD480691E}"/>
              </a:ext>
            </a:extLst>
          </p:cNvPr>
          <p:cNvSpPr>
            <a:spLocks noGrp="1"/>
          </p:cNvSpPr>
          <p:nvPr>
            <p:ph type="dt" sz="half" idx="10"/>
          </p:nvPr>
        </p:nvSpPr>
        <p:spPr/>
        <p:txBody>
          <a:bodyPr/>
          <a:lstStyle/>
          <a:p>
            <a:fld id="{DACD5CBE-B058-4D4E-A38D-3C766B55B7FB}" type="datetimeFigureOut">
              <a:rPr lang="en-US" smtClean="0"/>
              <a:t>5/6/23</a:t>
            </a:fld>
            <a:endParaRPr lang="en-US"/>
          </a:p>
        </p:txBody>
      </p:sp>
      <p:sp>
        <p:nvSpPr>
          <p:cNvPr id="5" name="Footer Placeholder 4">
            <a:extLst>
              <a:ext uri="{FF2B5EF4-FFF2-40B4-BE49-F238E27FC236}">
                <a16:creationId xmlns:a16="http://schemas.microsoft.com/office/drawing/2014/main" id="{68AC0254-CCE7-C54F-9FBB-E4ECDA8740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157DD8-E715-C341-83C5-5FDDA91C1D11}"/>
              </a:ext>
            </a:extLst>
          </p:cNvPr>
          <p:cNvSpPr>
            <a:spLocks noGrp="1"/>
          </p:cNvSpPr>
          <p:nvPr>
            <p:ph type="sldNum" sz="quarter" idx="12"/>
          </p:nvPr>
        </p:nvSpPr>
        <p:spPr/>
        <p:txBody>
          <a:bodyPr/>
          <a:lstStyle/>
          <a:p>
            <a:fld id="{F90DA359-0352-8B4D-8DB6-1E2B695EF4F9}" type="slidenum">
              <a:rPr lang="en-US" smtClean="0"/>
              <a:t>‹#›</a:t>
            </a:fld>
            <a:endParaRPr lang="en-US"/>
          </a:p>
        </p:txBody>
      </p:sp>
    </p:spTree>
    <p:extLst>
      <p:ext uri="{BB962C8B-B14F-4D97-AF65-F5344CB8AC3E}">
        <p14:creationId xmlns:p14="http://schemas.microsoft.com/office/powerpoint/2010/main" val="225804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2CC38-34B8-CE48-AC44-0396EE22AA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BE8172-7DA7-0244-814F-CFB2541542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807990-2E33-8F4D-AF3B-A5DB65AA7091}"/>
              </a:ext>
            </a:extLst>
          </p:cNvPr>
          <p:cNvSpPr>
            <a:spLocks noGrp="1"/>
          </p:cNvSpPr>
          <p:nvPr>
            <p:ph type="dt" sz="half" idx="10"/>
          </p:nvPr>
        </p:nvSpPr>
        <p:spPr/>
        <p:txBody>
          <a:bodyPr/>
          <a:lstStyle/>
          <a:p>
            <a:fld id="{DACD5CBE-B058-4D4E-A38D-3C766B55B7FB}" type="datetimeFigureOut">
              <a:rPr lang="en-US" smtClean="0"/>
              <a:t>5/6/23</a:t>
            </a:fld>
            <a:endParaRPr lang="en-US"/>
          </a:p>
        </p:txBody>
      </p:sp>
      <p:sp>
        <p:nvSpPr>
          <p:cNvPr id="5" name="Footer Placeholder 4">
            <a:extLst>
              <a:ext uri="{FF2B5EF4-FFF2-40B4-BE49-F238E27FC236}">
                <a16:creationId xmlns:a16="http://schemas.microsoft.com/office/drawing/2014/main" id="{4FE5BB58-F414-C640-8C84-B7D130111E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8DAF-0633-C445-BE6D-2EFA822FA5D5}"/>
              </a:ext>
            </a:extLst>
          </p:cNvPr>
          <p:cNvSpPr>
            <a:spLocks noGrp="1"/>
          </p:cNvSpPr>
          <p:nvPr>
            <p:ph type="sldNum" sz="quarter" idx="12"/>
          </p:nvPr>
        </p:nvSpPr>
        <p:spPr/>
        <p:txBody>
          <a:bodyPr/>
          <a:lstStyle/>
          <a:p>
            <a:fld id="{F90DA359-0352-8B4D-8DB6-1E2B695EF4F9}" type="slidenum">
              <a:rPr lang="en-US" smtClean="0"/>
              <a:t>‹#›</a:t>
            </a:fld>
            <a:endParaRPr lang="en-US"/>
          </a:p>
        </p:txBody>
      </p:sp>
    </p:spTree>
    <p:extLst>
      <p:ext uri="{BB962C8B-B14F-4D97-AF65-F5344CB8AC3E}">
        <p14:creationId xmlns:p14="http://schemas.microsoft.com/office/powerpoint/2010/main" val="3640605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CA76B-06A3-DC4B-A068-94D23E67E3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48E477-98D1-294B-9927-7E7EC63B4B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4F7E80-E1C8-834E-BF63-3E88B7F9F6CA}"/>
              </a:ext>
            </a:extLst>
          </p:cNvPr>
          <p:cNvSpPr>
            <a:spLocks noGrp="1"/>
          </p:cNvSpPr>
          <p:nvPr>
            <p:ph type="dt" sz="half" idx="10"/>
          </p:nvPr>
        </p:nvSpPr>
        <p:spPr/>
        <p:txBody>
          <a:bodyPr/>
          <a:lstStyle/>
          <a:p>
            <a:fld id="{DACD5CBE-B058-4D4E-A38D-3C766B55B7FB}" type="datetimeFigureOut">
              <a:rPr lang="en-US" smtClean="0"/>
              <a:t>5/6/23</a:t>
            </a:fld>
            <a:endParaRPr lang="en-US"/>
          </a:p>
        </p:txBody>
      </p:sp>
      <p:sp>
        <p:nvSpPr>
          <p:cNvPr id="5" name="Footer Placeholder 4">
            <a:extLst>
              <a:ext uri="{FF2B5EF4-FFF2-40B4-BE49-F238E27FC236}">
                <a16:creationId xmlns:a16="http://schemas.microsoft.com/office/drawing/2014/main" id="{D3EF8C89-8E39-8445-B9C7-8B7AA1AE12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45595A-AE58-334D-AC83-011ACCC50BB6}"/>
              </a:ext>
            </a:extLst>
          </p:cNvPr>
          <p:cNvSpPr>
            <a:spLocks noGrp="1"/>
          </p:cNvSpPr>
          <p:nvPr>
            <p:ph type="sldNum" sz="quarter" idx="12"/>
          </p:nvPr>
        </p:nvSpPr>
        <p:spPr/>
        <p:txBody>
          <a:bodyPr/>
          <a:lstStyle/>
          <a:p>
            <a:fld id="{F90DA359-0352-8B4D-8DB6-1E2B695EF4F9}" type="slidenum">
              <a:rPr lang="en-US" smtClean="0"/>
              <a:t>‹#›</a:t>
            </a:fld>
            <a:endParaRPr lang="en-US"/>
          </a:p>
        </p:txBody>
      </p:sp>
    </p:spTree>
    <p:extLst>
      <p:ext uri="{BB962C8B-B14F-4D97-AF65-F5344CB8AC3E}">
        <p14:creationId xmlns:p14="http://schemas.microsoft.com/office/powerpoint/2010/main" val="3229619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9A1AD-304B-0043-893F-57ADE00596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86DF7D-A925-F14E-8F88-4D06F4DE10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16D4CE-C2EB-844B-946C-1DDF286C7A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849770-B7B7-B74E-86E9-078E343F1F81}"/>
              </a:ext>
            </a:extLst>
          </p:cNvPr>
          <p:cNvSpPr>
            <a:spLocks noGrp="1"/>
          </p:cNvSpPr>
          <p:nvPr>
            <p:ph type="dt" sz="half" idx="10"/>
          </p:nvPr>
        </p:nvSpPr>
        <p:spPr/>
        <p:txBody>
          <a:bodyPr/>
          <a:lstStyle/>
          <a:p>
            <a:fld id="{DACD5CBE-B058-4D4E-A38D-3C766B55B7FB}" type="datetimeFigureOut">
              <a:rPr lang="en-US" smtClean="0"/>
              <a:t>5/6/23</a:t>
            </a:fld>
            <a:endParaRPr lang="en-US"/>
          </a:p>
        </p:txBody>
      </p:sp>
      <p:sp>
        <p:nvSpPr>
          <p:cNvPr id="6" name="Footer Placeholder 5">
            <a:extLst>
              <a:ext uri="{FF2B5EF4-FFF2-40B4-BE49-F238E27FC236}">
                <a16:creationId xmlns:a16="http://schemas.microsoft.com/office/drawing/2014/main" id="{7461B317-B3ED-0940-A119-EFD3D5D82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9E0AE4-FAF4-7046-A0BE-ABBAB0EDF8F5}"/>
              </a:ext>
            </a:extLst>
          </p:cNvPr>
          <p:cNvSpPr>
            <a:spLocks noGrp="1"/>
          </p:cNvSpPr>
          <p:nvPr>
            <p:ph type="sldNum" sz="quarter" idx="12"/>
          </p:nvPr>
        </p:nvSpPr>
        <p:spPr/>
        <p:txBody>
          <a:bodyPr/>
          <a:lstStyle/>
          <a:p>
            <a:fld id="{F90DA359-0352-8B4D-8DB6-1E2B695EF4F9}" type="slidenum">
              <a:rPr lang="en-US" smtClean="0"/>
              <a:t>‹#›</a:t>
            </a:fld>
            <a:endParaRPr lang="en-US"/>
          </a:p>
        </p:txBody>
      </p:sp>
    </p:spTree>
    <p:extLst>
      <p:ext uri="{BB962C8B-B14F-4D97-AF65-F5344CB8AC3E}">
        <p14:creationId xmlns:p14="http://schemas.microsoft.com/office/powerpoint/2010/main" val="215109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536F1-7877-E847-B20C-6D785BD34A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E5AFED-3A6C-0644-B7CD-3D8DA82160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A2087-5F77-5242-908A-932D0C08AE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9E62A8-54D3-7C45-AC49-C8C67B83CF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CD5936-51F6-E24E-A4E7-89BC39ABDA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E66DB2-1885-8A4C-AB8B-430857DA83A0}"/>
              </a:ext>
            </a:extLst>
          </p:cNvPr>
          <p:cNvSpPr>
            <a:spLocks noGrp="1"/>
          </p:cNvSpPr>
          <p:nvPr>
            <p:ph type="dt" sz="half" idx="10"/>
          </p:nvPr>
        </p:nvSpPr>
        <p:spPr/>
        <p:txBody>
          <a:bodyPr/>
          <a:lstStyle/>
          <a:p>
            <a:fld id="{DACD5CBE-B058-4D4E-A38D-3C766B55B7FB}" type="datetimeFigureOut">
              <a:rPr lang="en-US" smtClean="0"/>
              <a:t>5/6/23</a:t>
            </a:fld>
            <a:endParaRPr lang="en-US"/>
          </a:p>
        </p:txBody>
      </p:sp>
      <p:sp>
        <p:nvSpPr>
          <p:cNvPr id="8" name="Footer Placeholder 7">
            <a:extLst>
              <a:ext uri="{FF2B5EF4-FFF2-40B4-BE49-F238E27FC236}">
                <a16:creationId xmlns:a16="http://schemas.microsoft.com/office/drawing/2014/main" id="{BC534685-3D57-9D44-99E9-2CF15D3D51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21B934-0D09-CA47-8FE6-9D8D1EEA1F78}"/>
              </a:ext>
            </a:extLst>
          </p:cNvPr>
          <p:cNvSpPr>
            <a:spLocks noGrp="1"/>
          </p:cNvSpPr>
          <p:nvPr>
            <p:ph type="sldNum" sz="quarter" idx="12"/>
          </p:nvPr>
        </p:nvSpPr>
        <p:spPr/>
        <p:txBody>
          <a:bodyPr/>
          <a:lstStyle/>
          <a:p>
            <a:fld id="{F90DA359-0352-8B4D-8DB6-1E2B695EF4F9}" type="slidenum">
              <a:rPr lang="en-US" smtClean="0"/>
              <a:t>‹#›</a:t>
            </a:fld>
            <a:endParaRPr lang="en-US"/>
          </a:p>
        </p:txBody>
      </p:sp>
    </p:spTree>
    <p:extLst>
      <p:ext uri="{BB962C8B-B14F-4D97-AF65-F5344CB8AC3E}">
        <p14:creationId xmlns:p14="http://schemas.microsoft.com/office/powerpoint/2010/main" val="863608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62A94-17CB-6D43-9B8A-16584A2D7B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D978AD-A600-4E42-B917-D1CEC3CB29B1}"/>
              </a:ext>
            </a:extLst>
          </p:cNvPr>
          <p:cNvSpPr>
            <a:spLocks noGrp="1"/>
          </p:cNvSpPr>
          <p:nvPr>
            <p:ph type="dt" sz="half" idx="10"/>
          </p:nvPr>
        </p:nvSpPr>
        <p:spPr/>
        <p:txBody>
          <a:bodyPr/>
          <a:lstStyle/>
          <a:p>
            <a:fld id="{DACD5CBE-B058-4D4E-A38D-3C766B55B7FB}" type="datetimeFigureOut">
              <a:rPr lang="en-US" smtClean="0"/>
              <a:t>5/6/23</a:t>
            </a:fld>
            <a:endParaRPr lang="en-US"/>
          </a:p>
        </p:txBody>
      </p:sp>
      <p:sp>
        <p:nvSpPr>
          <p:cNvPr id="4" name="Footer Placeholder 3">
            <a:extLst>
              <a:ext uri="{FF2B5EF4-FFF2-40B4-BE49-F238E27FC236}">
                <a16:creationId xmlns:a16="http://schemas.microsoft.com/office/drawing/2014/main" id="{15BE848A-7B0A-1640-A95C-46EA5DBD83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5A49BD-6376-3641-B1B1-846135BC8A4E}"/>
              </a:ext>
            </a:extLst>
          </p:cNvPr>
          <p:cNvSpPr>
            <a:spLocks noGrp="1"/>
          </p:cNvSpPr>
          <p:nvPr>
            <p:ph type="sldNum" sz="quarter" idx="12"/>
          </p:nvPr>
        </p:nvSpPr>
        <p:spPr/>
        <p:txBody>
          <a:bodyPr/>
          <a:lstStyle/>
          <a:p>
            <a:fld id="{F90DA359-0352-8B4D-8DB6-1E2B695EF4F9}" type="slidenum">
              <a:rPr lang="en-US" smtClean="0"/>
              <a:t>‹#›</a:t>
            </a:fld>
            <a:endParaRPr lang="en-US"/>
          </a:p>
        </p:txBody>
      </p:sp>
    </p:spTree>
    <p:extLst>
      <p:ext uri="{BB962C8B-B14F-4D97-AF65-F5344CB8AC3E}">
        <p14:creationId xmlns:p14="http://schemas.microsoft.com/office/powerpoint/2010/main" val="2094298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88FFE3-7CB9-8E4F-A04D-307389587A9D}"/>
              </a:ext>
            </a:extLst>
          </p:cNvPr>
          <p:cNvSpPr>
            <a:spLocks noGrp="1"/>
          </p:cNvSpPr>
          <p:nvPr>
            <p:ph type="dt" sz="half" idx="10"/>
          </p:nvPr>
        </p:nvSpPr>
        <p:spPr/>
        <p:txBody>
          <a:bodyPr/>
          <a:lstStyle/>
          <a:p>
            <a:fld id="{DACD5CBE-B058-4D4E-A38D-3C766B55B7FB}" type="datetimeFigureOut">
              <a:rPr lang="en-US" smtClean="0"/>
              <a:t>5/6/23</a:t>
            </a:fld>
            <a:endParaRPr lang="en-US"/>
          </a:p>
        </p:txBody>
      </p:sp>
      <p:sp>
        <p:nvSpPr>
          <p:cNvPr id="3" name="Footer Placeholder 2">
            <a:extLst>
              <a:ext uri="{FF2B5EF4-FFF2-40B4-BE49-F238E27FC236}">
                <a16:creationId xmlns:a16="http://schemas.microsoft.com/office/drawing/2014/main" id="{01BE2BEE-D203-2746-8044-63158388B2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EFF3F-8289-7A4B-BB73-931A9FB15DD7}"/>
              </a:ext>
            </a:extLst>
          </p:cNvPr>
          <p:cNvSpPr>
            <a:spLocks noGrp="1"/>
          </p:cNvSpPr>
          <p:nvPr>
            <p:ph type="sldNum" sz="quarter" idx="12"/>
          </p:nvPr>
        </p:nvSpPr>
        <p:spPr/>
        <p:txBody>
          <a:bodyPr/>
          <a:lstStyle/>
          <a:p>
            <a:fld id="{F90DA359-0352-8B4D-8DB6-1E2B695EF4F9}" type="slidenum">
              <a:rPr lang="en-US" smtClean="0"/>
              <a:t>‹#›</a:t>
            </a:fld>
            <a:endParaRPr lang="en-US"/>
          </a:p>
        </p:txBody>
      </p:sp>
    </p:spTree>
    <p:extLst>
      <p:ext uri="{BB962C8B-B14F-4D97-AF65-F5344CB8AC3E}">
        <p14:creationId xmlns:p14="http://schemas.microsoft.com/office/powerpoint/2010/main" val="3827377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D52DE-172B-CA4E-800B-751697E894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6A8FD2-3681-C54C-8EBA-526C54B667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FF4C00-ECD6-8A48-8983-D99D591B3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041CE1-ED7C-E947-9A17-A78BC7530B83}"/>
              </a:ext>
            </a:extLst>
          </p:cNvPr>
          <p:cNvSpPr>
            <a:spLocks noGrp="1"/>
          </p:cNvSpPr>
          <p:nvPr>
            <p:ph type="dt" sz="half" idx="10"/>
          </p:nvPr>
        </p:nvSpPr>
        <p:spPr/>
        <p:txBody>
          <a:bodyPr/>
          <a:lstStyle/>
          <a:p>
            <a:fld id="{DACD5CBE-B058-4D4E-A38D-3C766B55B7FB}" type="datetimeFigureOut">
              <a:rPr lang="en-US" smtClean="0"/>
              <a:t>5/6/23</a:t>
            </a:fld>
            <a:endParaRPr lang="en-US"/>
          </a:p>
        </p:txBody>
      </p:sp>
      <p:sp>
        <p:nvSpPr>
          <p:cNvPr id="6" name="Footer Placeholder 5">
            <a:extLst>
              <a:ext uri="{FF2B5EF4-FFF2-40B4-BE49-F238E27FC236}">
                <a16:creationId xmlns:a16="http://schemas.microsoft.com/office/drawing/2014/main" id="{BE8B1CC8-F112-CC45-969E-AD5C096CCA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10858C-E939-AB49-BD39-E033E7A2CAEB}"/>
              </a:ext>
            </a:extLst>
          </p:cNvPr>
          <p:cNvSpPr>
            <a:spLocks noGrp="1"/>
          </p:cNvSpPr>
          <p:nvPr>
            <p:ph type="sldNum" sz="quarter" idx="12"/>
          </p:nvPr>
        </p:nvSpPr>
        <p:spPr/>
        <p:txBody>
          <a:bodyPr/>
          <a:lstStyle/>
          <a:p>
            <a:fld id="{F90DA359-0352-8B4D-8DB6-1E2B695EF4F9}" type="slidenum">
              <a:rPr lang="en-US" smtClean="0"/>
              <a:t>‹#›</a:t>
            </a:fld>
            <a:endParaRPr lang="en-US"/>
          </a:p>
        </p:txBody>
      </p:sp>
    </p:spTree>
    <p:extLst>
      <p:ext uri="{BB962C8B-B14F-4D97-AF65-F5344CB8AC3E}">
        <p14:creationId xmlns:p14="http://schemas.microsoft.com/office/powerpoint/2010/main" val="1288884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B3089-BFA4-044A-82BD-9583DBE83C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3EE07F-9D7A-E84B-96CD-859C99D25C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042A0B-C65E-8E41-A262-2A66F350B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53063-D2E9-644A-9166-6AED4DEA7CC9}"/>
              </a:ext>
            </a:extLst>
          </p:cNvPr>
          <p:cNvSpPr>
            <a:spLocks noGrp="1"/>
          </p:cNvSpPr>
          <p:nvPr>
            <p:ph type="dt" sz="half" idx="10"/>
          </p:nvPr>
        </p:nvSpPr>
        <p:spPr/>
        <p:txBody>
          <a:bodyPr/>
          <a:lstStyle/>
          <a:p>
            <a:fld id="{DACD5CBE-B058-4D4E-A38D-3C766B55B7FB}" type="datetimeFigureOut">
              <a:rPr lang="en-US" smtClean="0"/>
              <a:t>5/6/23</a:t>
            </a:fld>
            <a:endParaRPr lang="en-US"/>
          </a:p>
        </p:txBody>
      </p:sp>
      <p:sp>
        <p:nvSpPr>
          <p:cNvPr id="6" name="Footer Placeholder 5">
            <a:extLst>
              <a:ext uri="{FF2B5EF4-FFF2-40B4-BE49-F238E27FC236}">
                <a16:creationId xmlns:a16="http://schemas.microsoft.com/office/drawing/2014/main" id="{C32282B3-65EE-514B-9419-1A8173536D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C1BDFD-8C8B-5041-991F-70C176D276D6}"/>
              </a:ext>
            </a:extLst>
          </p:cNvPr>
          <p:cNvSpPr>
            <a:spLocks noGrp="1"/>
          </p:cNvSpPr>
          <p:nvPr>
            <p:ph type="sldNum" sz="quarter" idx="12"/>
          </p:nvPr>
        </p:nvSpPr>
        <p:spPr/>
        <p:txBody>
          <a:bodyPr/>
          <a:lstStyle/>
          <a:p>
            <a:fld id="{F90DA359-0352-8B4D-8DB6-1E2B695EF4F9}" type="slidenum">
              <a:rPr lang="en-US" smtClean="0"/>
              <a:t>‹#›</a:t>
            </a:fld>
            <a:endParaRPr lang="en-US"/>
          </a:p>
        </p:txBody>
      </p:sp>
    </p:spTree>
    <p:extLst>
      <p:ext uri="{BB962C8B-B14F-4D97-AF65-F5344CB8AC3E}">
        <p14:creationId xmlns:p14="http://schemas.microsoft.com/office/powerpoint/2010/main" val="4058489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0305D6-DE93-9C4C-A1FB-145283F0EC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76C2EC-7AE1-9E47-A5BF-6103011652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D35555-8CAC-D243-A7E0-85BB8466A7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D5CBE-B058-4D4E-A38D-3C766B55B7FB}" type="datetimeFigureOut">
              <a:rPr lang="en-US" smtClean="0"/>
              <a:t>5/6/23</a:t>
            </a:fld>
            <a:endParaRPr lang="en-US"/>
          </a:p>
        </p:txBody>
      </p:sp>
      <p:sp>
        <p:nvSpPr>
          <p:cNvPr id="5" name="Footer Placeholder 4">
            <a:extLst>
              <a:ext uri="{FF2B5EF4-FFF2-40B4-BE49-F238E27FC236}">
                <a16:creationId xmlns:a16="http://schemas.microsoft.com/office/drawing/2014/main" id="{EEC80FCA-46E5-8549-ABE1-BC7A12FD89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6E614F-142A-C84D-A448-F7B5082432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0DA359-0352-8B4D-8DB6-1E2B695EF4F9}" type="slidenum">
              <a:rPr lang="en-US" smtClean="0"/>
              <a:t>‹#›</a:t>
            </a:fld>
            <a:endParaRPr lang="en-US"/>
          </a:p>
        </p:txBody>
      </p:sp>
    </p:spTree>
    <p:extLst>
      <p:ext uri="{BB962C8B-B14F-4D97-AF65-F5344CB8AC3E}">
        <p14:creationId xmlns:p14="http://schemas.microsoft.com/office/powerpoint/2010/main" val="865647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FA59D7-4A0D-AB45-8F0B-568994E135A5}"/>
              </a:ext>
            </a:extLst>
          </p:cNvPr>
          <p:cNvSpPr/>
          <p:nvPr/>
        </p:nvSpPr>
        <p:spPr>
          <a:xfrm>
            <a:off x="0" y="6178062"/>
            <a:ext cx="12192000" cy="6799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pic>
        <p:nvPicPr>
          <p:cNvPr id="6" name="Picture 5">
            <a:extLst>
              <a:ext uri="{FF2B5EF4-FFF2-40B4-BE49-F238E27FC236}">
                <a16:creationId xmlns:a16="http://schemas.microsoft.com/office/drawing/2014/main" id="{35091F0C-0810-9C4A-A5ED-1BEAA4F53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6404" y="6289431"/>
            <a:ext cx="1019191" cy="457200"/>
          </a:xfrm>
          <a:prstGeom prst="rect">
            <a:avLst/>
          </a:prstGeom>
        </p:spPr>
      </p:pic>
      <p:sp>
        <p:nvSpPr>
          <p:cNvPr id="7" name="TextBox 6">
            <a:extLst>
              <a:ext uri="{FF2B5EF4-FFF2-40B4-BE49-F238E27FC236}">
                <a16:creationId xmlns:a16="http://schemas.microsoft.com/office/drawing/2014/main" id="{B72B09DF-F1E5-7E4A-A509-4EFA4A2D6528}"/>
              </a:ext>
            </a:extLst>
          </p:cNvPr>
          <p:cNvSpPr txBox="1"/>
          <p:nvPr/>
        </p:nvSpPr>
        <p:spPr>
          <a:xfrm>
            <a:off x="203880" y="773463"/>
            <a:ext cx="11784238" cy="1200329"/>
          </a:xfrm>
          <a:prstGeom prst="rect">
            <a:avLst/>
          </a:prstGeom>
          <a:noFill/>
        </p:spPr>
        <p:txBody>
          <a:bodyPr wrap="square" rtlCol="0">
            <a:spAutoFit/>
          </a:bodyPr>
          <a:lstStyle/>
          <a:p>
            <a:pPr algn="ctr"/>
            <a:r>
              <a:rPr lang="en-US" sz="3600" b="1" dirty="0">
                <a:latin typeface="Avenir Book" panose="02000503020000020003" pitchFamily="2" charset="0"/>
              </a:rPr>
              <a:t>Quantifying the global sink of CDOM by photobleaching in the surface ocean using remote sensing</a:t>
            </a:r>
          </a:p>
        </p:txBody>
      </p:sp>
      <p:sp>
        <p:nvSpPr>
          <p:cNvPr id="12" name="Rectangle 11">
            <a:extLst>
              <a:ext uri="{FF2B5EF4-FFF2-40B4-BE49-F238E27FC236}">
                <a16:creationId xmlns:a16="http://schemas.microsoft.com/office/drawing/2014/main" id="{8AEEFA1F-951F-554E-B2D9-C3925F6CA3C5}"/>
              </a:ext>
            </a:extLst>
          </p:cNvPr>
          <p:cNvSpPr/>
          <p:nvPr/>
        </p:nvSpPr>
        <p:spPr>
          <a:xfrm>
            <a:off x="979489" y="5036804"/>
            <a:ext cx="10595309" cy="461665"/>
          </a:xfrm>
          <a:prstGeom prst="rect">
            <a:avLst/>
          </a:prstGeom>
        </p:spPr>
        <p:txBody>
          <a:bodyPr wrap="square">
            <a:spAutoFit/>
          </a:bodyPr>
          <a:lstStyle/>
          <a:p>
            <a:pPr algn="ctr"/>
            <a:r>
              <a:rPr lang="en-US" sz="2400" b="1" u="sng" dirty="0">
                <a:latin typeface="Avenir Book" panose="02000503020000020003" pitchFamily="2" charset="0"/>
              </a:rPr>
              <a:t>Xiaohui Zhu</a:t>
            </a:r>
            <a:r>
              <a:rPr lang="en-US" sz="2400" b="1" dirty="0">
                <a:latin typeface="Avenir Book" panose="02000503020000020003" pitchFamily="2" charset="0"/>
              </a:rPr>
              <a:t> </a:t>
            </a:r>
            <a:r>
              <a:rPr lang="en-US" sz="2400" dirty="0">
                <a:latin typeface="Avenir Book" panose="02000503020000020003" pitchFamily="2" charset="0"/>
              </a:rPr>
              <a:t>and Cédric G. Fichot</a:t>
            </a:r>
            <a:endParaRPr lang="en-US" sz="2400" baseline="30000" dirty="0">
              <a:latin typeface="Avenir Book" panose="02000503020000020003" pitchFamily="2" charset="0"/>
            </a:endParaRPr>
          </a:p>
        </p:txBody>
      </p:sp>
      <p:pic>
        <p:nvPicPr>
          <p:cNvPr id="3" name="Picture 2">
            <a:extLst>
              <a:ext uri="{FF2B5EF4-FFF2-40B4-BE49-F238E27FC236}">
                <a16:creationId xmlns:a16="http://schemas.microsoft.com/office/drawing/2014/main" id="{B2AB1206-27E3-2E40-8AB0-85DFDD2D6A84}"/>
              </a:ext>
            </a:extLst>
          </p:cNvPr>
          <p:cNvPicPr>
            <a:picLocks noChangeAspect="1"/>
          </p:cNvPicPr>
          <p:nvPr/>
        </p:nvPicPr>
        <p:blipFill rotWithShape="1">
          <a:blip r:embed="rId4"/>
          <a:srcRect t="18836"/>
          <a:stretch/>
        </p:blipFill>
        <p:spPr>
          <a:xfrm>
            <a:off x="0" y="1911226"/>
            <a:ext cx="12191999" cy="2567842"/>
          </a:xfrm>
          <a:prstGeom prst="rect">
            <a:avLst/>
          </a:prstGeom>
        </p:spPr>
      </p:pic>
      <p:pic>
        <p:nvPicPr>
          <p:cNvPr id="8" name="Picture 7">
            <a:extLst>
              <a:ext uri="{FF2B5EF4-FFF2-40B4-BE49-F238E27FC236}">
                <a16:creationId xmlns:a16="http://schemas.microsoft.com/office/drawing/2014/main" id="{625D0671-04F3-2C41-ABA0-E2CDD9F780BF}"/>
              </a:ext>
            </a:extLst>
          </p:cNvPr>
          <p:cNvPicPr>
            <a:picLocks noChangeAspect="1"/>
          </p:cNvPicPr>
          <p:nvPr/>
        </p:nvPicPr>
        <p:blipFill rotWithShape="1">
          <a:blip r:embed="rId5"/>
          <a:srcRect r="15748"/>
          <a:stretch/>
        </p:blipFill>
        <p:spPr>
          <a:xfrm>
            <a:off x="617202" y="4634837"/>
            <a:ext cx="1180560" cy="1401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BD8589DE-BA6C-D347-A37C-E8A1BABFDCDD}"/>
              </a:ext>
            </a:extLst>
          </p:cNvPr>
          <p:cNvPicPr>
            <a:picLocks noChangeAspect="1"/>
          </p:cNvPicPr>
          <p:nvPr/>
        </p:nvPicPr>
        <p:blipFill>
          <a:blip r:embed="rId6"/>
          <a:stretch>
            <a:fillRect/>
          </a:stretch>
        </p:blipFill>
        <p:spPr>
          <a:xfrm>
            <a:off x="10394236" y="4810250"/>
            <a:ext cx="946868" cy="791926"/>
          </a:xfrm>
          <a:prstGeom prst="rect">
            <a:avLst/>
          </a:prstGeom>
        </p:spPr>
      </p:pic>
      <p:sp>
        <p:nvSpPr>
          <p:cNvPr id="9" name="TextBox 8">
            <a:extLst>
              <a:ext uri="{FF2B5EF4-FFF2-40B4-BE49-F238E27FC236}">
                <a16:creationId xmlns:a16="http://schemas.microsoft.com/office/drawing/2014/main" id="{1742A1D2-2382-B04E-85CD-AA148F6D747B}"/>
              </a:ext>
            </a:extLst>
          </p:cNvPr>
          <p:cNvSpPr txBox="1"/>
          <p:nvPr/>
        </p:nvSpPr>
        <p:spPr>
          <a:xfrm>
            <a:off x="9946888" y="5543606"/>
            <a:ext cx="1764127" cy="430887"/>
          </a:xfrm>
          <a:prstGeom prst="rect">
            <a:avLst/>
          </a:prstGeom>
          <a:noFill/>
        </p:spPr>
        <p:txBody>
          <a:bodyPr wrap="square" rtlCol="0">
            <a:spAutoFit/>
          </a:bodyPr>
          <a:lstStyle/>
          <a:p>
            <a:pPr algn="ctr"/>
            <a:r>
              <a:rPr lang="en-US" sz="1100" dirty="0">
                <a:latin typeface="Avenir Book" panose="02000503020000020003" pitchFamily="2" charset="0"/>
              </a:rPr>
              <a:t>Remote Sensing </a:t>
            </a:r>
          </a:p>
          <a:p>
            <a:pPr algn="ctr"/>
            <a:r>
              <a:rPr lang="en-US" sz="1100" dirty="0">
                <a:latin typeface="Avenir Book" panose="02000503020000020003" pitchFamily="2" charset="0"/>
              </a:rPr>
              <a:t>of Water Quality </a:t>
            </a:r>
          </a:p>
        </p:txBody>
      </p:sp>
      <p:sp>
        <p:nvSpPr>
          <p:cNvPr id="13" name="TextBox 12">
            <a:extLst>
              <a:ext uri="{FF2B5EF4-FFF2-40B4-BE49-F238E27FC236}">
                <a16:creationId xmlns:a16="http://schemas.microsoft.com/office/drawing/2014/main" id="{72F8BE59-BD37-DD45-8DF8-36A21312EAB9}"/>
              </a:ext>
            </a:extLst>
          </p:cNvPr>
          <p:cNvSpPr txBox="1"/>
          <p:nvPr/>
        </p:nvSpPr>
        <p:spPr>
          <a:xfrm>
            <a:off x="3232123" y="5509689"/>
            <a:ext cx="6106886" cy="307777"/>
          </a:xfrm>
          <a:prstGeom prst="rect">
            <a:avLst/>
          </a:prstGeom>
          <a:noFill/>
        </p:spPr>
        <p:txBody>
          <a:bodyPr wrap="square">
            <a:spAutoFit/>
          </a:bodyPr>
          <a:lstStyle/>
          <a:p>
            <a:pPr algn="ctr"/>
            <a:r>
              <a:rPr lang="en-US" sz="1400" dirty="0">
                <a:latin typeface="Avenir Book" panose="02000503020000020003" pitchFamily="2" charset="0"/>
              </a:rPr>
              <a:t>Department of Earth and Environment, Boston University</a:t>
            </a:r>
          </a:p>
        </p:txBody>
      </p:sp>
      <p:pic>
        <p:nvPicPr>
          <p:cNvPr id="1032" name="Picture 8" descr="IMG_2718">
            <a:extLst>
              <a:ext uri="{FF2B5EF4-FFF2-40B4-BE49-F238E27FC236}">
                <a16:creationId xmlns:a16="http://schemas.microsoft.com/office/drawing/2014/main" id="{982F9334-F9BB-7A3E-085D-06B3086C9FC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273" t="10280" r="40690" b="49999"/>
          <a:stretch/>
        </p:blipFill>
        <p:spPr bwMode="auto">
          <a:xfrm>
            <a:off x="2092154" y="4621062"/>
            <a:ext cx="1053297" cy="14150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3">
            <a:extLst>
              <a:ext uri="{FF2B5EF4-FFF2-40B4-BE49-F238E27FC236}">
                <a16:creationId xmlns:a16="http://schemas.microsoft.com/office/drawing/2014/main" id="{DD4E538C-F520-EA8E-AFDC-283129C44A2B}"/>
              </a:ext>
            </a:extLst>
          </p:cNvPr>
          <p:cNvPicPr>
            <a:picLocks noChangeAspect="1"/>
          </p:cNvPicPr>
          <p:nvPr/>
        </p:nvPicPr>
        <p:blipFill>
          <a:blip r:embed="rId6"/>
          <a:stretch>
            <a:fillRect/>
          </a:stretch>
        </p:blipFill>
        <p:spPr>
          <a:xfrm>
            <a:off x="32621" y="55386"/>
            <a:ext cx="946868" cy="791926"/>
          </a:xfrm>
          <a:prstGeom prst="rect">
            <a:avLst/>
          </a:prstGeom>
        </p:spPr>
      </p:pic>
      <p:sp>
        <p:nvSpPr>
          <p:cNvPr id="15" name="TextBox 8">
            <a:extLst>
              <a:ext uri="{FF2B5EF4-FFF2-40B4-BE49-F238E27FC236}">
                <a16:creationId xmlns:a16="http://schemas.microsoft.com/office/drawing/2014/main" id="{55EDAB22-FA7D-3B4F-906A-77203A319A4D}"/>
              </a:ext>
            </a:extLst>
          </p:cNvPr>
          <p:cNvSpPr txBox="1"/>
          <p:nvPr/>
        </p:nvSpPr>
        <p:spPr>
          <a:xfrm>
            <a:off x="765019" y="190956"/>
            <a:ext cx="1764127" cy="523220"/>
          </a:xfrm>
          <a:prstGeom prst="rect">
            <a:avLst/>
          </a:prstGeom>
          <a:noFill/>
        </p:spPr>
        <p:txBody>
          <a:bodyPr wrap="square" rtlCol="0">
            <a:spAutoFit/>
          </a:bodyPr>
          <a:lstStyle/>
          <a:p>
            <a:pPr algn="ctr"/>
            <a:r>
              <a:rPr lang="en-US" sz="1400" dirty="0">
                <a:latin typeface="Avenir Book" panose="02000503020000020003" pitchFamily="2" charset="0"/>
              </a:rPr>
              <a:t>Ocean Biology &amp; Biogeochemistry</a:t>
            </a:r>
          </a:p>
        </p:txBody>
      </p:sp>
    </p:spTree>
    <p:extLst>
      <p:ext uri="{BB962C8B-B14F-4D97-AF65-F5344CB8AC3E}">
        <p14:creationId xmlns:p14="http://schemas.microsoft.com/office/powerpoint/2010/main" val="1993572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C01540-0B2E-824D-99D6-7C41A6DE6BA2}"/>
              </a:ext>
            </a:extLst>
          </p:cNvPr>
          <p:cNvSpPr/>
          <p:nvPr/>
        </p:nvSpPr>
        <p:spPr>
          <a:xfrm>
            <a:off x="210954" y="193820"/>
            <a:ext cx="11821720" cy="584775"/>
          </a:xfrm>
          <a:prstGeom prst="rect">
            <a:avLst/>
          </a:prstGeom>
        </p:spPr>
        <p:txBody>
          <a:bodyPr wrap="square">
            <a:spAutoFit/>
          </a:bodyPr>
          <a:lstStyle/>
          <a:p>
            <a:r>
              <a:rPr lang="en-US" sz="3200" b="1" dirty="0">
                <a:latin typeface="Avenir Book" panose="02000503020000020003" pitchFamily="2" charset="0"/>
              </a:rPr>
              <a:t>CDOM photobleaching (PB) is ubiquitous </a:t>
            </a:r>
            <a:r>
              <a:rPr lang="en-US" altLang="zh-CN" sz="3200" b="1" dirty="0">
                <a:latin typeface="Avenir Book" panose="02000503020000020003" pitchFamily="2" charset="0"/>
              </a:rPr>
              <a:t>and important</a:t>
            </a:r>
            <a:endParaRPr lang="en-US" sz="3200" b="1" dirty="0">
              <a:latin typeface="Avenir Book" panose="02000503020000020003" pitchFamily="2" charset="0"/>
            </a:endParaRPr>
          </a:p>
        </p:txBody>
      </p:sp>
      <p:sp>
        <p:nvSpPr>
          <p:cNvPr id="13" name="Rectangle 12">
            <a:extLst>
              <a:ext uri="{FF2B5EF4-FFF2-40B4-BE49-F238E27FC236}">
                <a16:creationId xmlns:a16="http://schemas.microsoft.com/office/drawing/2014/main" id="{874060CB-4E30-C243-A330-4B3A70FB650C}"/>
              </a:ext>
            </a:extLst>
          </p:cNvPr>
          <p:cNvSpPr/>
          <p:nvPr/>
        </p:nvSpPr>
        <p:spPr>
          <a:xfrm>
            <a:off x="8941361" y="3654828"/>
            <a:ext cx="274320" cy="2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组合 24">
            <a:extLst>
              <a:ext uri="{FF2B5EF4-FFF2-40B4-BE49-F238E27FC236}">
                <a16:creationId xmlns:a16="http://schemas.microsoft.com/office/drawing/2014/main" id="{FC6000B1-01A6-BDC9-0041-743FDF4E76D7}"/>
              </a:ext>
            </a:extLst>
          </p:cNvPr>
          <p:cNvGrpSpPr/>
          <p:nvPr/>
        </p:nvGrpSpPr>
        <p:grpSpPr>
          <a:xfrm>
            <a:off x="1132681" y="1106561"/>
            <a:ext cx="2982002" cy="5442209"/>
            <a:chOff x="1161253" y="1431210"/>
            <a:chExt cx="2613462" cy="4769617"/>
          </a:xfrm>
        </p:grpSpPr>
        <p:grpSp>
          <p:nvGrpSpPr>
            <p:cNvPr id="17" name="组合 16">
              <a:extLst>
                <a:ext uri="{FF2B5EF4-FFF2-40B4-BE49-F238E27FC236}">
                  <a16:creationId xmlns:a16="http://schemas.microsoft.com/office/drawing/2014/main" id="{747360D9-5746-B07A-ADAF-835F79E3D3A9}"/>
                </a:ext>
              </a:extLst>
            </p:cNvPr>
            <p:cNvGrpSpPr/>
            <p:nvPr/>
          </p:nvGrpSpPr>
          <p:grpSpPr>
            <a:xfrm>
              <a:off x="1199420" y="1431210"/>
              <a:ext cx="2537128" cy="2234770"/>
              <a:chOff x="680387" y="3438381"/>
              <a:chExt cx="2537128" cy="2234770"/>
            </a:xfrm>
          </p:grpSpPr>
          <p:pic>
            <p:nvPicPr>
              <p:cNvPr id="9" name="Picture 8">
                <a:extLst>
                  <a:ext uri="{FF2B5EF4-FFF2-40B4-BE49-F238E27FC236}">
                    <a16:creationId xmlns:a16="http://schemas.microsoft.com/office/drawing/2014/main" id="{9D8F1224-4C5C-9540-8F49-8B1E9D8D4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387" y="4135898"/>
                <a:ext cx="2537128" cy="1537253"/>
              </a:xfrm>
              <a:prstGeom prst="rect">
                <a:avLst/>
              </a:prstGeom>
            </p:spPr>
          </p:pic>
          <p:sp>
            <p:nvSpPr>
              <p:cNvPr id="10" name="Sun 9">
                <a:extLst>
                  <a:ext uri="{FF2B5EF4-FFF2-40B4-BE49-F238E27FC236}">
                    <a16:creationId xmlns:a16="http://schemas.microsoft.com/office/drawing/2014/main" id="{54ED0EC5-938C-514B-AD8E-9B3897DA56EE}"/>
                  </a:ext>
                </a:extLst>
              </p:cNvPr>
              <p:cNvSpPr/>
              <p:nvPr/>
            </p:nvSpPr>
            <p:spPr>
              <a:xfrm>
                <a:off x="710529" y="3438381"/>
                <a:ext cx="475215" cy="436067"/>
              </a:xfrm>
              <a:prstGeom prst="sun">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ightning Bolt 10">
                <a:extLst>
                  <a:ext uri="{FF2B5EF4-FFF2-40B4-BE49-F238E27FC236}">
                    <a16:creationId xmlns:a16="http://schemas.microsoft.com/office/drawing/2014/main" id="{A6FA5A9C-00F6-3D48-B338-46542A57834A}"/>
                  </a:ext>
                </a:extLst>
              </p:cNvPr>
              <p:cNvSpPr/>
              <p:nvPr/>
            </p:nvSpPr>
            <p:spPr>
              <a:xfrm>
                <a:off x="1126556" y="3874448"/>
                <a:ext cx="418097" cy="309252"/>
              </a:xfrm>
              <a:prstGeom prst="lightningBol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组合 17">
              <a:extLst>
                <a:ext uri="{FF2B5EF4-FFF2-40B4-BE49-F238E27FC236}">
                  <a16:creationId xmlns:a16="http://schemas.microsoft.com/office/drawing/2014/main" id="{F65CF320-9DAE-2F76-BE8D-1B3B609866F1}"/>
                </a:ext>
              </a:extLst>
            </p:cNvPr>
            <p:cNvGrpSpPr/>
            <p:nvPr/>
          </p:nvGrpSpPr>
          <p:grpSpPr>
            <a:xfrm>
              <a:off x="1161253" y="3919980"/>
              <a:ext cx="2613462" cy="2280847"/>
              <a:chOff x="3755964" y="2552184"/>
              <a:chExt cx="4356796" cy="3802305"/>
            </a:xfrm>
          </p:grpSpPr>
          <p:pic>
            <p:nvPicPr>
              <p:cNvPr id="1026" name="Picture 2">
                <a:extLst>
                  <a:ext uri="{FF2B5EF4-FFF2-40B4-BE49-F238E27FC236}">
                    <a16:creationId xmlns:a16="http://schemas.microsoft.com/office/drawing/2014/main" id="{A0046672-7DED-134B-9667-BDA612A77E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577" y="2552184"/>
                <a:ext cx="3972183" cy="379279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3A5BBE09-1EBC-E157-1B30-77CBC4AB65D9}"/>
                  </a:ext>
                </a:extLst>
              </p:cNvPr>
              <p:cNvSpPr/>
              <p:nvPr/>
            </p:nvSpPr>
            <p:spPr>
              <a:xfrm>
                <a:off x="5802763" y="3667243"/>
                <a:ext cx="1938059" cy="1537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TextBox 2">
                <a:extLst>
                  <a:ext uri="{FF2B5EF4-FFF2-40B4-BE49-F238E27FC236}">
                    <a16:creationId xmlns:a16="http://schemas.microsoft.com/office/drawing/2014/main" id="{4ACDCC68-4B3B-B64C-B2B8-E86C87A0AECE}"/>
                  </a:ext>
                </a:extLst>
              </p:cNvPr>
              <p:cNvSpPr txBox="1"/>
              <p:nvPr/>
            </p:nvSpPr>
            <p:spPr>
              <a:xfrm rot="16200000">
                <a:off x="2117577" y="4203020"/>
                <a:ext cx="3789856" cy="513082"/>
              </a:xfrm>
              <a:prstGeom prst="rect">
                <a:avLst/>
              </a:prstGeom>
              <a:noFill/>
            </p:spPr>
            <p:txBody>
              <a:bodyPr wrap="none" rtlCol="0">
                <a:spAutoFit/>
              </a:bodyPr>
              <a:lstStyle/>
              <a:p>
                <a:r>
                  <a:rPr lang="en-US" sz="1400" dirty="0">
                    <a:latin typeface="Avenir Book" panose="02000503020000020003" pitchFamily="2" charset="0"/>
                  </a:rPr>
                  <a:t>CDOM absorption coefficient</a:t>
                </a:r>
              </a:p>
            </p:txBody>
          </p:sp>
        </p:grpSp>
      </p:grpSp>
      <p:sp>
        <p:nvSpPr>
          <p:cNvPr id="20" name="文本框 19">
            <a:extLst>
              <a:ext uri="{FF2B5EF4-FFF2-40B4-BE49-F238E27FC236}">
                <a16:creationId xmlns:a16="http://schemas.microsoft.com/office/drawing/2014/main" id="{918B80DE-04B1-4831-6F25-41E50EEE62DF}"/>
              </a:ext>
            </a:extLst>
          </p:cNvPr>
          <p:cNvSpPr txBox="1"/>
          <p:nvPr/>
        </p:nvSpPr>
        <p:spPr>
          <a:xfrm>
            <a:off x="5408961" y="3379581"/>
            <a:ext cx="6000121" cy="954107"/>
          </a:xfrm>
          <a:prstGeom prst="rect">
            <a:avLst/>
          </a:prstGeom>
          <a:noFill/>
        </p:spPr>
        <p:txBody>
          <a:bodyPr wrap="square">
            <a:spAutoFit/>
          </a:bodyPr>
          <a:lstStyle/>
          <a:p>
            <a:pPr marL="285750" indent="-285750">
              <a:buFont typeface="Arial" panose="020B0604020202020204" pitchFamily="34" charset="0"/>
              <a:buChar char="•"/>
            </a:pPr>
            <a:r>
              <a:rPr lang="en-US" altLang="zh-CN" sz="2800" u="sng" dirty="0">
                <a:latin typeface="Avenir Book" panose="02000503020000020003" pitchFamily="2" charset="0"/>
              </a:rPr>
              <a:t>PB</a:t>
            </a:r>
            <a:r>
              <a:rPr lang="zh-CN" altLang="en-US" sz="2800" u="sng" dirty="0">
                <a:latin typeface="Avenir Book" panose="02000503020000020003" pitchFamily="2" charset="0"/>
              </a:rPr>
              <a:t> </a:t>
            </a:r>
            <a:r>
              <a:rPr lang="en-US" altLang="zh-CN" sz="2800" u="sng" dirty="0">
                <a:latin typeface="Avenir Book" panose="02000503020000020003" pitchFamily="2" charset="0"/>
              </a:rPr>
              <a:t>regulates PAR availability and UV exposure</a:t>
            </a:r>
            <a:endParaRPr lang="en-US" altLang="zh-CN" sz="2800" dirty="0">
              <a:latin typeface="Avenir Book" panose="02000503020000020003" pitchFamily="2" charset="0"/>
            </a:endParaRPr>
          </a:p>
        </p:txBody>
      </p:sp>
      <p:sp>
        <p:nvSpPr>
          <p:cNvPr id="22" name="文本框 21">
            <a:extLst>
              <a:ext uri="{FF2B5EF4-FFF2-40B4-BE49-F238E27FC236}">
                <a16:creationId xmlns:a16="http://schemas.microsoft.com/office/drawing/2014/main" id="{A1FE0049-26BC-794B-50BA-B26B7D634E0C}"/>
              </a:ext>
            </a:extLst>
          </p:cNvPr>
          <p:cNvSpPr txBox="1"/>
          <p:nvPr/>
        </p:nvSpPr>
        <p:spPr>
          <a:xfrm>
            <a:off x="5349514" y="4885090"/>
            <a:ext cx="6094140" cy="954107"/>
          </a:xfrm>
          <a:prstGeom prst="rect">
            <a:avLst/>
          </a:prstGeom>
          <a:noFill/>
        </p:spPr>
        <p:txBody>
          <a:bodyPr wrap="square">
            <a:spAutoFit/>
          </a:bodyPr>
          <a:lstStyle/>
          <a:p>
            <a:pPr marL="285750" indent="-285750">
              <a:buFont typeface="Arial" panose="020B0604020202020204" pitchFamily="34" charset="0"/>
              <a:buChar char="•"/>
            </a:pPr>
            <a:r>
              <a:rPr lang="en-US" altLang="zh-CN" sz="2800" u="sng" dirty="0">
                <a:latin typeface="Avenir Book" panose="02000503020000020003" pitchFamily="2" charset="0"/>
              </a:rPr>
              <a:t>PB decouples dynamics of CDOM and DOC</a:t>
            </a:r>
            <a:endParaRPr lang="en-US" altLang="zh-CN" sz="2800" dirty="0">
              <a:latin typeface="Avenir Book" panose="02000503020000020003" pitchFamily="2" charset="0"/>
            </a:endParaRPr>
          </a:p>
        </p:txBody>
      </p:sp>
      <p:sp>
        <p:nvSpPr>
          <p:cNvPr id="24" name="文本框 23">
            <a:extLst>
              <a:ext uri="{FF2B5EF4-FFF2-40B4-BE49-F238E27FC236}">
                <a16:creationId xmlns:a16="http://schemas.microsoft.com/office/drawing/2014/main" id="{5D479B3B-1A9A-CDA4-3F90-50FC37A039CA}"/>
              </a:ext>
            </a:extLst>
          </p:cNvPr>
          <p:cNvSpPr txBox="1"/>
          <p:nvPr/>
        </p:nvSpPr>
        <p:spPr>
          <a:xfrm>
            <a:off x="5458001" y="2129483"/>
            <a:ext cx="6094140" cy="523220"/>
          </a:xfrm>
          <a:prstGeom prst="rect">
            <a:avLst/>
          </a:prstGeom>
          <a:noFill/>
        </p:spPr>
        <p:txBody>
          <a:bodyPr wrap="square">
            <a:spAutoFit/>
          </a:bodyPr>
          <a:lstStyle/>
          <a:p>
            <a:pPr marL="285750" indent="-285750">
              <a:buFont typeface="Arial" panose="020B0604020202020204" pitchFamily="34" charset="0"/>
              <a:buChar char="•"/>
            </a:pPr>
            <a:r>
              <a:rPr lang="en-US" altLang="zh-CN" sz="2800" u="sng" dirty="0">
                <a:latin typeface="Avenir Book" panose="02000503020000020003" pitchFamily="2" charset="0"/>
              </a:rPr>
              <a:t>PB decreases</a:t>
            </a:r>
            <a:r>
              <a:rPr lang="zh-CN" altLang="en-US" sz="2800" u="sng" dirty="0">
                <a:latin typeface="Avenir Book" panose="02000503020000020003" pitchFamily="2" charset="0"/>
              </a:rPr>
              <a:t> </a:t>
            </a:r>
            <a:r>
              <a:rPr lang="en-US" altLang="zh-CN" sz="2800" u="sng" dirty="0">
                <a:latin typeface="Avenir Book" panose="02000503020000020003" pitchFamily="2" charset="0"/>
              </a:rPr>
              <a:t>CDOM</a:t>
            </a:r>
            <a:r>
              <a:rPr lang="zh-CN" altLang="en-US" sz="2800" u="sng" dirty="0">
                <a:latin typeface="Avenir Book" panose="02000503020000020003" pitchFamily="2" charset="0"/>
              </a:rPr>
              <a:t> </a:t>
            </a:r>
            <a:r>
              <a:rPr lang="en-US" altLang="zh-CN" sz="2800" u="sng" dirty="0">
                <a:latin typeface="Avenir Book" panose="02000503020000020003" pitchFamily="2" charset="0"/>
              </a:rPr>
              <a:t>absorption</a:t>
            </a:r>
            <a:endParaRPr lang="en-US" altLang="zh-CN" sz="2800" dirty="0">
              <a:latin typeface="Avenir Book" panose="02000503020000020003" pitchFamily="2" charset="0"/>
            </a:endParaRPr>
          </a:p>
        </p:txBody>
      </p:sp>
      <p:pic>
        <p:nvPicPr>
          <p:cNvPr id="19" name="Picture 2">
            <a:extLst>
              <a:ext uri="{FF2B5EF4-FFF2-40B4-BE49-F238E27FC236}">
                <a16:creationId xmlns:a16="http://schemas.microsoft.com/office/drawing/2014/main" id="{B46D9EA7-B917-724C-A03C-1D599CBCDD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9203" y="1495632"/>
            <a:ext cx="5638580" cy="4539445"/>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圆角 14">
            <a:extLst>
              <a:ext uri="{FF2B5EF4-FFF2-40B4-BE49-F238E27FC236}">
                <a16:creationId xmlns:a16="http://schemas.microsoft.com/office/drawing/2014/main" id="{7879D278-6F31-A647-86F1-4C31A2A99386}"/>
              </a:ext>
            </a:extLst>
          </p:cNvPr>
          <p:cNvSpPr/>
          <p:nvPr/>
        </p:nvSpPr>
        <p:spPr>
          <a:xfrm>
            <a:off x="210954" y="925551"/>
            <a:ext cx="4803556" cy="5738629"/>
          </a:xfrm>
          <a:prstGeom prst="roundRect">
            <a:avLst/>
          </a:prstGeom>
          <a:noFill/>
          <a:ln>
            <a:prstDash val="sys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3" name="矩形: 圆角 15">
            <a:extLst>
              <a:ext uri="{FF2B5EF4-FFF2-40B4-BE49-F238E27FC236}">
                <a16:creationId xmlns:a16="http://schemas.microsoft.com/office/drawing/2014/main" id="{740143C1-4584-5C47-B91B-1406E3319CB0}"/>
              </a:ext>
            </a:extLst>
          </p:cNvPr>
          <p:cNvSpPr/>
          <p:nvPr/>
        </p:nvSpPr>
        <p:spPr>
          <a:xfrm>
            <a:off x="5151204" y="925551"/>
            <a:ext cx="6490760" cy="5738629"/>
          </a:xfrm>
          <a:prstGeom prst="roundRect">
            <a:avLst/>
          </a:prstGeom>
          <a:noFill/>
          <a:ln>
            <a:prstDash val="sys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7731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762A2207-AF12-3ED0-E930-A3A84001DFDD}"/>
              </a:ext>
            </a:extLst>
          </p:cNvPr>
          <p:cNvPicPr>
            <a:picLocks noChangeAspect="1"/>
          </p:cNvPicPr>
          <p:nvPr/>
        </p:nvPicPr>
        <p:blipFill>
          <a:blip r:embed="rId3"/>
          <a:stretch>
            <a:fillRect/>
          </a:stretch>
        </p:blipFill>
        <p:spPr>
          <a:xfrm>
            <a:off x="7535917" y="1315930"/>
            <a:ext cx="4203826" cy="5542069"/>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FEE63E5B-3CB7-79C1-C41D-58CC404489C7}"/>
              </a:ext>
            </a:extLst>
          </p:cNvPr>
          <p:cNvPicPr>
            <a:picLocks noChangeAspect="1"/>
          </p:cNvPicPr>
          <p:nvPr/>
        </p:nvPicPr>
        <p:blipFill rotWithShape="1">
          <a:blip r:embed="rId4"/>
          <a:srcRect t="11088"/>
          <a:stretch/>
        </p:blipFill>
        <p:spPr>
          <a:xfrm>
            <a:off x="757191" y="1489435"/>
            <a:ext cx="5706671" cy="4451601"/>
          </a:xfrm>
          <a:prstGeom prst="rect">
            <a:avLst/>
          </a:prstGeom>
        </p:spPr>
      </p:pic>
      <p:sp>
        <p:nvSpPr>
          <p:cNvPr id="7" name="Rectangle 6">
            <a:extLst>
              <a:ext uri="{FF2B5EF4-FFF2-40B4-BE49-F238E27FC236}">
                <a16:creationId xmlns:a16="http://schemas.microsoft.com/office/drawing/2014/main" id="{AD899790-C03D-0E1D-EC7B-68592CC3AD5C}"/>
              </a:ext>
            </a:extLst>
          </p:cNvPr>
          <p:cNvSpPr/>
          <p:nvPr/>
        </p:nvSpPr>
        <p:spPr>
          <a:xfrm>
            <a:off x="10128436" y="1315929"/>
            <a:ext cx="441434" cy="236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0D6E6B5-DE06-95BB-52FF-47105A60CE0D}"/>
              </a:ext>
            </a:extLst>
          </p:cNvPr>
          <p:cNvSpPr/>
          <p:nvPr/>
        </p:nvSpPr>
        <p:spPr>
          <a:xfrm>
            <a:off x="7315200" y="1315930"/>
            <a:ext cx="441434" cy="236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047E519-7423-A852-E506-A22FF4D874C4}"/>
              </a:ext>
            </a:extLst>
          </p:cNvPr>
          <p:cNvSpPr/>
          <p:nvPr/>
        </p:nvSpPr>
        <p:spPr>
          <a:xfrm>
            <a:off x="536474" y="1371194"/>
            <a:ext cx="441434" cy="236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0ADAD32E-D611-075D-F9BE-3BB8C903B58F}"/>
              </a:ext>
            </a:extLst>
          </p:cNvPr>
          <p:cNvGrpSpPr/>
          <p:nvPr/>
        </p:nvGrpSpPr>
        <p:grpSpPr>
          <a:xfrm>
            <a:off x="8375025" y="115613"/>
            <a:ext cx="3254417" cy="1222121"/>
            <a:chOff x="8375025" y="115613"/>
            <a:chExt cx="3254417" cy="1222121"/>
          </a:xfrm>
        </p:grpSpPr>
        <p:sp>
          <p:nvSpPr>
            <p:cNvPr id="14" name="TextBox 13">
              <a:extLst>
                <a:ext uri="{FF2B5EF4-FFF2-40B4-BE49-F238E27FC236}">
                  <a16:creationId xmlns:a16="http://schemas.microsoft.com/office/drawing/2014/main" id="{768E9058-7C42-2C7C-A679-3A68C211A138}"/>
                </a:ext>
              </a:extLst>
            </p:cNvPr>
            <p:cNvSpPr txBox="1"/>
            <p:nvPr/>
          </p:nvSpPr>
          <p:spPr>
            <a:xfrm>
              <a:off x="8375025" y="115613"/>
              <a:ext cx="3254417" cy="738664"/>
            </a:xfrm>
            <a:prstGeom prst="rect">
              <a:avLst/>
            </a:prstGeom>
            <a:solidFill>
              <a:schemeClr val="bg2"/>
            </a:solidFill>
            <a:ln>
              <a:solidFill>
                <a:schemeClr val="tx1"/>
              </a:solidFill>
            </a:ln>
          </p:spPr>
          <p:txBody>
            <a:bodyPr wrap="none" rtlCol="0">
              <a:spAutoFit/>
            </a:bodyPr>
            <a:lstStyle/>
            <a:p>
              <a:pPr marL="285750" indent="-285750">
                <a:buFont typeface="Arial" panose="020B0604020202020204" pitchFamily="34" charset="0"/>
                <a:buChar char="•"/>
              </a:pPr>
              <a:r>
                <a:rPr lang="en-US" sz="1400" dirty="0">
                  <a:latin typeface="Avenir Book" panose="02000503020000020003" pitchFamily="2" charset="0"/>
                </a:rPr>
                <a:t>Optical proxy of DOC composition</a:t>
              </a:r>
            </a:p>
            <a:p>
              <a:pPr marL="285750" indent="-285750">
                <a:buFont typeface="Arial" panose="020B0604020202020204" pitchFamily="34" charset="0"/>
                <a:buChar char="•"/>
              </a:pPr>
              <a:r>
                <a:rPr lang="en-US" sz="1400" dirty="0">
                  <a:latin typeface="Avenir Book" panose="02000503020000020003" pitchFamily="2" charset="0"/>
                </a:rPr>
                <a:t>Solar exposure</a:t>
              </a:r>
            </a:p>
            <a:p>
              <a:pPr marL="285750" indent="-285750">
                <a:buFont typeface="Arial" panose="020B0604020202020204" pitchFamily="34" charset="0"/>
                <a:buChar char="•"/>
              </a:pPr>
              <a:r>
                <a:rPr lang="en-US" sz="1400" dirty="0">
                  <a:latin typeface="Avenir Book" panose="02000503020000020003" pitchFamily="2" charset="0"/>
                </a:rPr>
                <a:t>Water temperature</a:t>
              </a:r>
            </a:p>
          </p:txBody>
        </p:sp>
        <p:cxnSp>
          <p:nvCxnSpPr>
            <p:cNvPr id="18" name="Straight Arrow Connector 17">
              <a:extLst>
                <a:ext uri="{FF2B5EF4-FFF2-40B4-BE49-F238E27FC236}">
                  <a16:creationId xmlns:a16="http://schemas.microsoft.com/office/drawing/2014/main" id="{7D2616F8-E3FE-D933-3259-D4A784C8AA88}"/>
                </a:ext>
              </a:extLst>
            </p:cNvPr>
            <p:cNvCxnSpPr>
              <a:cxnSpLocks/>
            </p:cNvCxnSpPr>
            <p:nvPr/>
          </p:nvCxnSpPr>
          <p:spPr>
            <a:xfrm>
              <a:off x="9575834" y="854277"/>
              <a:ext cx="0" cy="4834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01DAAD50-DB4F-CA15-950D-46D09DDAB20C}"/>
              </a:ext>
            </a:extLst>
          </p:cNvPr>
          <p:cNvSpPr/>
          <p:nvPr/>
        </p:nvSpPr>
        <p:spPr>
          <a:xfrm>
            <a:off x="9017876" y="1357969"/>
            <a:ext cx="1418896" cy="5320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458313FB-C444-E136-AD52-EC65B9C1A48D}"/>
              </a:ext>
            </a:extLst>
          </p:cNvPr>
          <p:cNvCxnSpPr/>
          <p:nvPr/>
        </p:nvCxnSpPr>
        <p:spPr>
          <a:xfrm>
            <a:off x="7335182" y="1552412"/>
            <a:ext cx="0" cy="512629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D422B79-6460-6C1F-7903-DDF7F3E1A375}"/>
              </a:ext>
            </a:extLst>
          </p:cNvPr>
          <p:cNvSpPr txBox="1"/>
          <p:nvPr/>
        </p:nvSpPr>
        <p:spPr>
          <a:xfrm rot="16200000">
            <a:off x="6303240" y="1982112"/>
            <a:ext cx="1622560" cy="307777"/>
          </a:xfrm>
          <a:prstGeom prst="rect">
            <a:avLst/>
          </a:prstGeom>
          <a:noFill/>
        </p:spPr>
        <p:txBody>
          <a:bodyPr wrap="none" rtlCol="0">
            <a:spAutoFit/>
          </a:bodyPr>
          <a:lstStyle/>
          <a:p>
            <a:r>
              <a:rPr lang="en-US" sz="1400" dirty="0">
                <a:latin typeface="Avenir Book" panose="02000503020000020003" pitchFamily="2" charset="0"/>
              </a:rPr>
              <a:t>Riverine/Estuarine</a:t>
            </a:r>
          </a:p>
        </p:txBody>
      </p:sp>
      <p:sp>
        <p:nvSpPr>
          <p:cNvPr id="28" name="TextBox 27">
            <a:extLst>
              <a:ext uri="{FF2B5EF4-FFF2-40B4-BE49-F238E27FC236}">
                <a16:creationId xmlns:a16="http://schemas.microsoft.com/office/drawing/2014/main" id="{2928B02B-B2F2-3CB3-A3BC-210931EC0C4F}"/>
              </a:ext>
            </a:extLst>
          </p:cNvPr>
          <p:cNvSpPr txBox="1"/>
          <p:nvPr/>
        </p:nvSpPr>
        <p:spPr>
          <a:xfrm rot="16200000">
            <a:off x="6539636" y="6006887"/>
            <a:ext cx="1218603" cy="307777"/>
          </a:xfrm>
          <a:prstGeom prst="rect">
            <a:avLst/>
          </a:prstGeom>
          <a:noFill/>
        </p:spPr>
        <p:txBody>
          <a:bodyPr wrap="none" rtlCol="0">
            <a:spAutoFit/>
          </a:bodyPr>
          <a:lstStyle/>
          <a:p>
            <a:r>
              <a:rPr lang="en-US" sz="1400" dirty="0">
                <a:latin typeface="Avenir Book" panose="02000503020000020003" pitchFamily="2" charset="0"/>
              </a:rPr>
              <a:t>Open Ocean</a:t>
            </a:r>
          </a:p>
        </p:txBody>
      </p:sp>
      <p:sp>
        <p:nvSpPr>
          <p:cNvPr id="2" name="Rectangle 1">
            <a:extLst>
              <a:ext uri="{FF2B5EF4-FFF2-40B4-BE49-F238E27FC236}">
                <a16:creationId xmlns:a16="http://schemas.microsoft.com/office/drawing/2014/main" id="{FAB12BBA-255C-A7CC-DC05-BF9A3420020F}"/>
              </a:ext>
            </a:extLst>
          </p:cNvPr>
          <p:cNvSpPr/>
          <p:nvPr/>
        </p:nvSpPr>
        <p:spPr>
          <a:xfrm>
            <a:off x="438516" y="402541"/>
            <a:ext cx="7936509" cy="523220"/>
          </a:xfrm>
          <a:prstGeom prst="rect">
            <a:avLst/>
          </a:prstGeom>
        </p:spPr>
        <p:txBody>
          <a:bodyPr wrap="square">
            <a:spAutoFit/>
          </a:bodyPr>
          <a:lstStyle/>
          <a:p>
            <a:r>
              <a:rPr lang="en-US" sz="2800" b="1" dirty="0">
                <a:latin typeface="Avenir Book" panose="02000503020000020003" pitchFamily="2" charset="0"/>
              </a:rPr>
              <a:t>Model to predict CDOM PB efficiency</a:t>
            </a:r>
            <a:endParaRPr lang="en-US" sz="3200" b="1" dirty="0">
              <a:latin typeface="Avenir Book" panose="02000503020000020003" pitchFamily="2" charset="0"/>
            </a:endParaRPr>
          </a:p>
        </p:txBody>
      </p:sp>
      <p:sp>
        <p:nvSpPr>
          <p:cNvPr id="3" name="TextBox 2">
            <a:extLst>
              <a:ext uri="{FF2B5EF4-FFF2-40B4-BE49-F238E27FC236}">
                <a16:creationId xmlns:a16="http://schemas.microsoft.com/office/drawing/2014/main" id="{7503C2EB-72AF-1DEE-27F8-00938AA5E733}"/>
              </a:ext>
            </a:extLst>
          </p:cNvPr>
          <p:cNvSpPr txBox="1"/>
          <p:nvPr/>
        </p:nvSpPr>
        <p:spPr>
          <a:xfrm>
            <a:off x="1736302" y="6301570"/>
            <a:ext cx="3997505" cy="307777"/>
          </a:xfrm>
          <a:prstGeom prst="rect">
            <a:avLst/>
          </a:prstGeom>
          <a:noFill/>
        </p:spPr>
        <p:txBody>
          <a:bodyPr wrap="none" rtlCol="0">
            <a:spAutoFit/>
          </a:bodyPr>
          <a:lstStyle/>
          <a:p>
            <a:r>
              <a:rPr lang="en-US" sz="1400" dirty="0">
                <a:latin typeface="Avenir Book" panose="02000503020000020003" pitchFamily="2" charset="0"/>
              </a:rPr>
              <a:t>Zhu et al. (in prep) </a:t>
            </a:r>
            <a:r>
              <a:rPr lang="en-US" sz="1400" i="1" dirty="0">
                <a:latin typeface="Avenir Book" panose="02000503020000020003" pitchFamily="2" charset="0"/>
              </a:rPr>
              <a:t>Science of Total Environment</a:t>
            </a:r>
          </a:p>
        </p:txBody>
      </p:sp>
    </p:spTree>
    <p:extLst>
      <p:ext uri="{BB962C8B-B14F-4D97-AF65-F5344CB8AC3E}">
        <p14:creationId xmlns:p14="http://schemas.microsoft.com/office/powerpoint/2010/main" val="205516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8595B69-8DC5-8749-12D0-C520795678B0}"/>
              </a:ext>
            </a:extLst>
          </p:cNvPr>
          <p:cNvSpPr/>
          <p:nvPr/>
        </p:nvSpPr>
        <p:spPr>
          <a:xfrm>
            <a:off x="692899" y="1823212"/>
            <a:ext cx="290742" cy="238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BBBFFED-D6A6-D4BA-D623-D7F1A892BFA1}"/>
              </a:ext>
            </a:extLst>
          </p:cNvPr>
          <p:cNvPicPr>
            <a:picLocks noChangeAspect="1"/>
          </p:cNvPicPr>
          <p:nvPr/>
        </p:nvPicPr>
        <p:blipFill rotWithShape="1">
          <a:blip r:embed="rId3"/>
          <a:srcRect l="2499" r="65564"/>
          <a:stretch/>
        </p:blipFill>
        <p:spPr>
          <a:xfrm>
            <a:off x="145907" y="1942422"/>
            <a:ext cx="3884051" cy="2650456"/>
          </a:xfrm>
          <a:prstGeom prst="rect">
            <a:avLst/>
          </a:prstGeom>
        </p:spPr>
      </p:pic>
      <p:pic>
        <p:nvPicPr>
          <p:cNvPr id="7" name="Picture 6" descr="Diagram&#10;&#10;Description automatically generated with medium confidence">
            <a:extLst>
              <a:ext uri="{FF2B5EF4-FFF2-40B4-BE49-F238E27FC236}">
                <a16:creationId xmlns:a16="http://schemas.microsoft.com/office/drawing/2014/main" id="{52C11F77-C33A-1C61-57FB-C273938CBC68}"/>
              </a:ext>
            </a:extLst>
          </p:cNvPr>
          <p:cNvPicPr>
            <a:picLocks noChangeAspect="1"/>
          </p:cNvPicPr>
          <p:nvPr/>
        </p:nvPicPr>
        <p:blipFill>
          <a:blip r:embed="rId4"/>
          <a:stretch>
            <a:fillRect/>
          </a:stretch>
        </p:blipFill>
        <p:spPr>
          <a:xfrm>
            <a:off x="1843040" y="4647537"/>
            <a:ext cx="4452079" cy="704646"/>
          </a:xfrm>
          <a:prstGeom prst="rect">
            <a:avLst/>
          </a:prstGeom>
        </p:spPr>
      </p:pic>
      <p:sp>
        <p:nvSpPr>
          <p:cNvPr id="8" name="Rectangle 7">
            <a:extLst>
              <a:ext uri="{FF2B5EF4-FFF2-40B4-BE49-F238E27FC236}">
                <a16:creationId xmlns:a16="http://schemas.microsoft.com/office/drawing/2014/main" id="{786E6473-E22D-538E-5E24-3A2E55E4C7B8}"/>
              </a:ext>
            </a:extLst>
          </p:cNvPr>
          <p:cNvSpPr/>
          <p:nvPr/>
        </p:nvSpPr>
        <p:spPr>
          <a:xfrm>
            <a:off x="438516" y="451701"/>
            <a:ext cx="8998092" cy="523220"/>
          </a:xfrm>
          <a:prstGeom prst="rect">
            <a:avLst/>
          </a:prstGeom>
        </p:spPr>
        <p:txBody>
          <a:bodyPr wrap="square">
            <a:spAutoFit/>
          </a:bodyPr>
          <a:lstStyle/>
          <a:p>
            <a:r>
              <a:rPr lang="en-US" sz="2800" b="1" dirty="0">
                <a:latin typeface="Avenir Book" panose="02000503020000020003" pitchFamily="2" charset="0"/>
              </a:rPr>
              <a:t>Global climatology of CDOM photobleaching rates</a:t>
            </a:r>
            <a:endParaRPr lang="en-US" sz="3200" b="1" dirty="0">
              <a:latin typeface="Avenir Book" panose="02000503020000020003" pitchFamily="2" charset="0"/>
            </a:endParaRPr>
          </a:p>
        </p:txBody>
      </p:sp>
      <p:pic>
        <p:nvPicPr>
          <p:cNvPr id="19" name="Picture 18">
            <a:extLst>
              <a:ext uri="{FF2B5EF4-FFF2-40B4-BE49-F238E27FC236}">
                <a16:creationId xmlns:a16="http://schemas.microsoft.com/office/drawing/2014/main" id="{58B47240-C439-F066-C6EE-12D761CEC93F}"/>
              </a:ext>
            </a:extLst>
          </p:cNvPr>
          <p:cNvPicPr>
            <a:picLocks noChangeAspect="1"/>
          </p:cNvPicPr>
          <p:nvPr/>
        </p:nvPicPr>
        <p:blipFill rotWithShape="1">
          <a:blip r:embed="rId3"/>
          <a:srcRect l="66667" t="6440"/>
          <a:stretch/>
        </p:blipFill>
        <p:spPr>
          <a:xfrm>
            <a:off x="4069080" y="2113110"/>
            <a:ext cx="4053840" cy="2479768"/>
          </a:xfrm>
          <a:prstGeom prst="rect">
            <a:avLst/>
          </a:prstGeom>
        </p:spPr>
      </p:pic>
      <p:pic>
        <p:nvPicPr>
          <p:cNvPr id="21" name="Picture 20" descr="Chart&#10;&#10;Description automatically generated with medium confidence">
            <a:extLst>
              <a:ext uri="{FF2B5EF4-FFF2-40B4-BE49-F238E27FC236}">
                <a16:creationId xmlns:a16="http://schemas.microsoft.com/office/drawing/2014/main" id="{46807B24-3E10-0ED9-4D0F-DA2CD545CBD7}"/>
              </a:ext>
            </a:extLst>
          </p:cNvPr>
          <p:cNvPicPr>
            <a:picLocks noChangeAspect="1"/>
          </p:cNvPicPr>
          <p:nvPr/>
        </p:nvPicPr>
        <p:blipFill rotWithShape="1">
          <a:blip r:embed="rId5"/>
          <a:srcRect l="41555" t="2317"/>
          <a:stretch/>
        </p:blipFill>
        <p:spPr>
          <a:xfrm>
            <a:off x="8465600" y="1470248"/>
            <a:ext cx="3567355" cy="5038349"/>
          </a:xfrm>
          <a:prstGeom prst="rect">
            <a:avLst/>
          </a:prstGeom>
          <a:ln>
            <a:noFill/>
          </a:ln>
        </p:spPr>
      </p:pic>
      <p:cxnSp>
        <p:nvCxnSpPr>
          <p:cNvPr id="23" name="Straight Connector 22">
            <a:extLst>
              <a:ext uri="{FF2B5EF4-FFF2-40B4-BE49-F238E27FC236}">
                <a16:creationId xmlns:a16="http://schemas.microsoft.com/office/drawing/2014/main" id="{EED948B0-0BBE-53D6-A05C-7486CC8A5C7E}"/>
              </a:ext>
            </a:extLst>
          </p:cNvPr>
          <p:cNvCxnSpPr/>
          <p:nvPr/>
        </p:nvCxnSpPr>
        <p:spPr>
          <a:xfrm flipV="1">
            <a:off x="7107936" y="1492552"/>
            <a:ext cx="1357664" cy="157868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EAEDFED-5930-CCCB-0607-C89682D0A623}"/>
              </a:ext>
            </a:extLst>
          </p:cNvPr>
          <p:cNvCxnSpPr>
            <a:cxnSpLocks/>
          </p:cNvCxnSpPr>
          <p:nvPr/>
        </p:nvCxnSpPr>
        <p:spPr>
          <a:xfrm>
            <a:off x="7107936" y="3048937"/>
            <a:ext cx="1357664" cy="338579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ED8D4AC6-6783-B54D-FAAC-D4A54481A491}"/>
              </a:ext>
            </a:extLst>
          </p:cNvPr>
          <p:cNvSpPr/>
          <p:nvPr/>
        </p:nvSpPr>
        <p:spPr>
          <a:xfrm>
            <a:off x="7051063" y="3018490"/>
            <a:ext cx="113746" cy="1055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DB3B480-E8CC-1986-8224-EC54679E07B5}"/>
              </a:ext>
            </a:extLst>
          </p:cNvPr>
          <p:cNvSpPr txBox="1"/>
          <p:nvPr/>
        </p:nvSpPr>
        <p:spPr>
          <a:xfrm>
            <a:off x="704119" y="6480157"/>
            <a:ext cx="2470548" cy="307777"/>
          </a:xfrm>
          <a:prstGeom prst="rect">
            <a:avLst/>
          </a:prstGeom>
          <a:noFill/>
        </p:spPr>
        <p:txBody>
          <a:bodyPr wrap="none" rtlCol="0">
            <a:spAutoFit/>
          </a:bodyPr>
          <a:lstStyle/>
          <a:p>
            <a:r>
              <a:rPr lang="en-US" sz="1400" dirty="0">
                <a:latin typeface="Avenir Book" panose="02000503020000020003" pitchFamily="2" charset="0"/>
              </a:rPr>
              <a:t>Zhu and </a:t>
            </a:r>
            <a:r>
              <a:rPr lang="en-US" sz="1400" dirty="0" err="1">
                <a:latin typeface="Avenir Book" panose="02000503020000020003" pitchFamily="2" charset="0"/>
              </a:rPr>
              <a:t>Fichot</a:t>
            </a:r>
            <a:r>
              <a:rPr lang="en-US" sz="1400" dirty="0">
                <a:latin typeface="Avenir Book" panose="02000503020000020003" pitchFamily="2" charset="0"/>
              </a:rPr>
              <a:t> (in prep) </a:t>
            </a:r>
            <a:r>
              <a:rPr lang="en-US" sz="1400" i="1" dirty="0">
                <a:latin typeface="Avenir Book" panose="02000503020000020003" pitchFamily="2" charset="0"/>
              </a:rPr>
              <a:t>GRL</a:t>
            </a:r>
          </a:p>
        </p:txBody>
      </p:sp>
    </p:spTree>
    <p:extLst>
      <p:ext uri="{BB962C8B-B14F-4D97-AF65-F5344CB8AC3E}">
        <p14:creationId xmlns:p14="http://schemas.microsoft.com/office/powerpoint/2010/main" val="323982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B90BB1-C88B-F74B-A85E-3325A7DB9D44}"/>
              </a:ext>
            </a:extLst>
          </p:cNvPr>
          <p:cNvSpPr>
            <a:spLocks noGrp="1"/>
          </p:cNvSpPr>
          <p:nvPr>
            <p:ph type="title"/>
          </p:nvPr>
        </p:nvSpPr>
        <p:spPr/>
        <p:txBody>
          <a:bodyPr/>
          <a:lstStyle/>
          <a:p>
            <a:r>
              <a:rPr lang="en-US" altLang="zh-CN" sz="3200" b="1" dirty="0">
                <a:latin typeface="Avenir Book" panose="02000503020000020003" pitchFamily="2" charset="0"/>
                <a:ea typeface="+mn-ea"/>
                <a:cs typeface="+mn-cs"/>
              </a:rPr>
              <a:t>CDOM photobleaching efficiency is very variable</a:t>
            </a:r>
            <a:endParaRPr lang="zh-CN" altLang="en-US" sz="3200" b="1" dirty="0">
              <a:latin typeface="Avenir Book" panose="02000503020000020003" pitchFamily="2" charset="0"/>
              <a:ea typeface="+mn-ea"/>
              <a:cs typeface="+mn-cs"/>
            </a:endParaRPr>
          </a:p>
        </p:txBody>
      </p:sp>
      <p:pic>
        <p:nvPicPr>
          <p:cNvPr id="5" name="内容占位符 4" descr="图示&#10;&#10;描述已自动生成">
            <a:extLst>
              <a:ext uri="{FF2B5EF4-FFF2-40B4-BE49-F238E27FC236}">
                <a16:creationId xmlns:a16="http://schemas.microsoft.com/office/drawing/2014/main" id="{B75DF38B-EB67-7DD0-EADE-03FF9E297666}"/>
              </a:ext>
            </a:extLst>
          </p:cNvPr>
          <p:cNvPicPr>
            <a:picLocks noGrp="1" noChangeAspect="1"/>
          </p:cNvPicPr>
          <p:nvPr>
            <p:ph idx="1"/>
          </p:nvPr>
        </p:nvPicPr>
        <p:blipFill rotWithShape="1">
          <a:blip r:embed="rId3"/>
          <a:srcRect t="50858"/>
          <a:stretch/>
        </p:blipFill>
        <p:spPr>
          <a:xfrm>
            <a:off x="324755" y="2685095"/>
            <a:ext cx="11542490" cy="3301368"/>
          </a:xfrm>
        </p:spPr>
      </p:pic>
      <p:cxnSp>
        <p:nvCxnSpPr>
          <p:cNvPr id="4" name="直线箭头连接符 3">
            <a:extLst>
              <a:ext uri="{FF2B5EF4-FFF2-40B4-BE49-F238E27FC236}">
                <a16:creationId xmlns:a16="http://schemas.microsoft.com/office/drawing/2014/main" id="{CDB26AC1-E645-D141-9C4F-A2A3683EB44F}"/>
              </a:ext>
            </a:extLst>
          </p:cNvPr>
          <p:cNvCxnSpPr/>
          <p:nvPr/>
        </p:nvCxnSpPr>
        <p:spPr>
          <a:xfrm flipV="1">
            <a:off x="1185863" y="4071943"/>
            <a:ext cx="0" cy="771525"/>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6" name="椭圆 5">
            <a:extLst>
              <a:ext uri="{FF2B5EF4-FFF2-40B4-BE49-F238E27FC236}">
                <a16:creationId xmlns:a16="http://schemas.microsoft.com/office/drawing/2014/main" id="{282BA9ED-602D-7948-BAEA-F8A0C3C9F7EE}"/>
              </a:ext>
            </a:extLst>
          </p:cNvPr>
          <p:cNvSpPr/>
          <p:nvPr/>
        </p:nvSpPr>
        <p:spPr>
          <a:xfrm>
            <a:off x="1985963" y="3729043"/>
            <a:ext cx="414337" cy="328612"/>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7" name="直线箭头连接符 6">
            <a:extLst>
              <a:ext uri="{FF2B5EF4-FFF2-40B4-BE49-F238E27FC236}">
                <a16:creationId xmlns:a16="http://schemas.microsoft.com/office/drawing/2014/main" id="{56C34BB2-A91D-9A43-95C2-08729E5F07F4}"/>
              </a:ext>
            </a:extLst>
          </p:cNvPr>
          <p:cNvCxnSpPr/>
          <p:nvPr/>
        </p:nvCxnSpPr>
        <p:spPr>
          <a:xfrm flipV="1">
            <a:off x="6810375" y="3343280"/>
            <a:ext cx="0" cy="771525"/>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grpSp>
        <p:nvGrpSpPr>
          <p:cNvPr id="14" name="组合 13">
            <a:extLst>
              <a:ext uri="{FF2B5EF4-FFF2-40B4-BE49-F238E27FC236}">
                <a16:creationId xmlns:a16="http://schemas.microsoft.com/office/drawing/2014/main" id="{54317B40-71E7-254D-BB13-7AC563A05A0E}"/>
              </a:ext>
            </a:extLst>
          </p:cNvPr>
          <p:cNvGrpSpPr/>
          <p:nvPr/>
        </p:nvGrpSpPr>
        <p:grpSpPr>
          <a:xfrm>
            <a:off x="9310688" y="4171473"/>
            <a:ext cx="2556557" cy="671995"/>
            <a:chOff x="9310688" y="3257068"/>
            <a:chExt cx="2556557" cy="671995"/>
          </a:xfrm>
        </p:grpSpPr>
        <p:sp>
          <p:nvSpPr>
            <p:cNvPr id="8" name="椭圆 7">
              <a:extLst>
                <a:ext uri="{FF2B5EF4-FFF2-40B4-BE49-F238E27FC236}">
                  <a16:creationId xmlns:a16="http://schemas.microsoft.com/office/drawing/2014/main" id="{7C942A5D-6ED3-C049-8139-A0E9F25BEDE2}"/>
                </a:ext>
              </a:extLst>
            </p:cNvPr>
            <p:cNvSpPr/>
            <p:nvPr/>
          </p:nvSpPr>
          <p:spPr>
            <a:xfrm>
              <a:off x="9310688" y="3257068"/>
              <a:ext cx="414337" cy="328612"/>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椭圆 8">
              <a:extLst>
                <a:ext uri="{FF2B5EF4-FFF2-40B4-BE49-F238E27FC236}">
                  <a16:creationId xmlns:a16="http://schemas.microsoft.com/office/drawing/2014/main" id="{625EC8A0-78B7-A748-8166-D1494E334952}"/>
                </a:ext>
              </a:extLst>
            </p:cNvPr>
            <p:cNvSpPr/>
            <p:nvPr/>
          </p:nvSpPr>
          <p:spPr>
            <a:xfrm>
              <a:off x="11452908" y="3600451"/>
              <a:ext cx="414337" cy="328612"/>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0" name="直线箭头连接符 9">
              <a:extLst>
                <a:ext uri="{FF2B5EF4-FFF2-40B4-BE49-F238E27FC236}">
                  <a16:creationId xmlns:a16="http://schemas.microsoft.com/office/drawing/2014/main" id="{93555791-47AA-654E-8375-D6B5F9EF07FA}"/>
                </a:ext>
              </a:extLst>
            </p:cNvPr>
            <p:cNvCxnSpPr>
              <a:cxnSpLocks/>
              <a:stCxn id="8" idx="6"/>
            </p:cNvCxnSpPr>
            <p:nvPr/>
          </p:nvCxnSpPr>
          <p:spPr>
            <a:xfrm>
              <a:off x="9725025" y="3421374"/>
              <a:ext cx="1727883" cy="343383"/>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grpSp>
      <p:cxnSp>
        <p:nvCxnSpPr>
          <p:cNvPr id="16" name="直线箭头连接符 15">
            <a:extLst>
              <a:ext uri="{FF2B5EF4-FFF2-40B4-BE49-F238E27FC236}">
                <a16:creationId xmlns:a16="http://schemas.microsoft.com/office/drawing/2014/main" id="{47CD25AB-44B0-4C4F-9587-95D553BCBC68}"/>
              </a:ext>
            </a:extLst>
          </p:cNvPr>
          <p:cNvCxnSpPr>
            <a:cxnSpLocks/>
          </p:cNvCxnSpPr>
          <p:nvPr/>
        </p:nvCxnSpPr>
        <p:spPr>
          <a:xfrm>
            <a:off x="9058275" y="4514856"/>
            <a:ext cx="0" cy="4857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2E8210E9-D1CD-E04A-B6D7-4C1F8FAB24C8}"/>
              </a:ext>
            </a:extLst>
          </p:cNvPr>
          <p:cNvSpPr txBox="1"/>
          <p:nvPr/>
        </p:nvSpPr>
        <p:spPr>
          <a:xfrm>
            <a:off x="1377843" y="1956430"/>
            <a:ext cx="1630575" cy="461665"/>
          </a:xfrm>
          <a:prstGeom prst="rect">
            <a:avLst/>
          </a:prstGeom>
          <a:noFill/>
        </p:spPr>
        <p:txBody>
          <a:bodyPr wrap="none" rtlCol="0">
            <a:spAutoFit/>
          </a:bodyPr>
          <a:lstStyle/>
          <a:p>
            <a:r>
              <a:rPr kumimoji="1" lang="en-US" altLang="zh-CN" sz="2400" dirty="0"/>
              <a:t>CDOM type</a:t>
            </a:r>
            <a:endParaRPr kumimoji="1" lang="zh-CN" altLang="en-US" sz="2400" dirty="0"/>
          </a:p>
        </p:txBody>
      </p:sp>
      <p:sp>
        <p:nvSpPr>
          <p:cNvPr id="13" name="文本框 12">
            <a:extLst>
              <a:ext uri="{FF2B5EF4-FFF2-40B4-BE49-F238E27FC236}">
                <a16:creationId xmlns:a16="http://schemas.microsoft.com/office/drawing/2014/main" id="{BBCD8222-66ED-E245-89C5-11349EEFC65C}"/>
              </a:ext>
            </a:extLst>
          </p:cNvPr>
          <p:cNvSpPr txBox="1"/>
          <p:nvPr/>
        </p:nvSpPr>
        <p:spPr>
          <a:xfrm>
            <a:off x="4952100" y="1956430"/>
            <a:ext cx="2627899" cy="461665"/>
          </a:xfrm>
          <a:prstGeom prst="rect">
            <a:avLst/>
          </a:prstGeom>
          <a:noFill/>
        </p:spPr>
        <p:txBody>
          <a:bodyPr wrap="none" rtlCol="0">
            <a:spAutoFit/>
          </a:bodyPr>
          <a:lstStyle/>
          <a:p>
            <a:r>
              <a:rPr kumimoji="1" lang="en-US" altLang="zh-CN" sz="2400" dirty="0"/>
              <a:t>Water Temperature</a:t>
            </a:r>
            <a:endParaRPr kumimoji="1" lang="zh-CN" altLang="en-US" sz="2400" dirty="0"/>
          </a:p>
        </p:txBody>
      </p:sp>
      <p:sp>
        <p:nvSpPr>
          <p:cNvPr id="15" name="文本框 14">
            <a:extLst>
              <a:ext uri="{FF2B5EF4-FFF2-40B4-BE49-F238E27FC236}">
                <a16:creationId xmlns:a16="http://schemas.microsoft.com/office/drawing/2014/main" id="{00F363A8-4522-5342-B45F-E5AD54B852BF}"/>
              </a:ext>
            </a:extLst>
          </p:cNvPr>
          <p:cNvSpPr txBox="1"/>
          <p:nvPr/>
        </p:nvSpPr>
        <p:spPr>
          <a:xfrm>
            <a:off x="8725901" y="1956430"/>
            <a:ext cx="2207977" cy="461665"/>
          </a:xfrm>
          <a:prstGeom prst="rect">
            <a:avLst/>
          </a:prstGeom>
          <a:noFill/>
        </p:spPr>
        <p:txBody>
          <a:bodyPr wrap="none" rtlCol="0">
            <a:spAutoFit/>
          </a:bodyPr>
          <a:lstStyle/>
          <a:p>
            <a:r>
              <a:rPr kumimoji="1" lang="en-US" altLang="zh-CN" sz="2400" dirty="0"/>
              <a:t>Incubation Time</a:t>
            </a:r>
            <a:endParaRPr kumimoji="1" lang="zh-CN" altLang="en-US" sz="2400" dirty="0"/>
          </a:p>
        </p:txBody>
      </p:sp>
    </p:spTree>
    <p:extLst>
      <p:ext uri="{BB962C8B-B14F-4D97-AF65-F5344CB8AC3E}">
        <p14:creationId xmlns:p14="http://schemas.microsoft.com/office/powerpoint/2010/main" val="342577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B19103-F33A-C247-4D58-6B87D8733CA5}"/>
              </a:ext>
            </a:extLst>
          </p:cNvPr>
          <p:cNvSpPr>
            <a:spLocks noGrp="1"/>
          </p:cNvSpPr>
          <p:nvPr>
            <p:ph type="title"/>
          </p:nvPr>
        </p:nvSpPr>
        <p:spPr>
          <a:xfrm>
            <a:off x="485342" y="428625"/>
            <a:ext cx="11269700" cy="1128713"/>
          </a:xfrm>
        </p:spPr>
        <p:txBody>
          <a:bodyPr>
            <a:normAutofit/>
          </a:bodyPr>
          <a:lstStyle/>
          <a:p>
            <a:r>
              <a:rPr lang="en-US" altLang="zh-CN" sz="3200" b="1" dirty="0">
                <a:latin typeface="Avenir Book" panose="02000503020000020003" pitchFamily="2" charset="0"/>
                <a:ea typeface="+mn-ea"/>
                <a:cs typeface="+mn-cs"/>
              </a:rPr>
              <a:t>PB turns over CDOM in the mixed layer ~1 to 6 times/year</a:t>
            </a:r>
            <a:br>
              <a:rPr lang="en-US" altLang="zh-CN" sz="3200" b="1" dirty="0">
                <a:latin typeface="Avenir Book" panose="02000503020000020003" pitchFamily="2" charset="0"/>
                <a:ea typeface="+mn-ea"/>
                <a:cs typeface="+mn-cs"/>
              </a:rPr>
            </a:br>
            <a:endParaRPr lang="zh-CN" altLang="en-US" sz="3200" b="1" dirty="0">
              <a:latin typeface="Avenir Book" panose="02000503020000020003" pitchFamily="2" charset="0"/>
              <a:ea typeface="+mn-ea"/>
              <a:cs typeface="+mn-cs"/>
            </a:endParaRPr>
          </a:p>
        </p:txBody>
      </p:sp>
      <p:pic>
        <p:nvPicPr>
          <p:cNvPr id="8" name="内容占位符 7">
            <a:extLst>
              <a:ext uri="{FF2B5EF4-FFF2-40B4-BE49-F238E27FC236}">
                <a16:creationId xmlns:a16="http://schemas.microsoft.com/office/drawing/2014/main" id="{DB462515-F29B-A94D-AE0D-A65C55580919}"/>
              </a:ext>
            </a:extLst>
          </p:cNvPr>
          <p:cNvPicPr>
            <a:picLocks noGrp="1" noChangeAspect="1"/>
          </p:cNvPicPr>
          <p:nvPr>
            <p:ph idx="1"/>
          </p:nvPr>
        </p:nvPicPr>
        <p:blipFill rotWithShape="1">
          <a:blip r:embed="rId3"/>
          <a:srcRect l="33791"/>
          <a:stretch/>
        </p:blipFill>
        <p:spPr>
          <a:xfrm>
            <a:off x="664806" y="1131614"/>
            <a:ext cx="10910771" cy="5191695"/>
          </a:xfrm>
        </p:spPr>
      </p:pic>
      <p:sp>
        <p:nvSpPr>
          <p:cNvPr id="3" name="文本框 2">
            <a:extLst>
              <a:ext uri="{FF2B5EF4-FFF2-40B4-BE49-F238E27FC236}">
                <a16:creationId xmlns:a16="http://schemas.microsoft.com/office/drawing/2014/main" id="{97E36535-75E1-2642-9436-1D5F4E9F27C3}"/>
              </a:ext>
            </a:extLst>
          </p:cNvPr>
          <p:cNvSpPr txBox="1"/>
          <p:nvPr/>
        </p:nvSpPr>
        <p:spPr>
          <a:xfrm>
            <a:off x="7041891" y="6030921"/>
            <a:ext cx="4713150" cy="584775"/>
          </a:xfrm>
          <a:prstGeom prst="rect">
            <a:avLst/>
          </a:prstGeom>
          <a:noFill/>
        </p:spPr>
        <p:txBody>
          <a:bodyPr wrap="none" rtlCol="0">
            <a:spAutoFit/>
          </a:bodyPr>
          <a:lstStyle/>
          <a:p>
            <a:r>
              <a:rPr kumimoji="1" lang="en-US" altLang="zh-CN" sz="3200" dirty="0">
                <a:solidFill>
                  <a:srgbClr val="FF0000"/>
                </a:solidFill>
              </a:rPr>
              <a:t>≈ 1-6% global ocean CDOM</a:t>
            </a:r>
            <a:endParaRPr kumimoji="1" lang="zh-CN" altLang="en-US" sz="3200" dirty="0">
              <a:solidFill>
                <a:srgbClr val="FF0000"/>
              </a:solidFill>
            </a:endParaRPr>
          </a:p>
        </p:txBody>
      </p:sp>
      <p:grpSp>
        <p:nvGrpSpPr>
          <p:cNvPr id="7" name="组合 6">
            <a:extLst>
              <a:ext uri="{FF2B5EF4-FFF2-40B4-BE49-F238E27FC236}">
                <a16:creationId xmlns:a16="http://schemas.microsoft.com/office/drawing/2014/main" id="{E2C44868-9A73-E14C-9D9B-9260E14D960B}"/>
              </a:ext>
            </a:extLst>
          </p:cNvPr>
          <p:cNvGrpSpPr/>
          <p:nvPr/>
        </p:nvGrpSpPr>
        <p:grpSpPr>
          <a:xfrm>
            <a:off x="1459020" y="1931715"/>
            <a:ext cx="414337" cy="3353207"/>
            <a:chOff x="1459020" y="1931715"/>
            <a:chExt cx="414337" cy="3353207"/>
          </a:xfrm>
        </p:grpSpPr>
        <p:sp>
          <p:nvSpPr>
            <p:cNvPr id="5" name="椭圆 4">
              <a:extLst>
                <a:ext uri="{FF2B5EF4-FFF2-40B4-BE49-F238E27FC236}">
                  <a16:creationId xmlns:a16="http://schemas.microsoft.com/office/drawing/2014/main" id="{0E111C53-6DBF-6942-A37C-4E7E2FFD7B20}"/>
                </a:ext>
              </a:extLst>
            </p:cNvPr>
            <p:cNvSpPr/>
            <p:nvPr/>
          </p:nvSpPr>
          <p:spPr>
            <a:xfrm>
              <a:off x="1459020" y="1931715"/>
              <a:ext cx="414337" cy="328612"/>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6" name="直线连接符 5">
              <a:extLst>
                <a:ext uri="{FF2B5EF4-FFF2-40B4-BE49-F238E27FC236}">
                  <a16:creationId xmlns:a16="http://schemas.microsoft.com/office/drawing/2014/main" id="{ED8CD606-3943-9E4B-AF3C-5E0F98960C7C}"/>
                </a:ext>
              </a:extLst>
            </p:cNvPr>
            <p:cNvCxnSpPr/>
            <p:nvPr/>
          </p:nvCxnSpPr>
          <p:spPr>
            <a:xfrm>
              <a:off x="1673817" y="2260327"/>
              <a:ext cx="0" cy="3024595"/>
            </a:xfrm>
            <a:prstGeom prst="line">
              <a:avLst/>
            </a:prstGeom>
            <a:ln w="28575">
              <a:solidFill>
                <a:srgbClr val="FF0000"/>
              </a:solidFill>
              <a:prstDash val="dashDot"/>
            </a:ln>
          </p:spPr>
          <p:style>
            <a:lnRef idx="1">
              <a:schemeClr val="accent1"/>
            </a:lnRef>
            <a:fillRef idx="0">
              <a:schemeClr val="accent1"/>
            </a:fillRef>
            <a:effectRef idx="0">
              <a:schemeClr val="accent1"/>
            </a:effectRef>
            <a:fontRef idx="minor">
              <a:schemeClr val="tx1"/>
            </a:fontRef>
          </p:style>
        </p:cxnSp>
      </p:grpSp>
      <p:grpSp>
        <p:nvGrpSpPr>
          <p:cNvPr id="9" name="组合 8">
            <a:extLst>
              <a:ext uri="{FF2B5EF4-FFF2-40B4-BE49-F238E27FC236}">
                <a16:creationId xmlns:a16="http://schemas.microsoft.com/office/drawing/2014/main" id="{C6264918-B978-8D43-9434-9B33A178B894}"/>
              </a:ext>
            </a:extLst>
          </p:cNvPr>
          <p:cNvGrpSpPr/>
          <p:nvPr/>
        </p:nvGrpSpPr>
        <p:grpSpPr>
          <a:xfrm>
            <a:off x="8787136" y="2117526"/>
            <a:ext cx="414337" cy="3167396"/>
            <a:chOff x="1459020" y="1931715"/>
            <a:chExt cx="414337" cy="3167396"/>
          </a:xfrm>
        </p:grpSpPr>
        <p:sp>
          <p:nvSpPr>
            <p:cNvPr id="10" name="椭圆 9">
              <a:extLst>
                <a:ext uri="{FF2B5EF4-FFF2-40B4-BE49-F238E27FC236}">
                  <a16:creationId xmlns:a16="http://schemas.microsoft.com/office/drawing/2014/main" id="{13751D3D-D819-A74D-AC32-00A3465B12E2}"/>
                </a:ext>
              </a:extLst>
            </p:cNvPr>
            <p:cNvSpPr/>
            <p:nvPr/>
          </p:nvSpPr>
          <p:spPr>
            <a:xfrm>
              <a:off x="1459020" y="1931715"/>
              <a:ext cx="414337" cy="328612"/>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1" name="直线连接符 10">
              <a:extLst>
                <a:ext uri="{FF2B5EF4-FFF2-40B4-BE49-F238E27FC236}">
                  <a16:creationId xmlns:a16="http://schemas.microsoft.com/office/drawing/2014/main" id="{8910F695-D5D0-8844-A833-5678DCF7E1AA}"/>
                </a:ext>
              </a:extLst>
            </p:cNvPr>
            <p:cNvCxnSpPr>
              <a:cxnSpLocks/>
            </p:cNvCxnSpPr>
            <p:nvPr/>
          </p:nvCxnSpPr>
          <p:spPr>
            <a:xfrm flipH="1">
              <a:off x="1666188" y="2260327"/>
              <a:ext cx="7629" cy="2838784"/>
            </a:xfrm>
            <a:prstGeom prst="line">
              <a:avLst/>
            </a:prstGeom>
            <a:ln w="28575">
              <a:solidFill>
                <a:srgbClr val="FF0000"/>
              </a:solidFill>
              <a:prstDash val="dash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0644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FE67C2-6D7E-239E-1BAD-5A65E1C3F9D1}"/>
              </a:ext>
            </a:extLst>
          </p:cNvPr>
          <p:cNvSpPr>
            <a:spLocks noGrp="1"/>
          </p:cNvSpPr>
          <p:nvPr>
            <p:ph type="title"/>
          </p:nvPr>
        </p:nvSpPr>
        <p:spPr>
          <a:xfrm>
            <a:off x="542925" y="336057"/>
            <a:ext cx="10958513" cy="1325563"/>
          </a:xfrm>
        </p:spPr>
        <p:txBody>
          <a:bodyPr>
            <a:normAutofit/>
          </a:bodyPr>
          <a:lstStyle/>
          <a:p>
            <a:r>
              <a:rPr lang="en-US" altLang="zh-CN" sz="3200" b="1" dirty="0">
                <a:latin typeface="Avenir Book" panose="02000503020000020003" pitchFamily="2" charset="0"/>
                <a:ea typeface="+mn-ea"/>
                <a:cs typeface="+mn-cs"/>
              </a:rPr>
              <a:t>Sensitivity to climate change</a:t>
            </a:r>
            <a:endParaRPr lang="zh-CN" altLang="en-US" sz="3200" b="1" dirty="0">
              <a:latin typeface="Avenir Book" panose="02000503020000020003" pitchFamily="2" charset="0"/>
              <a:ea typeface="+mn-ea"/>
              <a:cs typeface="+mn-cs"/>
            </a:endParaRPr>
          </a:p>
        </p:txBody>
      </p:sp>
      <p:pic>
        <p:nvPicPr>
          <p:cNvPr id="5" name="内容占位符 4">
            <a:extLst>
              <a:ext uri="{FF2B5EF4-FFF2-40B4-BE49-F238E27FC236}">
                <a16:creationId xmlns:a16="http://schemas.microsoft.com/office/drawing/2014/main" id="{0EDC9590-4185-CCB1-8C34-7886DB213504}"/>
              </a:ext>
            </a:extLst>
          </p:cNvPr>
          <p:cNvPicPr>
            <a:picLocks noGrp="1" noChangeAspect="1"/>
          </p:cNvPicPr>
          <p:nvPr>
            <p:ph idx="1"/>
          </p:nvPr>
        </p:nvPicPr>
        <p:blipFill rotWithShape="1">
          <a:blip r:embed="rId3"/>
          <a:srcRect l="68035" t="52091"/>
          <a:stretch/>
        </p:blipFill>
        <p:spPr>
          <a:xfrm>
            <a:off x="6036469" y="1971672"/>
            <a:ext cx="5636419" cy="4554476"/>
          </a:xfrm>
        </p:spPr>
      </p:pic>
      <p:pic>
        <p:nvPicPr>
          <p:cNvPr id="4" name="内容占位符 4">
            <a:extLst>
              <a:ext uri="{FF2B5EF4-FFF2-40B4-BE49-F238E27FC236}">
                <a16:creationId xmlns:a16="http://schemas.microsoft.com/office/drawing/2014/main" id="{AE81BB73-4F24-3B41-9255-9279CE356195}"/>
              </a:ext>
            </a:extLst>
          </p:cNvPr>
          <p:cNvPicPr>
            <a:picLocks noChangeAspect="1"/>
          </p:cNvPicPr>
          <p:nvPr/>
        </p:nvPicPr>
        <p:blipFill rotWithShape="1">
          <a:blip r:embed="rId3"/>
          <a:srcRect l="67816" b="48913"/>
          <a:stretch/>
        </p:blipFill>
        <p:spPr>
          <a:xfrm>
            <a:off x="354891" y="1804494"/>
            <a:ext cx="5517273" cy="4721654"/>
          </a:xfrm>
          <a:prstGeom prst="rect">
            <a:avLst/>
          </a:prstGeom>
        </p:spPr>
      </p:pic>
      <p:sp>
        <p:nvSpPr>
          <p:cNvPr id="6" name="文本框 5">
            <a:extLst>
              <a:ext uri="{FF2B5EF4-FFF2-40B4-BE49-F238E27FC236}">
                <a16:creationId xmlns:a16="http://schemas.microsoft.com/office/drawing/2014/main" id="{6CFFF8F1-90D4-FB48-B4AD-D73A8D03AF05}"/>
              </a:ext>
            </a:extLst>
          </p:cNvPr>
          <p:cNvSpPr txBox="1"/>
          <p:nvPr/>
        </p:nvSpPr>
        <p:spPr>
          <a:xfrm>
            <a:off x="1200152" y="1455410"/>
            <a:ext cx="4514849" cy="461665"/>
          </a:xfrm>
          <a:prstGeom prst="rect">
            <a:avLst/>
          </a:prstGeom>
          <a:noFill/>
        </p:spPr>
        <p:txBody>
          <a:bodyPr wrap="square" rtlCol="0">
            <a:spAutoFit/>
          </a:bodyPr>
          <a:lstStyle/>
          <a:p>
            <a:r>
              <a:rPr kumimoji="1" lang="en-US" altLang="zh-CN" sz="2400" dirty="0"/>
              <a:t>Sea surface temperature increase</a:t>
            </a:r>
            <a:endParaRPr kumimoji="1" lang="zh-CN" altLang="en-US" sz="2400" dirty="0"/>
          </a:p>
        </p:txBody>
      </p:sp>
      <p:sp>
        <p:nvSpPr>
          <p:cNvPr id="7" name="文本框 6">
            <a:extLst>
              <a:ext uri="{FF2B5EF4-FFF2-40B4-BE49-F238E27FC236}">
                <a16:creationId xmlns:a16="http://schemas.microsoft.com/office/drawing/2014/main" id="{28358C5D-DBB5-A744-9222-CE981DEA348B}"/>
              </a:ext>
            </a:extLst>
          </p:cNvPr>
          <p:cNvSpPr txBox="1"/>
          <p:nvPr/>
        </p:nvSpPr>
        <p:spPr>
          <a:xfrm>
            <a:off x="7495275" y="1455410"/>
            <a:ext cx="3640164" cy="461665"/>
          </a:xfrm>
          <a:prstGeom prst="rect">
            <a:avLst/>
          </a:prstGeom>
          <a:noFill/>
        </p:spPr>
        <p:txBody>
          <a:bodyPr wrap="none" rtlCol="0">
            <a:spAutoFit/>
          </a:bodyPr>
          <a:lstStyle/>
          <a:p>
            <a:r>
              <a:rPr kumimoji="1" lang="en-US" altLang="zh-CN" sz="2400" dirty="0"/>
              <a:t>Mixed layer depth decrease</a:t>
            </a:r>
            <a:endParaRPr kumimoji="1" lang="zh-CN" altLang="en-US" sz="2400" dirty="0"/>
          </a:p>
        </p:txBody>
      </p:sp>
      <p:grpSp>
        <p:nvGrpSpPr>
          <p:cNvPr id="8" name="组合 7">
            <a:extLst>
              <a:ext uri="{FF2B5EF4-FFF2-40B4-BE49-F238E27FC236}">
                <a16:creationId xmlns:a16="http://schemas.microsoft.com/office/drawing/2014/main" id="{B3CBED38-2E25-A64C-9231-B3F5ADE866F1}"/>
              </a:ext>
            </a:extLst>
          </p:cNvPr>
          <p:cNvGrpSpPr/>
          <p:nvPr/>
        </p:nvGrpSpPr>
        <p:grpSpPr>
          <a:xfrm>
            <a:off x="1288473" y="4165321"/>
            <a:ext cx="1583315" cy="420967"/>
            <a:chOff x="1288473" y="4165321"/>
            <a:chExt cx="1583315" cy="420967"/>
          </a:xfrm>
        </p:grpSpPr>
        <p:cxnSp>
          <p:nvCxnSpPr>
            <p:cNvPr id="9" name="直线连接符 8">
              <a:extLst>
                <a:ext uri="{FF2B5EF4-FFF2-40B4-BE49-F238E27FC236}">
                  <a16:creationId xmlns:a16="http://schemas.microsoft.com/office/drawing/2014/main" id="{AA3AACE9-BB62-B94A-ACCB-6F1F89A39D0B}"/>
                </a:ext>
              </a:extLst>
            </p:cNvPr>
            <p:cNvCxnSpPr>
              <a:cxnSpLocks/>
            </p:cNvCxnSpPr>
            <p:nvPr/>
          </p:nvCxnSpPr>
          <p:spPr>
            <a:xfrm flipH="1">
              <a:off x="1288473" y="4586288"/>
              <a:ext cx="1583315" cy="0"/>
            </a:xfrm>
            <a:prstGeom prst="line">
              <a:avLst/>
            </a:prstGeom>
            <a:ln w="28575">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389D8550-4C23-AC46-B8C8-1CBEAEB21394}"/>
                </a:ext>
              </a:extLst>
            </p:cNvPr>
            <p:cNvSpPr txBox="1"/>
            <p:nvPr/>
          </p:nvSpPr>
          <p:spPr>
            <a:xfrm>
              <a:off x="1321589" y="4165321"/>
              <a:ext cx="758541" cy="369332"/>
            </a:xfrm>
            <a:prstGeom prst="rect">
              <a:avLst/>
            </a:prstGeom>
            <a:noFill/>
          </p:spPr>
          <p:txBody>
            <a:bodyPr wrap="none" rtlCol="0">
              <a:spAutoFit/>
            </a:bodyPr>
            <a:lstStyle/>
            <a:p>
              <a:r>
                <a:rPr kumimoji="1" lang="en-US" altLang="zh-CN" dirty="0">
                  <a:solidFill>
                    <a:srgbClr val="FF0000"/>
                  </a:solidFill>
                </a:rPr>
                <a:t>5.88%</a:t>
              </a:r>
              <a:endParaRPr kumimoji="1" lang="zh-CN" altLang="en-US" dirty="0">
                <a:solidFill>
                  <a:srgbClr val="FF0000"/>
                </a:solidFill>
              </a:endParaRPr>
            </a:p>
          </p:txBody>
        </p:sp>
      </p:grpSp>
    </p:spTree>
    <p:extLst>
      <p:ext uri="{BB962C8B-B14F-4D97-AF65-F5344CB8AC3E}">
        <p14:creationId xmlns:p14="http://schemas.microsoft.com/office/powerpoint/2010/main" val="167055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water, night sky&#10;&#10;Description automatically generated">
            <a:extLst>
              <a:ext uri="{FF2B5EF4-FFF2-40B4-BE49-F238E27FC236}">
                <a16:creationId xmlns:a16="http://schemas.microsoft.com/office/drawing/2014/main" id="{A11836E2-B259-B948-8F8B-DADFA1CD5BB6}"/>
              </a:ext>
            </a:extLst>
          </p:cNvPr>
          <p:cNvPicPr>
            <a:picLocks noChangeAspect="1"/>
          </p:cNvPicPr>
          <p:nvPr/>
        </p:nvPicPr>
        <p:blipFill rotWithShape="1">
          <a:blip r:embed="rId3"/>
          <a:srcRect/>
          <a:stretch/>
        </p:blipFill>
        <p:spPr>
          <a:xfrm>
            <a:off x="20" y="10"/>
            <a:ext cx="12191980" cy="6857990"/>
          </a:xfrm>
          <a:prstGeom prst="rect">
            <a:avLst/>
          </a:prstGeom>
        </p:spPr>
      </p:pic>
      <p:sp>
        <p:nvSpPr>
          <p:cNvPr id="2" name="TextBox 1">
            <a:extLst>
              <a:ext uri="{FF2B5EF4-FFF2-40B4-BE49-F238E27FC236}">
                <a16:creationId xmlns:a16="http://schemas.microsoft.com/office/drawing/2014/main" id="{1A20333D-8CB5-AF41-983E-E82F50FD8412}"/>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dirty="0">
                <a:solidFill>
                  <a:schemeClr val="bg1"/>
                </a:solidFill>
                <a:latin typeface="+mj-lt"/>
                <a:ea typeface="+mj-ea"/>
                <a:cs typeface="+mj-cs"/>
              </a:rPr>
              <a:t>Thank you!</a:t>
            </a:r>
          </a:p>
        </p:txBody>
      </p:sp>
      <p:pic>
        <p:nvPicPr>
          <p:cNvPr id="10" name="Picture 9">
            <a:extLst>
              <a:ext uri="{FF2B5EF4-FFF2-40B4-BE49-F238E27FC236}">
                <a16:creationId xmlns:a16="http://schemas.microsoft.com/office/drawing/2014/main" id="{85F7F682-BFBE-3E4C-8BB3-D0AF1B6027D6}"/>
              </a:ext>
            </a:extLst>
          </p:cNvPr>
          <p:cNvPicPr>
            <a:picLocks noChangeAspect="1"/>
          </p:cNvPicPr>
          <p:nvPr/>
        </p:nvPicPr>
        <p:blipFill>
          <a:blip r:embed="rId4"/>
          <a:stretch>
            <a:fillRect/>
          </a:stretch>
        </p:blipFill>
        <p:spPr>
          <a:xfrm>
            <a:off x="735530" y="483071"/>
            <a:ext cx="1370888" cy="1146561"/>
          </a:xfrm>
          <a:prstGeom prst="rect">
            <a:avLst/>
          </a:prstGeom>
        </p:spPr>
      </p:pic>
      <p:sp>
        <p:nvSpPr>
          <p:cNvPr id="12" name="TextBox 11">
            <a:extLst>
              <a:ext uri="{FF2B5EF4-FFF2-40B4-BE49-F238E27FC236}">
                <a16:creationId xmlns:a16="http://schemas.microsoft.com/office/drawing/2014/main" id="{DABFA51A-B670-2846-BF9E-11FDB7BE148C}"/>
              </a:ext>
            </a:extLst>
          </p:cNvPr>
          <p:cNvSpPr txBox="1"/>
          <p:nvPr/>
        </p:nvSpPr>
        <p:spPr>
          <a:xfrm>
            <a:off x="735530" y="1499792"/>
            <a:ext cx="1370888" cy="430887"/>
          </a:xfrm>
          <a:prstGeom prst="rect">
            <a:avLst/>
          </a:prstGeom>
          <a:noFill/>
        </p:spPr>
        <p:txBody>
          <a:bodyPr wrap="none" rtlCol="0">
            <a:spAutoFit/>
          </a:bodyPr>
          <a:lstStyle/>
          <a:p>
            <a:r>
              <a:rPr lang="en-US" sz="1100" b="1" dirty="0">
                <a:solidFill>
                  <a:schemeClr val="bg1"/>
                </a:solidFill>
                <a:latin typeface="Avenir Book" panose="02000503020000020003" pitchFamily="2" charset="0"/>
              </a:rPr>
              <a:t>Remote Sensing of</a:t>
            </a:r>
          </a:p>
          <a:p>
            <a:pPr algn="ctr"/>
            <a:r>
              <a:rPr lang="en-US" sz="1100" b="1" dirty="0">
                <a:solidFill>
                  <a:schemeClr val="bg1"/>
                </a:solidFill>
                <a:latin typeface="Avenir Book" panose="02000503020000020003" pitchFamily="2" charset="0"/>
              </a:rPr>
              <a:t>Water Quality</a:t>
            </a:r>
          </a:p>
        </p:txBody>
      </p:sp>
      <p:sp>
        <p:nvSpPr>
          <p:cNvPr id="17" name="TextBox 16">
            <a:extLst>
              <a:ext uri="{FF2B5EF4-FFF2-40B4-BE49-F238E27FC236}">
                <a16:creationId xmlns:a16="http://schemas.microsoft.com/office/drawing/2014/main" id="{CE4FB720-5242-284B-891A-CCD9290E6EEF}"/>
              </a:ext>
            </a:extLst>
          </p:cNvPr>
          <p:cNvSpPr txBox="1"/>
          <p:nvPr/>
        </p:nvSpPr>
        <p:spPr>
          <a:xfrm>
            <a:off x="384295" y="2247503"/>
            <a:ext cx="3863487" cy="3046988"/>
          </a:xfrm>
          <a:prstGeom prst="rect">
            <a:avLst/>
          </a:prstGeom>
          <a:noFill/>
        </p:spPr>
        <p:txBody>
          <a:bodyPr wrap="square">
            <a:spAutoFit/>
          </a:bodyPr>
          <a:lstStyle/>
          <a:p>
            <a:endParaRPr lang="en-US" sz="2400" dirty="0">
              <a:solidFill>
                <a:schemeClr val="bg1"/>
              </a:solidFill>
              <a:latin typeface="Avenir Book" panose="02000503020000020003" pitchFamily="2" charset="0"/>
            </a:endParaRPr>
          </a:p>
          <a:p>
            <a:r>
              <a:rPr lang="en-US" sz="2400" dirty="0">
                <a:solidFill>
                  <a:schemeClr val="bg1"/>
                </a:solidFill>
                <a:latin typeface="Avenir Book" panose="02000503020000020003" pitchFamily="2" charset="0"/>
              </a:rPr>
              <a:t>Karl Kaiser</a:t>
            </a:r>
          </a:p>
          <a:p>
            <a:r>
              <a:rPr lang="en-US" sz="2400" dirty="0">
                <a:solidFill>
                  <a:schemeClr val="bg1"/>
                </a:solidFill>
                <a:latin typeface="Avenir Book" panose="02000503020000020003" pitchFamily="2" charset="0"/>
              </a:rPr>
              <a:t>Chloe Anderson </a:t>
            </a:r>
          </a:p>
          <a:p>
            <a:r>
              <a:rPr lang="en-US" sz="2400" dirty="0">
                <a:solidFill>
                  <a:schemeClr val="bg1"/>
                </a:solidFill>
                <a:latin typeface="Avenir Book" panose="02000503020000020003" pitchFamily="2" charset="0"/>
              </a:rPr>
              <a:t>Matthew Weiser </a:t>
            </a:r>
          </a:p>
          <a:p>
            <a:r>
              <a:rPr lang="en-US" sz="2400" dirty="0">
                <a:solidFill>
                  <a:schemeClr val="bg1"/>
                </a:solidFill>
                <a:latin typeface="Avenir Book" panose="02000503020000020003" pitchFamily="2" charset="0"/>
              </a:rPr>
              <a:t>Josh </a:t>
            </a:r>
            <a:r>
              <a:rPr lang="en-US" sz="2400" dirty="0" err="1">
                <a:solidFill>
                  <a:schemeClr val="bg1"/>
                </a:solidFill>
                <a:latin typeface="Avenir Book" panose="02000503020000020003" pitchFamily="2" charset="0"/>
              </a:rPr>
              <a:t>Harringmeyer</a:t>
            </a:r>
            <a:endParaRPr lang="en-US" sz="2400" dirty="0">
              <a:solidFill>
                <a:schemeClr val="bg1"/>
              </a:solidFill>
              <a:latin typeface="Avenir Book" panose="02000503020000020003" pitchFamily="2" charset="0"/>
            </a:endParaRPr>
          </a:p>
          <a:p>
            <a:r>
              <a:rPr lang="en-US" sz="2400" dirty="0">
                <a:solidFill>
                  <a:schemeClr val="bg1"/>
                </a:solidFill>
                <a:latin typeface="Avenir Book" panose="02000503020000020003" pitchFamily="2" charset="0"/>
              </a:rPr>
              <a:t>William L. Miller</a:t>
            </a:r>
          </a:p>
          <a:p>
            <a:r>
              <a:rPr lang="en-US" sz="2400" dirty="0">
                <a:solidFill>
                  <a:schemeClr val="bg1"/>
                </a:solidFill>
                <a:latin typeface="Avenir Book" panose="02000503020000020003" pitchFamily="2" charset="0"/>
              </a:rPr>
              <a:t>David </a:t>
            </a:r>
            <a:r>
              <a:rPr lang="en-US" sz="2400" dirty="0" err="1">
                <a:solidFill>
                  <a:schemeClr val="bg1"/>
                </a:solidFill>
                <a:latin typeface="Avenir Book" panose="02000503020000020003" pitchFamily="2" charset="0"/>
              </a:rPr>
              <a:t>Kieber</a:t>
            </a:r>
            <a:endParaRPr lang="en-US" sz="2400" dirty="0">
              <a:solidFill>
                <a:schemeClr val="bg1"/>
              </a:solidFill>
              <a:latin typeface="Avenir Book" panose="02000503020000020003" pitchFamily="2" charset="0"/>
            </a:endParaRPr>
          </a:p>
          <a:p>
            <a:r>
              <a:rPr lang="en-US" sz="2400" dirty="0">
                <a:solidFill>
                  <a:schemeClr val="bg1"/>
                </a:solidFill>
                <a:latin typeface="Avenir Book" panose="02000503020000020003" pitchFamily="2" charset="0"/>
              </a:rPr>
              <a:t>Simon </a:t>
            </a:r>
            <a:r>
              <a:rPr lang="en-US" sz="2400" dirty="0" err="1">
                <a:solidFill>
                  <a:schemeClr val="bg1"/>
                </a:solidFill>
                <a:latin typeface="Avenir Book" panose="02000503020000020003" pitchFamily="2" charset="0"/>
              </a:rPr>
              <a:t>Bélanger</a:t>
            </a:r>
            <a:endParaRPr lang="en-US" sz="2400" dirty="0">
              <a:solidFill>
                <a:schemeClr val="bg1"/>
              </a:solidFill>
              <a:latin typeface="Avenir Book" panose="02000503020000020003" pitchFamily="2" charset="0"/>
            </a:endParaRPr>
          </a:p>
        </p:txBody>
      </p:sp>
      <p:sp>
        <p:nvSpPr>
          <p:cNvPr id="14" name="矩形 13">
            <a:extLst>
              <a:ext uri="{FF2B5EF4-FFF2-40B4-BE49-F238E27FC236}">
                <a16:creationId xmlns:a16="http://schemas.microsoft.com/office/drawing/2014/main" id="{8C2E01C6-22F3-BE41-9D78-6097D8D4D2FA}"/>
              </a:ext>
            </a:extLst>
          </p:cNvPr>
          <p:cNvSpPr/>
          <p:nvPr/>
        </p:nvSpPr>
        <p:spPr>
          <a:xfrm>
            <a:off x="10351340" y="6096768"/>
            <a:ext cx="1693092" cy="369332"/>
          </a:xfrm>
          <a:prstGeom prst="rect">
            <a:avLst/>
          </a:prstGeom>
        </p:spPr>
        <p:txBody>
          <a:bodyPr wrap="none">
            <a:spAutoFit/>
          </a:bodyPr>
          <a:lstStyle/>
          <a:p>
            <a:r>
              <a:rPr lang="en-US" altLang="zh-CN" dirty="0" err="1">
                <a:solidFill>
                  <a:schemeClr val="bg1"/>
                </a:solidFill>
                <a:latin typeface="Avenir Book" panose="02000503020000020003" pitchFamily="2" charset="0"/>
              </a:rPr>
              <a:t>zhuxh@bu.edu</a:t>
            </a:r>
            <a:endParaRPr lang="en-US" altLang="zh-CN"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3422714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2F72AB-52D6-9345-B20E-D6DD47E2E7A3}"/>
              </a:ext>
            </a:extLst>
          </p:cNvPr>
          <p:cNvSpPr/>
          <p:nvPr/>
        </p:nvSpPr>
        <p:spPr>
          <a:xfrm>
            <a:off x="160969" y="243231"/>
            <a:ext cx="4124309" cy="1117866"/>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3800" b="1" kern="1200" dirty="0">
                <a:solidFill>
                  <a:schemeClr val="tx1"/>
                </a:solidFill>
                <a:latin typeface="Avenir Book" panose="02000503020000020003" pitchFamily="2" charset="0"/>
                <a:ea typeface="+mj-ea"/>
                <a:cs typeface="+mj-cs"/>
              </a:rPr>
              <a:t>Model to predict PB efficiency</a:t>
            </a:r>
          </a:p>
        </p:txBody>
      </p:sp>
      <p:sp>
        <p:nvSpPr>
          <p:cNvPr id="10" name="TextBox 9">
            <a:extLst>
              <a:ext uri="{FF2B5EF4-FFF2-40B4-BE49-F238E27FC236}">
                <a16:creationId xmlns:a16="http://schemas.microsoft.com/office/drawing/2014/main" id="{AF8E0A69-D113-6544-AC80-67DC0BC6ADE1}"/>
              </a:ext>
            </a:extLst>
          </p:cNvPr>
          <p:cNvSpPr txBox="1"/>
          <p:nvPr/>
        </p:nvSpPr>
        <p:spPr>
          <a:xfrm>
            <a:off x="301083" y="1631620"/>
            <a:ext cx="4277386" cy="4798758"/>
          </a:xfrm>
          <a:prstGeom prst="rect">
            <a:avLst/>
          </a:prstGeom>
          <a:solidFill>
            <a:schemeClr val="bg2">
              <a:alpha val="53000"/>
            </a:schemeClr>
          </a:solidFill>
        </p:spPr>
        <p:txBody>
          <a:bodyPr vert="horz" lIns="91440" tIns="45720" rIns="91440" bIns="45720" rtlCol="0" anchor="t">
            <a:normAutofit fontScale="92500" lnSpcReduction="20000"/>
          </a:bodyPr>
          <a:lstStyle/>
          <a:p>
            <a:pPr marL="514350" indent="-457200">
              <a:lnSpc>
                <a:spcPct val="90000"/>
              </a:lnSpc>
              <a:spcAft>
                <a:spcPts val="600"/>
              </a:spcAft>
              <a:buFont typeface="Arial" panose="020B0604020202020204" pitchFamily="34" charset="0"/>
              <a:buChar char="•"/>
            </a:pPr>
            <a:r>
              <a:rPr lang="en-US" altLang="zh-CN" sz="2600" b="1" u="sng" dirty="0">
                <a:latin typeface="Avenir Book" panose="02000503020000020003" pitchFamily="2" charset="0"/>
              </a:rPr>
              <a:t>Diverse samples (n=28)</a:t>
            </a:r>
            <a:endParaRPr lang="en-US" sz="2600" dirty="0">
              <a:latin typeface="Avenir Book" panose="02000503020000020003" pitchFamily="2" charset="0"/>
            </a:endParaRPr>
          </a:p>
          <a:p>
            <a:pPr marL="514350" lvl="1">
              <a:lnSpc>
                <a:spcPct val="90000"/>
              </a:lnSpc>
              <a:spcAft>
                <a:spcPts val="600"/>
              </a:spcAft>
            </a:pPr>
            <a:r>
              <a:rPr lang="en-US" sz="2000" dirty="0">
                <a:latin typeface="Avenir Book" panose="02000503020000020003" pitchFamily="2" charset="0"/>
              </a:rPr>
              <a:t>Rivers, Estuaries, Salt Marshes, Coastal Ocean, Upwelling region, Open Ocean</a:t>
            </a:r>
          </a:p>
          <a:p>
            <a:pPr marL="514350" lvl="1">
              <a:lnSpc>
                <a:spcPct val="90000"/>
              </a:lnSpc>
              <a:spcAft>
                <a:spcPts val="600"/>
              </a:spcAft>
            </a:pPr>
            <a:endParaRPr lang="en-US" sz="2200" dirty="0">
              <a:latin typeface="Avenir Book" panose="02000503020000020003" pitchFamily="2" charset="0"/>
            </a:endParaRPr>
          </a:p>
          <a:p>
            <a:pPr marL="514350" indent="-457200">
              <a:lnSpc>
                <a:spcPct val="90000"/>
              </a:lnSpc>
              <a:spcAft>
                <a:spcPts val="600"/>
              </a:spcAft>
              <a:buFont typeface="Arial" panose="020B0604020202020204" pitchFamily="34" charset="0"/>
              <a:buChar char="•"/>
            </a:pPr>
            <a:r>
              <a:rPr lang="en-US" altLang="zh-CN" sz="2600" b="1" u="sng" dirty="0">
                <a:latin typeface="Avenir Book" panose="02000503020000020003" pitchFamily="2" charset="0"/>
              </a:rPr>
              <a:t>3 temperature treatments </a:t>
            </a:r>
          </a:p>
          <a:p>
            <a:pPr marL="514350" lvl="1">
              <a:lnSpc>
                <a:spcPct val="90000"/>
              </a:lnSpc>
              <a:spcAft>
                <a:spcPts val="600"/>
              </a:spcAft>
            </a:pPr>
            <a:r>
              <a:rPr lang="en-US" altLang="zh-CN" sz="2000" dirty="0">
                <a:latin typeface="Avenir Book" panose="02000503020000020003" pitchFamily="2" charset="0"/>
              </a:rPr>
              <a:t>5</a:t>
            </a:r>
            <a:r>
              <a:rPr lang="en-US" altLang="zh-CN" sz="2000" dirty="0">
                <a:latin typeface="Avenir Book" panose="02000503020000020003" pitchFamily="2" charset="0"/>
                <a:cs typeface="Calibri" panose="020F0502020204030204" pitchFamily="34" charset="0"/>
              </a:rPr>
              <a:t>˚C</a:t>
            </a:r>
            <a:r>
              <a:rPr lang="en-US" altLang="zh-CN" sz="2000" dirty="0">
                <a:latin typeface="Avenir Book" panose="02000503020000020003" pitchFamily="2" charset="0"/>
              </a:rPr>
              <a:t>, 20</a:t>
            </a:r>
            <a:r>
              <a:rPr lang="en-US" altLang="zh-CN" sz="2000" dirty="0">
                <a:latin typeface="Avenir Book" panose="02000503020000020003" pitchFamily="2" charset="0"/>
                <a:cs typeface="Calibri" panose="020F0502020204030204" pitchFamily="34" charset="0"/>
              </a:rPr>
              <a:t>˚C</a:t>
            </a:r>
            <a:r>
              <a:rPr lang="en-US" altLang="zh-CN" sz="2000" dirty="0">
                <a:latin typeface="Avenir Book" panose="02000503020000020003" pitchFamily="2" charset="0"/>
              </a:rPr>
              <a:t>, 35</a:t>
            </a:r>
            <a:r>
              <a:rPr lang="en-US" altLang="zh-CN" sz="2000" dirty="0">
                <a:latin typeface="Avenir Book" panose="02000503020000020003" pitchFamily="2" charset="0"/>
                <a:cs typeface="Calibri" panose="020F0502020204030204" pitchFamily="34" charset="0"/>
              </a:rPr>
              <a:t>˚C</a:t>
            </a:r>
          </a:p>
          <a:p>
            <a:pPr marL="514350" lvl="1">
              <a:lnSpc>
                <a:spcPct val="90000"/>
              </a:lnSpc>
              <a:spcAft>
                <a:spcPts val="600"/>
              </a:spcAft>
            </a:pPr>
            <a:endParaRPr lang="en-US" altLang="zh-CN" sz="2000" b="1" u="sng" dirty="0">
              <a:latin typeface="Avenir Book" panose="02000503020000020003" pitchFamily="2" charset="0"/>
              <a:cs typeface="Calibri" panose="020F0502020204030204" pitchFamily="34" charset="0"/>
            </a:endParaRPr>
          </a:p>
          <a:p>
            <a:pPr marL="514350" indent="-457200">
              <a:lnSpc>
                <a:spcPct val="90000"/>
              </a:lnSpc>
              <a:spcAft>
                <a:spcPts val="600"/>
              </a:spcAft>
              <a:buFont typeface="Arial" panose="020B0604020202020204" pitchFamily="34" charset="0"/>
              <a:buChar char="•"/>
            </a:pPr>
            <a:r>
              <a:rPr lang="en-US" altLang="zh-CN" sz="2600" b="1" u="sng" dirty="0">
                <a:latin typeface="Avenir Book" panose="02000503020000020003" pitchFamily="2" charset="0"/>
              </a:rPr>
              <a:t>2 </a:t>
            </a:r>
            <a:r>
              <a:rPr lang="en-US" sz="2600" b="1" u="sng" dirty="0">
                <a:latin typeface="Avenir Book" panose="02000503020000020003" pitchFamily="2" charset="0"/>
              </a:rPr>
              <a:t>exposure times (dose)</a:t>
            </a:r>
          </a:p>
          <a:p>
            <a:pPr marL="514350" lvl="1">
              <a:lnSpc>
                <a:spcPct val="90000"/>
              </a:lnSpc>
              <a:spcAft>
                <a:spcPts val="600"/>
              </a:spcAft>
            </a:pPr>
            <a:r>
              <a:rPr lang="en-US" sz="2200" dirty="0">
                <a:latin typeface="Avenir Book" panose="02000503020000020003" pitchFamily="2" charset="0"/>
              </a:rPr>
              <a:t>24 h/48 h solar exposure</a:t>
            </a:r>
          </a:p>
          <a:p>
            <a:pPr marL="57150">
              <a:lnSpc>
                <a:spcPct val="90000"/>
              </a:lnSpc>
              <a:spcAft>
                <a:spcPts val="600"/>
              </a:spcAft>
            </a:pPr>
            <a:r>
              <a:rPr lang="en-US" sz="2200" dirty="0">
                <a:latin typeface="Avenir Book" panose="02000503020000020003" pitchFamily="2" charset="0"/>
              </a:rPr>
              <a:t> </a:t>
            </a:r>
          </a:p>
          <a:p>
            <a:pPr marL="514350" indent="-457200">
              <a:lnSpc>
                <a:spcPct val="90000"/>
              </a:lnSpc>
              <a:spcAft>
                <a:spcPts val="600"/>
              </a:spcAft>
              <a:buFont typeface="Arial" panose="020B0604020202020204" pitchFamily="34" charset="0"/>
              <a:buChar char="•"/>
            </a:pPr>
            <a:r>
              <a:rPr lang="en-US" sz="2600" b="1" dirty="0">
                <a:latin typeface="Avenir Book" panose="02000503020000020003" pitchFamily="2" charset="0"/>
              </a:rPr>
              <a:t>Extra validation samples (n=11)</a:t>
            </a:r>
          </a:p>
          <a:p>
            <a:pPr marL="514350" indent="-457200">
              <a:lnSpc>
                <a:spcPct val="90000"/>
              </a:lnSpc>
              <a:spcAft>
                <a:spcPts val="600"/>
              </a:spcAft>
              <a:buFont typeface="Arial" panose="020B0604020202020204" pitchFamily="34" charset="0"/>
              <a:buChar char="•"/>
            </a:pPr>
            <a:endParaRPr lang="en-US" sz="2600" b="1" u="sng" dirty="0">
              <a:latin typeface="Avenir Book" panose="02000503020000020003" pitchFamily="2" charset="0"/>
            </a:endParaRPr>
          </a:p>
          <a:p>
            <a:pPr marL="514350" indent="-457200">
              <a:lnSpc>
                <a:spcPct val="90000"/>
              </a:lnSpc>
              <a:spcAft>
                <a:spcPts val="600"/>
              </a:spcAft>
              <a:buFont typeface="Arial" panose="020B0604020202020204" pitchFamily="34" charset="0"/>
              <a:buChar char="•"/>
            </a:pPr>
            <a:r>
              <a:rPr lang="en-US" sz="2600" b="1" dirty="0">
                <a:latin typeface="Avenir Book" panose="02000503020000020003" pitchFamily="2" charset="0"/>
              </a:rPr>
              <a:t>Cross-validation (n=28)</a:t>
            </a:r>
          </a:p>
          <a:p>
            <a:pPr marL="514350" indent="-457200">
              <a:lnSpc>
                <a:spcPct val="90000"/>
              </a:lnSpc>
              <a:spcAft>
                <a:spcPts val="600"/>
              </a:spcAft>
              <a:buFont typeface="Arial" panose="020B0604020202020204" pitchFamily="34" charset="0"/>
              <a:buChar char="•"/>
            </a:pPr>
            <a:endParaRPr lang="en-US" sz="2600" b="1" u="sng" dirty="0">
              <a:latin typeface="Avenir Book" panose="02000503020000020003" pitchFamily="2" charset="0"/>
            </a:endParaRPr>
          </a:p>
          <a:p>
            <a:pPr marL="285750" indent="-228600">
              <a:lnSpc>
                <a:spcPct val="90000"/>
              </a:lnSpc>
              <a:spcAft>
                <a:spcPts val="600"/>
              </a:spcAft>
              <a:buFont typeface="Arial" panose="020B0604020202020204" pitchFamily="34" charset="0"/>
              <a:buChar char="•"/>
            </a:pPr>
            <a:endParaRPr lang="en-US" sz="2600" dirty="0">
              <a:latin typeface="Avenir Book" panose="02000503020000020003" pitchFamily="2" charset="0"/>
            </a:endParaRPr>
          </a:p>
        </p:txBody>
      </p:sp>
      <p:pic>
        <p:nvPicPr>
          <p:cNvPr id="8" name="图片 7">
            <a:extLst>
              <a:ext uri="{FF2B5EF4-FFF2-40B4-BE49-F238E27FC236}">
                <a16:creationId xmlns:a16="http://schemas.microsoft.com/office/drawing/2014/main" id="{456FA462-1E2E-46A2-1286-B801EBC385EA}"/>
              </a:ext>
            </a:extLst>
          </p:cNvPr>
          <p:cNvPicPr>
            <a:picLocks noChangeAspect="1"/>
          </p:cNvPicPr>
          <p:nvPr/>
        </p:nvPicPr>
        <p:blipFill rotWithShape="1">
          <a:blip r:embed="rId3">
            <a:extLst>
              <a:ext uri="{28A0092B-C50C-407E-A947-70E740481C1C}">
                <a14:useLocalDpi xmlns:a14="http://schemas.microsoft.com/office/drawing/2010/main" val="0"/>
              </a:ext>
            </a:extLst>
          </a:blip>
          <a:srcRect l="4649" t="8539" r="3925" b="9464"/>
          <a:stretch/>
        </p:blipFill>
        <p:spPr>
          <a:xfrm>
            <a:off x="4406597" y="17983"/>
            <a:ext cx="7903179" cy="6840017"/>
          </a:xfrm>
          <a:prstGeom prst="rect">
            <a:avLst/>
          </a:prstGeom>
        </p:spPr>
      </p:pic>
      <p:grpSp>
        <p:nvGrpSpPr>
          <p:cNvPr id="32" name="组合 31">
            <a:extLst>
              <a:ext uri="{FF2B5EF4-FFF2-40B4-BE49-F238E27FC236}">
                <a16:creationId xmlns:a16="http://schemas.microsoft.com/office/drawing/2014/main" id="{B48F0A35-FF6B-5741-A0CB-2743E4D2AECD}"/>
              </a:ext>
            </a:extLst>
          </p:cNvPr>
          <p:cNvGrpSpPr/>
          <p:nvPr/>
        </p:nvGrpSpPr>
        <p:grpSpPr>
          <a:xfrm>
            <a:off x="4578469" y="0"/>
            <a:ext cx="7731307" cy="6875983"/>
            <a:chOff x="4578469" y="0"/>
            <a:chExt cx="7731307" cy="6875983"/>
          </a:xfrm>
        </p:grpSpPr>
        <p:sp>
          <p:nvSpPr>
            <p:cNvPr id="19" name="矩形 18">
              <a:extLst>
                <a:ext uri="{FF2B5EF4-FFF2-40B4-BE49-F238E27FC236}">
                  <a16:creationId xmlns:a16="http://schemas.microsoft.com/office/drawing/2014/main" id="{8F142022-4138-1745-83F7-0C1C4FC589E5}"/>
                </a:ext>
              </a:extLst>
            </p:cNvPr>
            <p:cNvSpPr/>
            <p:nvPr/>
          </p:nvSpPr>
          <p:spPr>
            <a:xfrm>
              <a:off x="4578469" y="0"/>
              <a:ext cx="7731307"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25" name="Picture 4">
              <a:extLst>
                <a:ext uri="{FF2B5EF4-FFF2-40B4-BE49-F238E27FC236}">
                  <a16:creationId xmlns:a16="http://schemas.microsoft.com/office/drawing/2014/main" id="{16A01B6E-3782-994D-B2BF-FD9097116BF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715000" y="17983"/>
              <a:ext cx="3800473" cy="6858000"/>
            </a:xfrm>
            <a:prstGeom prst="rect">
              <a:avLst/>
            </a:prstGeom>
          </p:spPr>
        </p:pic>
        <p:grpSp>
          <p:nvGrpSpPr>
            <p:cNvPr id="31" name="组合 30">
              <a:extLst>
                <a:ext uri="{FF2B5EF4-FFF2-40B4-BE49-F238E27FC236}">
                  <a16:creationId xmlns:a16="http://schemas.microsoft.com/office/drawing/2014/main" id="{3CCCFBE4-80F1-904D-BA8E-9B427E993384}"/>
                </a:ext>
              </a:extLst>
            </p:cNvPr>
            <p:cNvGrpSpPr/>
            <p:nvPr/>
          </p:nvGrpSpPr>
          <p:grpSpPr>
            <a:xfrm>
              <a:off x="9464612" y="960430"/>
              <a:ext cx="715260" cy="5370179"/>
              <a:chOff x="9464612" y="960430"/>
              <a:chExt cx="715260" cy="5370179"/>
            </a:xfrm>
          </p:grpSpPr>
          <p:sp>
            <p:nvSpPr>
              <p:cNvPr id="20" name="文本框 19">
                <a:extLst>
                  <a:ext uri="{FF2B5EF4-FFF2-40B4-BE49-F238E27FC236}">
                    <a16:creationId xmlns:a16="http://schemas.microsoft.com/office/drawing/2014/main" id="{3E0FAA2F-B5BD-4C4A-A7E8-66A44BE9D9D8}"/>
                  </a:ext>
                </a:extLst>
              </p:cNvPr>
              <p:cNvSpPr txBox="1"/>
              <p:nvPr/>
            </p:nvSpPr>
            <p:spPr>
              <a:xfrm>
                <a:off x="9464612" y="960430"/>
                <a:ext cx="559769" cy="461665"/>
              </a:xfrm>
              <a:prstGeom prst="rect">
                <a:avLst/>
              </a:prstGeom>
              <a:noFill/>
            </p:spPr>
            <p:txBody>
              <a:bodyPr wrap="none" rtlCol="0">
                <a:spAutoFit/>
              </a:bodyPr>
              <a:lstStyle/>
              <a:p>
                <a:r>
                  <a:rPr kumimoji="1" lang="en-US" altLang="zh-CN" sz="2400" dirty="0">
                    <a:solidFill>
                      <a:srgbClr val="FF0000"/>
                    </a:solidFill>
                  </a:rPr>
                  <a:t>4%</a:t>
                </a:r>
                <a:endParaRPr kumimoji="1" lang="zh-CN" altLang="en-US" sz="2400" dirty="0">
                  <a:solidFill>
                    <a:srgbClr val="FF0000"/>
                  </a:solidFill>
                </a:endParaRPr>
              </a:p>
            </p:txBody>
          </p:sp>
          <p:sp>
            <p:nvSpPr>
              <p:cNvPr id="28" name="文本框 27">
                <a:extLst>
                  <a:ext uri="{FF2B5EF4-FFF2-40B4-BE49-F238E27FC236}">
                    <a16:creationId xmlns:a16="http://schemas.microsoft.com/office/drawing/2014/main" id="{429E1EFB-F9D1-7746-A6ED-2EE30D85BC7E}"/>
                  </a:ext>
                </a:extLst>
              </p:cNvPr>
              <p:cNvSpPr txBox="1"/>
              <p:nvPr/>
            </p:nvSpPr>
            <p:spPr>
              <a:xfrm>
                <a:off x="9464612" y="2684455"/>
                <a:ext cx="559769" cy="461665"/>
              </a:xfrm>
              <a:prstGeom prst="rect">
                <a:avLst/>
              </a:prstGeom>
              <a:noFill/>
            </p:spPr>
            <p:txBody>
              <a:bodyPr wrap="none" rtlCol="0">
                <a:spAutoFit/>
              </a:bodyPr>
              <a:lstStyle/>
              <a:p>
                <a:r>
                  <a:rPr kumimoji="1" lang="en-US" altLang="zh-CN" sz="2400" dirty="0">
                    <a:solidFill>
                      <a:srgbClr val="FF0000"/>
                    </a:solidFill>
                  </a:rPr>
                  <a:t>5%</a:t>
                </a:r>
                <a:endParaRPr kumimoji="1" lang="zh-CN" altLang="en-US" sz="2400" dirty="0">
                  <a:solidFill>
                    <a:srgbClr val="FF0000"/>
                  </a:solidFill>
                </a:endParaRPr>
              </a:p>
            </p:txBody>
          </p:sp>
          <p:sp>
            <p:nvSpPr>
              <p:cNvPr id="29" name="文本框 28">
                <a:extLst>
                  <a:ext uri="{FF2B5EF4-FFF2-40B4-BE49-F238E27FC236}">
                    <a16:creationId xmlns:a16="http://schemas.microsoft.com/office/drawing/2014/main" id="{BD3D1664-298D-5C4E-976B-01B25E6A93B3}"/>
                  </a:ext>
                </a:extLst>
              </p:cNvPr>
              <p:cNvSpPr txBox="1"/>
              <p:nvPr/>
            </p:nvSpPr>
            <p:spPr>
              <a:xfrm>
                <a:off x="9464612" y="4088567"/>
                <a:ext cx="715260" cy="461665"/>
              </a:xfrm>
              <a:prstGeom prst="rect">
                <a:avLst/>
              </a:prstGeom>
              <a:noFill/>
            </p:spPr>
            <p:txBody>
              <a:bodyPr wrap="none" rtlCol="0">
                <a:spAutoFit/>
              </a:bodyPr>
              <a:lstStyle/>
              <a:p>
                <a:r>
                  <a:rPr kumimoji="1" lang="en-US" altLang="zh-CN" sz="2400" dirty="0">
                    <a:solidFill>
                      <a:srgbClr val="FF0000"/>
                    </a:solidFill>
                  </a:rPr>
                  <a:t>10%</a:t>
                </a:r>
                <a:endParaRPr kumimoji="1" lang="zh-CN" altLang="en-US" sz="2400" dirty="0">
                  <a:solidFill>
                    <a:srgbClr val="FF0000"/>
                  </a:solidFill>
                </a:endParaRPr>
              </a:p>
            </p:txBody>
          </p:sp>
          <p:sp>
            <p:nvSpPr>
              <p:cNvPr id="30" name="文本框 29">
                <a:extLst>
                  <a:ext uri="{FF2B5EF4-FFF2-40B4-BE49-F238E27FC236}">
                    <a16:creationId xmlns:a16="http://schemas.microsoft.com/office/drawing/2014/main" id="{D788B70B-0347-8044-A1BC-2A6C528F7C59}"/>
                  </a:ext>
                </a:extLst>
              </p:cNvPr>
              <p:cNvSpPr txBox="1"/>
              <p:nvPr/>
            </p:nvSpPr>
            <p:spPr>
              <a:xfrm>
                <a:off x="9464612" y="5868944"/>
                <a:ext cx="715260" cy="461665"/>
              </a:xfrm>
              <a:prstGeom prst="rect">
                <a:avLst/>
              </a:prstGeom>
              <a:noFill/>
            </p:spPr>
            <p:txBody>
              <a:bodyPr wrap="none" rtlCol="0">
                <a:spAutoFit/>
              </a:bodyPr>
              <a:lstStyle/>
              <a:p>
                <a:r>
                  <a:rPr kumimoji="1" lang="en-US" altLang="zh-CN" sz="2400" dirty="0">
                    <a:solidFill>
                      <a:srgbClr val="FF0000"/>
                    </a:solidFill>
                  </a:rPr>
                  <a:t>10%</a:t>
                </a:r>
                <a:endParaRPr kumimoji="1" lang="zh-CN" altLang="en-US" sz="2400" dirty="0">
                  <a:solidFill>
                    <a:srgbClr val="FF0000"/>
                  </a:solidFill>
                </a:endParaRPr>
              </a:p>
            </p:txBody>
          </p:sp>
        </p:grpSp>
      </p:grpSp>
    </p:spTree>
    <p:extLst>
      <p:ext uri="{BB962C8B-B14F-4D97-AF65-F5344CB8AC3E}">
        <p14:creationId xmlns:p14="http://schemas.microsoft.com/office/powerpoint/2010/main" val="104947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15058</TotalTime>
  <Words>855</Words>
  <Application>Microsoft Macintosh PowerPoint</Application>
  <PresentationFormat>宽屏</PresentationFormat>
  <Paragraphs>79</Paragraphs>
  <Slides>9</Slides>
  <Notes>9</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9</vt:i4>
      </vt:variant>
    </vt:vector>
  </HeadingPairs>
  <TitlesOfParts>
    <vt:vector size="15" baseType="lpstr">
      <vt:lpstr>等线</vt:lpstr>
      <vt:lpstr>Arial</vt:lpstr>
      <vt:lpstr>Avenir Book</vt:lpstr>
      <vt:lpstr>Calibri</vt:lpstr>
      <vt:lpstr>Calibri Light</vt:lpstr>
      <vt:lpstr>Office Theme</vt:lpstr>
      <vt:lpstr>PowerPoint 演示文稿</vt:lpstr>
      <vt:lpstr>PowerPoint 演示文稿</vt:lpstr>
      <vt:lpstr>PowerPoint 演示文稿</vt:lpstr>
      <vt:lpstr>PowerPoint 演示文稿</vt:lpstr>
      <vt:lpstr>CDOM photobleaching efficiency is very variable</vt:lpstr>
      <vt:lpstr>PB turns over CDOM in the mixed layer ~1 to 6 times/year </vt:lpstr>
      <vt:lpstr>Sensitivity to climate change</vt:lpstr>
      <vt:lpstr>PowerPoint 演示文稿</vt:lpstr>
      <vt:lpstr>PowerPoint 演示文稿</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Fichot, Cedric</dc:creator>
  <cp:lastModifiedBy>Zhu, Xiaohui</cp:lastModifiedBy>
  <cp:revision>257</cp:revision>
  <dcterms:created xsi:type="dcterms:W3CDTF">2022-02-08T21:35:11Z</dcterms:created>
  <dcterms:modified xsi:type="dcterms:W3CDTF">2023-05-07T00:58:12Z</dcterms:modified>
</cp:coreProperties>
</file>