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25"/>
  </p:notesMasterIdLst>
  <p:sldIdLst>
    <p:sldId id="345" r:id="rId3"/>
    <p:sldId id="1156" r:id="rId4"/>
    <p:sldId id="1151" r:id="rId5"/>
    <p:sldId id="282" r:id="rId6"/>
    <p:sldId id="1170" r:id="rId7"/>
    <p:sldId id="1143" r:id="rId8"/>
    <p:sldId id="1171" r:id="rId9"/>
    <p:sldId id="1184" r:id="rId10"/>
    <p:sldId id="271" r:id="rId11"/>
    <p:sldId id="351" r:id="rId12"/>
    <p:sldId id="1182" r:id="rId13"/>
    <p:sldId id="1178" r:id="rId14"/>
    <p:sldId id="1181" r:id="rId15"/>
    <p:sldId id="1169" r:id="rId16"/>
    <p:sldId id="309" r:id="rId17"/>
    <p:sldId id="1183" r:id="rId18"/>
    <p:sldId id="1179" r:id="rId19"/>
    <p:sldId id="1177" r:id="rId20"/>
    <p:sldId id="1172" r:id="rId21"/>
    <p:sldId id="347" r:id="rId22"/>
    <p:sldId id="350" r:id="rId23"/>
    <p:sldId id="1176"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5973A8"/>
    <a:srgbClr val="FF0000"/>
    <a:srgbClr val="908317"/>
    <a:srgbClr val="9D9717"/>
    <a:srgbClr val="E5CF0D"/>
    <a:srgbClr val="8F6F17"/>
    <a:srgbClr val="7B5A16"/>
    <a:srgbClr val="CAA013"/>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DD2"/>
          </a:solidFill>
        </a:fill>
      </a:tcStyle>
    </a:wholeTbl>
    <a:band2H>
      <a:tcTxStyle/>
      <a:tcStyle>
        <a:tcBdr/>
        <a:fill>
          <a:solidFill>
            <a:srgbClr val="E6E7E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3F9"/>
          </a:solidFill>
        </a:fill>
      </a:tcStyle>
    </a:wholeTbl>
    <a:band2H>
      <a:tcTxStyle/>
      <a:tcStyle>
        <a:tcBdr/>
        <a:fill>
          <a:solidFill>
            <a:srgbClr val="E6F1FC"/>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EACD"/>
          </a:solidFill>
        </a:fill>
      </a:tcStyle>
    </a:wholeTbl>
    <a:band2H>
      <a:tcTxStyle/>
      <a:tcStyle>
        <a:tcBdr/>
        <a:fill>
          <a:solidFill>
            <a:srgbClr val="EDF5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5"/>
    <p:restoredTop sz="87059"/>
  </p:normalViewPr>
  <p:slideViewPr>
    <p:cSldViewPr snapToGrid="0" snapToObjects="1">
      <p:cViewPr varScale="1">
        <p:scale>
          <a:sx n="97" d="100"/>
          <a:sy n="97" d="100"/>
        </p:scale>
        <p:origin x="1272" y="200"/>
      </p:cViewPr>
      <p:guideLst/>
    </p:cSldViewPr>
  </p:slideViewPr>
  <p:outlineViewPr>
    <p:cViewPr>
      <p:scale>
        <a:sx n="33" d="100"/>
        <a:sy n="33" d="100"/>
      </p:scale>
      <p:origin x="0" y="-2664"/>
    </p:cViewPr>
  </p:outlineViewPr>
  <p:notesTextViewPr>
    <p:cViewPr>
      <p:scale>
        <a:sx n="1" d="1"/>
        <a:sy n="1" d="1"/>
      </p:scale>
      <p:origin x="0" y="0"/>
    </p:cViewPr>
  </p:notesTextViewPr>
  <p:sorterViewPr>
    <p:cViewPr>
      <p:scale>
        <a:sx n="35" d="100"/>
        <a:sy n="3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xfrm>
            <a:off x="1143000" y="685800"/>
            <a:ext cx="4572000" cy="3429000"/>
          </a:xfrm>
          <a:prstGeom prst="rect">
            <a:avLst/>
          </a:prstGeom>
        </p:spPr>
        <p:txBody>
          <a:bodyPr/>
          <a:lstStyle/>
          <a:p>
            <a:endParaRPr/>
          </a:p>
        </p:txBody>
      </p:sp>
      <p:sp>
        <p:nvSpPr>
          <p:cNvPr id="89" name="Shape 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Though my proposed title included oxygen, I don’t have time to cover it. Glad to talk later!</a:t>
            </a:r>
          </a:p>
        </p:txBody>
      </p:sp>
    </p:spTree>
    <p:extLst>
      <p:ext uri="{BB962C8B-B14F-4D97-AF65-F5344CB8AC3E}">
        <p14:creationId xmlns:p14="http://schemas.microsoft.com/office/powerpoint/2010/main" val="220545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Year 3 (July 1994–June 1995); and Year 4 (July 1995–June 1996).</a:t>
            </a:r>
            <a:endParaRPr lang="en-US" dirty="0"/>
          </a:p>
        </p:txBody>
      </p:sp>
      <p:sp>
        <p:nvSpPr>
          <p:cNvPr id="4" name="Slide Number Placeholder 3"/>
          <p:cNvSpPr>
            <a:spLocks noGrp="1"/>
          </p:cNvSpPr>
          <p:nvPr>
            <p:ph type="sldNum" sz="quarter" idx="5"/>
          </p:nvPr>
        </p:nvSpPr>
        <p:spPr/>
        <p:txBody>
          <a:bodyPr/>
          <a:lstStyle/>
          <a:p>
            <a:fld id="{CC19237B-BB98-40B3-85F4-DBC73991FB15}" type="slidenum">
              <a:rPr lang="en-US" smtClean="0"/>
              <a:t>17</a:t>
            </a:fld>
            <a:endParaRPr lang="en-US"/>
          </a:p>
        </p:txBody>
      </p:sp>
    </p:spTree>
    <p:extLst>
      <p:ext uri="{BB962C8B-B14F-4D97-AF65-F5344CB8AC3E}">
        <p14:creationId xmlns:p14="http://schemas.microsoft.com/office/powerpoint/2010/main" val="271074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when we integrate up to the global scale we see that both oxygen and carbon flux anomalies are significantly impacted by the eruption.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the time series are showing individual members in thin lines and the ensemble means in thick lines and all time series have been seasonally detrended and smoothed with a 12 month running mean.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global mean forced oxygen flux anomaly peaks at  negative 42 </a:t>
            </a:r>
            <a:r>
              <a:rPr lang="en-US" sz="1200" kern="1200" dirty="0" err="1">
                <a:solidFill>
                  <a:schemeClr val="tx1"/>
                </a:solidFill>
                <a:effectLst/>
                <a:latin typeface="+mn-lt"/>
                <a:ea typeface="+mn-ea"/>
                <a:cs typeface="+mn-cs"/>
              </a:rPr>
              <a:t>Tmol</a:t>
            </a:r>
            <a:r>
              <a:rPr lang="en-US" sz="1200" kern="1200" dirty="0">
                <a:solidFill>
                  <a:schemeClr val="tx1"/>
                </a:solidFill>
                <a:effectLst/>
                <a:latin typeface="+mn-lt"/>
                <a:ea typeface="+mn-ea"/>
                <a:cs typeface="+mn-cs"/>
              </a:rPr>
              <a:t> yr−1 in 1992 (negative indicating a greater flux in the No Pinatubo ensemble), with an ensemble spread of ±31.5 </a:t>
            </a:r>
            <a:r>
              <a:rPr lang="en-US" sz="1200" kern="1200" dirty="0" err="1">
                <a:solidFill>
                  <a:schemeClr val="tx1"/>
                </a:solidFill>
                <a:effectLst/>
                <a:latin typeface="+mn-lt"/>
                <a:ea typeface="+mn-ea"/>
                <a:cs typeface="+mn-cs"/>
              </a:rPr>
              <a:t>Tmol</a:t>
            </a:r>
            <a:r>
              <a:rPr lang="en-US" sz="1200" kern="1200" dirty="0">
                <a:solidFill>
                  <a:schemeClr val="tx1"/>
                </a:solidFill>
                <a:effectLst/>
                <a:latin typeface="+mn-lt"/>
                <a:ea typeface="+mn-ea"/>
                <a:cs typeface="+mn-cs"/>
              </a:rPr>
              <a:t> yr−1.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forced carbon flux anomaly reaches negative 0.29 </a:t>
            </a:r>
            <a:r>
              <a:rPr lang="en-US" sz="1200" kern="1200" dirty="0" err="1">
                <a:solidFill>
                  <a:schemeClr val="tx1"/>
                </a:solidFill>
                <a:effectLst/>
                <a:latin typeface="+mn-lt"/>
                <a:ea typeface="+mn-ea"/>
                <a:cs typeface="+mn-cs"/>
              </a:rPr>
              <a:t>Pg</a:t>
            </a:r>
            <a:r>
              <a:rPr lang="en-US" sz="1200" kern="1200" dirty="0">
                <a:solidFill>
                  <a:schemeClr val="tx1"/>
                </a:solidFill>
                <a:effectLst/>
                <a:latin typeface="+mn-lt"/>
                <a:ea typeface="+mn-ea"/>
                <a:cs typeface="+mn-cs"/>
              </a:rPr>
              <a:t> C yr−1 in 1992, with an ensemble spread 0.14 </a:t>
            </a:r>
            <a:r>
              <a:rPr lang="en-US" sz="1200" kern="1200" dirty="0" err="1">
                <a:solidFill>
                  <a:schemeClr val="tx1"/>
                </a:solidFill>
                <a:effectLst/>
                <a:latin typeface="+mn-lt"/>
                <a:ea typeface="+mn-ea"/>
                <a:cs typeface="+mn-cs"/>
              </a:rPr>
              <a:t>Pg</a:t>
            </a:r>
            <a:r>
              <a:rPr lang="en-US" sz="1200" kern="1200" dirty="0">
                <a:solidFill>
                  <a:schemeClr val="tx1"/>
                </a:solidFill>
                <a:effectLst/>
                <a:latin typeface="+mn-lt"/>
                <a:ea typeface="+mn-ea"/>
                <a:cs typeface="+mn-cs"/>
              </a:rPr>
              <a:t> C yr−1.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ensemble mean anomaly in O2 and CO2 flux is robust at the 95% confidence level for years after the eruption, indicated here with the thicker portions of the teal and magenta lines.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anomalies in global mean fluxes are consistent with what has been observed in the years few years following the eruption. Observation-based products for carbon show a decline in the rate of carbon flux of 0.2 </a:t>
            </a:r>
            <a:r>
              <a:rPr lang="en-US" sz="1200" kern="1200" dirty="0" err="1">
                <a:solidFill>
                  <a:schemeClr val="tx1"/>
                </a:solidFill>
                <a:effectLst/>
                <a:latin typeface="+mn-lt"/>
                <a:ea typeface="+mn-ea"/>
                <a:cs typeface="+mn-cs"/>
              </a:rPr>
              <a:t>PgC</a:t>
            </a:r>
            <a:r>
              <a:rPr lang="en-US" sz="1200" kern="1200" dirty="0">
                <a:solidFill>
                  <a:schemeClr val="tx1"/>
                </a:solidFill>
                <a:effectLst/>
                <a:latin typeface="+mn-lt"/>
                <a:ea typeface="+mn-ea"/>
                <a:cs typeface="+mn-cs"/>
              </a:rPr>
              <a:t>/yr. Likewise, changes research has reported an estimated 55 </a:t>
            </a:r>
            <a:r>
              <a:rPr lang="en-US" sz="1200" kern="1200" dirty="0" err="1">
                <a:solidFill>
                  <a:schemeClr val="tx1"/>
                </a:solidFill>
                <a:effectLst/>
                <a:latin typeface="+mn-lt"/>
                <a:ea typeface="+mn-ea"/>
                <a:cs typeface="+mn-cs"/>
              </a:rPr>
              <a:t>Tmol</a:t>
            </a:r>
            <a:r>
              <a:rPr lang="en-US" sz="1200" kern="1200" dirty="0">
                <a:solidFill>
                  <a:schemeClr val="tx1"/>
                </a:solidFill>
                <a:effectLst/>
                <a:latin typeface="+mn-lt"/>
                <a:ea typeface="+mn-ea"/>
                <a:cs typeface="+mn-cs"/>
              </a:rPr>
              <a:t> per year was lost in the 1990s.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 just want to reiterate that with this experiment, the only thing we changed in the model between these two ensembles is the </a:t>
            </a:r>
            <a:r>
              <a:rPr lang="en-US" sz="1200" dirty="0"/>
              <a:t>volcanic aerosol mass mixing ratio. So the fact that the forced signal emerging from this large ensemble is consistent with observed changes in these fluxes gives confidence in the conclusion that the eruption of Mount Pinatubo had a large and significant impact on the fluxes of these biogeochemical ocean variables.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Omit: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global mean fluxes are large initially after the eruption due to the cooling of the surface ocean, but then the increased uptake weakens and rebounds to a significant forced reduction in the flux in years 1994-6 as tea surface temperatures rebound to be indistinguishable between the simulations.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CC19237B-BB98-40B3-85F4-DBC73991FB15}" type="slidenum">
              <a:rPr lang="en-US" smtClean="0"/>
              <a:t>18</a:t>
            </a:fld>
            <a:endParaRPr lang="en-US"/>
          </a:p>
        </p:txBody>
      </p:sp>
    </p:spTree>
    <p:extLst>
      <p:ext uri="{BB962C8B-B14F-4D97-AF65-F5344CB8AC3E}">
        <p14:creationId xmlns:p14="http://schemas.microsoft.com/office/powerpoint/2010/main" val="215467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impact of increased oxygen and carbon flux is even more pronounced when looking at global inventories for the upper 1000m of the ocean.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showing another view of the impacts of the eruption on heat, oxygen, and carbon storage in the global ocean.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seen in previous plots, the forced signal anomalies last multiple years in the upper ocean and permanently modify deep ocean temperatures and carbon and oxygen inventories. The cool colors in the temperature plot on the left indicate a cooling in the CESM ensemble that is not replicated in the No Pinatubo experiment. This cooling is largest in the surface levels but does penetrate to depth and significantly cools the ocean interior. This signal persists for the entire length of the simulation.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center panel is the global oxygen anomaly showing the immediate uptake of oxygen post-eruption. The anomalies quickly penetrate to depth with the largest anomalies extending down to nearly 500m. By the late 1990s, the surface layers have returned to conditions that are indistinguishable between the two ensembles, however the anomalies of larger oxygen concentrations below 150 to 250m persist. When we look at this regionally, we see patterns of oxygen change are largest across the northern hemisphere, consistent with thermocline ventilation. We actually see a pocket of positive oxygen anomaly traversing the North Pacific after the eruption.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right hand panel shows the anomalies of dissolved inorganic carbon. The strong positive anomalies are a bit delayed for carbon, with the maximum anomalies emerging in the upper 100m a couple years post eruption. On this global scale, unlike the changes seen in oxygen, persistent positive anomalies in DIC appear to be constrained in the upper layers and do not penetrate below 250m. When looking at these signals regionally, upper ocean DIC anomalies are concentrated in the tropical Pacific, with strong links to ENSO variability. </a:t>
            </a:r>
            <a:endParaRPr lang="en-US" dirty="0"/>
          </a:p>
          <a:p>
            <a:endParaRPr lang="en-US" dirty="0"/>
          </a:p>
        </p:txBody>
      </p:sp>
      <p:sp>
        <p:nvSpPr>
          <p:cNvPr id="4" name="Slide Number Placeholder 3"/>
          <p:cNvSpPr>
            <a:spLocks noGrp="1"/>
          </p:cNvSpPr>
          <p:nvPr>
            <p:ph type="sldNum" sz="quarter" idx="5"/>
          </p:nvPr>
        </p:nvSpPr>
        <p:spPr/>
        <p:txBody>
          <a:bodyPr/>
          <a:lstStyle/>
          <a:p>
            <a:fld id="{CC19237B-BB98-40B3-85F4-DBC73991FB15}" type="slidenum">
              <a:rPr lang="en-US" smtClean="0"/>
              <a:t>19</a:t>
            </a:fld>
            <a:endParaRPr lang="en-US"/>
          </a:p>
        </p:txBody>
      </p:sp>
    </p:spTree>
    <p:extLst>
      <p:ext uri="{BB962C8B-B14F-4D97-AF65-F5344CB8AC3E}">
        <p14:creationId xmlns:p14="http://schemas.microsoft.com/office/powerpoint/2010/main" val="388748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Regionally, patterns of oxygen change are largest across the northern hemisphere, consistent with thermocline ventilation, and in the tropics </a:t>
            </a:r>
            <a:endParaRPr lang="en-US" dirty="0"/>
          </a:p>
          <a:p>
            <a:endParaRPr lang="en-US" dirty="0"/>
          </a:p>
        </p:txBody>
      </p:sp>
      <p:sp>
        <p:nvSpPr>
          <p:cNvPr id="4" name="Slide Number Placeholder 3"/>
          <p:cNvSpPr>
            <a:spLocks noGrp="1"/>
          </p:cNvSpPr>
          <p:nvPr>
            <p:ph type="sldNum" sz="quarter" idx="5"/>
          </p:nvPr>
        </p:nvSpPr>
        <p:spPr/>
        <p:txBody>
          <a:bodyPr/>
          <a:lstStyle/>
          <a:p>
            <a:fld id="{CC19237B-BB98-40B3-85F4-DBC73991FB15}" type="slidenum">
              <a:rPr lang="en-US" smtClean="0"/>
              <a:t>21</a:t>
            </a:fld>
            <a:endParaRPr lang="en-US"/>
          </a:p>
        </p:txBody>
      </p:sp>
    </p:spTree>
    <p:extLst>
      <p:ext uri="{BB962C8B-B14F-4D97-AF65-F5344CB8AC3E}">
        <p14:creationId xmlns:p14="http://schemas.microsoft.com/office/powerpoint/2010/main" val="692459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negative anomaly (cooling) in ocean heat content (OHC) is consistent in timing and magnitude (-3 x 1022 J) with observed anomalies in the early 1990s (Ito et al. 2017). The forced uptake of 100 </a:t>
            </a:r>
            <a:r>
              <a:rPr lang="en-US" sz="1200" kern="1200" dirty="0" err="1">
                <a:solidFill>
                  <a:schemeClr val="tx1"/>
                </a:solidFill>
                <a:effectLst/>
                <a:latin typeface="+mn-lt"/>
                <a:ea typeface="+mn-ea"/>
                <a:cs typeface="+mn-cs"/>
              </a:rPr>
              <a:t>Tmol</a:t>
            </a:r>
            <a:r>
              <a:rPr lang="en-US" sz="1200" kern="1200" dirty="0">
                <a:solidFill>
                  <a:schemeClr val="tx1"/>
                </a:solidFill>
                <a:effectLst/>
                <a:latin typeface="+mn-lt"/>
                <a:ea typeface="+mn-ea"/>
                <a:cs typeface="+mn-cs"/>
              </a:rPr>
              <a:t> of oxygen over 1991-94 (Figure 2, middle right) is large enough to have contributed significantly to the observed hiatus of deoxygenation trends at this time (trends are approximately -100 </a:t>
            </a:r>
            <a:r>
              <a:rPr lang="en-US" sz="1200" kern="1200" dirty="0" err="1">
                <a:solidFill>
                  <a:schemeClr val="tx1"/>
                </a:solidFill>
                <a:effectLst/>
                <a:latin typeface="+mn-lt"/>
                <a:ea typeface="+mn-ea"/>
                <a:cs typeface="+mn-cs"/>
              </a:rPr>
              <a:t>Tmol</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yr</a:t>
            </a:r>
            <a:r>
              <a:rPr lang="en-US" sz="1200" kern="1200" dirty="0">
                <a:solidFill>
                  <a:schemeClr val="tx1"/>
                </a:solidFill>
                <a:effectLst/>
                <a:latin typeface="+mn-lt"/>
                <a:ea typeface="+mn-ea"/>
                <a:cs typeface="+mn-cs"/>
              </a:rPr>
              <a:t> since 1980s, Ito et al. 2017). </a:t>
            </a:r>
            <a:endParaRPr lang="en-US" dirty="0"/>
          </a:p>
          <a:p>
            <a:endParaRPr lang="en-US" dirty="0"/>
          </a:p>
        </p:txBody>
      </p:sp>
      <p:sp>
        <p:nvSpPr>
          <p:cNvPr id="4" name="Slide Number Placeholder 3"/>
          <p:cNvSpPr>
            <a:spLocks noGrp="1"/>
          </p:cNvSpPr>
          <p:nvPr>
            <p:ph type="sldNum" sz="quarter" idx="5"/>
          </p:nvPr>
        </p:nvSpPr>
        <p:spPr/>
        <p:txBody>
          <a:bodyPr/>
          <a:lstStyle/>
          <a:p>
            <a:fld id="{CC19237B-BB98-40B3-85F4-DBC73991FB15}" type="slidenum">
              <a:rPr lang="en-US" smtClean="0"/>
              <a:t>22</a:t>
            </a:fld>
            <a:endParaRPr lang="en-US"/>
          </a:p>
        </p:txBody>
      </p:sp>
    </p:spTree>
    <p:extLst>
      <p:ext uri="{BB962C8B-B14F-4D97-AF65-F5344CB8AC3E}">
        <p14:creationId xmlns:p14="http://schemas.microsoft.com/office/powerpoint/2010/main" val="246715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47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Section: Williams and Follows 2011</a:t>
            </a:r>
          </a:p>
          <a:p>
            <a:pPr marL="0" marR="0" lvl="0" indent="0" defTabSz="914400" eaLnBrk="1" fontAlgn="auto" latinLnBrk="0" hangingPunct="1">
              <a:lnSpc>
                <a:spcPct val="100000"/>
              </a:lnSpc>
              <a:spcBef>
                <a:spcPts val="0"/>
              </a:spcBef>
              <a:spcAft>
                <a:spcPts val="0"/>
              </a:spcAft>
              <a:buClrTx/>
              <a:buSzTx/>
              <a:buFontTx/>
              <a:buNone/>
              <a:tabLst/>
              <a:defRPr/>
            </a:pPr>
            <a:r>
              <a:rPr lang="en-US" dirty="0"/>
              <a:t>CTD: </a:t>
            </a:r>
            <a:r>
              <a:rPr lang="en-US" sz="1200" dirty="0">
                <a:solidFill>
                  <a:schemeClr val="bg1"/>
                </a:solidFill>
              </a:rPr>
              <a:t>NOAA OAP</a:t>
            </a:r>
          </a:p>
          <a:p>
            <a:r>
              <a:rPr lang="en-US" dirty="0"/>
              <a:t>Ship: WHOI</a:t>
            </a:r>
          </a:p>
          <a:p>
            <a:endParaRPr lang="en-US" dirty="0"/>
          </a:p>
          <a:p>
            <a:r>
              <a:rPr lang="en-US" dirty="0"/>
              <a:t>Ship: Dalhousie VOS</a:t>
            </a:r>
          </a:p>
          <a:p>
            <a:r>
              <a:rPr lang="en-US" dirty="0"/>
              <a:t>SOCAT # months </a:t>
            </a:r>
            <a:r>
              <a:rPr lang="en-US" dirty="0" err="1"/>
              <a:t>Gloege</a:t>
            </a:r>
            <a:r>
              <a:rPr lang="en-US" dirty="0"/>
              <a:t> et al. 2021</a:t>
            </a:r>
          </a:p>
          <a:p>
            <a:r>
              <a:rPr lang="en-US" dirty="0"/>
              <a:t>CO2 flux Bennington et al 2022</a:t>
            </a:r>
          </a:p>
        </p:txBody>
      </p:sp>
    </p:spTree>
    <p:extLst>
      <p:ext uri="{BB962C8B-B14F-4D97-AF65-F5344CB8AC3E}">
        <p14:creationId xmlns:p14="http://schemas.microsoft.com/office/powerpoint/2010/main" val="3380007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Interior is 2.2 +- 0.4 at 2 sigma ,once the natural non-steady is removed and uncertainties accounted for </a:t>
            </a:r>
          </a:p>
        </p:txBody>
      </p:sp>
    </p:spTree>
    <p:extLst>
      <p:ext uri="{BB962C8B-B14F-4D97-AF65-F5344CB8AC3E}">
        <p14:creationId xmlns:p14="http://schemas.microsoft.com/office/powerpoint/2010/main" val="119608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683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9237B-BB98-40B3-85F4-DBC73991FB15}" type="slidenum">
              <a:rPr lang="en-US" smtClean="0"/>
              <a:t>9</a:t>
            </a:fld>
            <a:endParaRPr lang="en-US"/>
          </a:p>
        </p:txBody>
      </p:sp>
    </p:spTree>
    <p:extLst>
      <p:ext uri="{BB962C8B-B14F-4D97-AF65-F5344CB8AC3E}">
        <p14:creationId xmlns:p14="http://schemas.microsoft.com/office/powerpoint/2010/main" val="350523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9237B-BB98-40B3-85F4-DBC73991FB15}" type="slidenum">
              <a:rPr lang="en-US" smtClean="0"/>
              <a:t>10</a:t>
            </a:fld>
            <a:endParaRPr lang="en-US"/>
          </a:p>
        </p:txBody>
      </p:sp>
    </p:spTree>
    <p:extLst>
      <p:ext uri="{BB962C8B-B14F-4D97-AF65-F5344CB8AC3E}">
        <p14:creationId xmlns:p14="http://schemas.microsoft.com/office/powerpoint/2010/main" val="2596257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9237B-BB98-40B3-85F4-DBC73991FB15}" type="slidenum">
              <a:rPr lang="en-US" smtClean="0"/>
              <a:t>12</a:t>
            </a:fld>
            <a:endParaRPr lang="en-US"/>
          </a:p>
        </p:txBody>
      </p:sp>
    </p:spTree>
    <p:extLst>
      <p:ext uri="{BB962C8B-B14F-4D97-AF65-F5344CB8AC3E}">
        <p14:creationId xmlns:p14="http://schemas.microsoft.com/office/powerpoint/2010/main" val="1909413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613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ver Option 1">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C9A9A-E7A4-BABC-456C-4C7BBB750ECA}"/>
              </a:ext>
            </a:extLst>
          </p:cNvPr>
          <p:cNvSpPr>
            <a:spLocks noGrp="1"/>
          </p:cNvSpPr>
          <p:nvPr>
            <p:ph type="dt" sz="half" idx="10"/>
          </p:nvPr>
        </p:nvSpPr>
        <p:spPr/>
        <p:txBody>
          <a:bodyPr/>
          <a:lstStyle/>
          <a:p>
            <a:fld id="{746FD4D4-5F97-9B4F-A77A-8B785761CB68}" type="datetimeFigureOut">
              <a:rPr lang="en-US" smtClean="0"/>
              <a:t>5/4/23</a:t>
            </a:fld>
            <a:endParaRPr lang="en-US"/>
          </a:p>
        </p:txBody>
      </p:sp>
      <p:sp>
        <p:nvSpPr>
          <p:cNvPr id="3" name="Footer Placeholder 2">
            <a:extLst>
              <a:ext uri="{FF2B5EF4-FFF2-40B4-BE49-F238E27FC236}">
                <a16:creationId xmlns:a16="http://schemas.microsoft.com/office/drawing/2014/main" id="{7DE5CD8D-DECF-3E6A-1021-BE1F22D3BA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E4A91-0BEC-EB1E-7ACA-D75AE355AE80}"/>
              </a:ext>
            </a:extLst>
          </p:cNvPr>
          <p:cNvSpPr>
            <a:spLocks noGrp="1"/>
          </p:cNvSpPr>
          <p:nvPr>
            <p:ph type="sldNum" sz="quarter" idx="12"/>
          </p:nvPr>
        </p:nvSpPr>
        <p:spPr/>
        <p:txBody>
          <a:bodyPr/>
          <a:lstStyle/>
          <a:p>
            <a:fld id="{72B4F206-54AD-B34D-B5EA-B7E7D163EB77}" type="slidenum">
              <a:rPr lang="en-US" smtClean="0"/>
              <a:t>‹#›</a:t>
            </a:fld>
            <a:endParaRPr lang="en-US"/>
          </a:p>
        </p:txBody>
      </p:sp>
    </p:spTree>
    <p:extLst>
      <p:ext uri="{BB962C8B-B14F-4D97-AF65-F5344CB8AC3E}">
        <p14:creationId xmlns:p14="http://schemas.microsoft.com/office/powerpoint/2010/main" val="205255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
        <p:cNvGrpSpPr/>
        <p:nvPr/>
      </p:nvGrpSpPr>
      <p:grpSpPr>
        <a:xfrm>
          <a:off x="0" y="0"/>
          <a:ext cx="0" cy="0"/>
          <a:chOff x="0" y="0"/>
          <a:chExt cx="0" cy="0"/>
        </a:xfrm>
      </p:grpSpPr>
      <p:pic>
        <p:nvPicPr>
          <p:cNvPr id="14" name="Google Shape;14;p15"/>
          <p:cNvPicPr preferRelativeResize="0"/>
          <p:nvPr/>
        </p:nvPicPr>
        <p:blipFill rotWithShape="1">
          <a:blip r:embed="rId2">
            <a:alphaModFix/>
          </a:blip>
          <a:srcRect t="5804"/>
          <a:stretch/>
        </p:blipFill>
        <p:spPr>
          <a:xfrm>
            <a:off x="0" y="9236"/>
            <a:ext cx="12268200" cy="6848764"/>
          </a:xfrm>
          <a:prstGeom prst="rect">
            <a:avLst/>
          </a:prstGeom>
          <a:noFill/>
          <a:ln>
            <a:noFill/>
          </a:ln>
        </p:spPr>
      </p:pic>
      <p:sp>
        <p:nvSpPr>
          <p:cNvPr id="15" name="Google Shape;1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B285E"/>
              </a:buClr>
              <a:buSzPts val="5400"/>
              <a:buFont typeface="Verdana"/>
              <a:buNone/>
              <a:defRPr sz="5400" b="0">
                <a:solidFill>
                  <a:srgbClr val="1B285E"/>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7" name="Google Shape;17;p15"/>
          <p:cNvSpPr txBox="1">
            <a:spLocks noGrp="1"/>
          </p:cNvSpPr>
          <p:nvPr>
            <p:ph type="sldNum" idx="12"/>
          </p:nvPr>
        </p:nvSpPr>
        <p:spPr>
          <a:xfrm>
            <a:off x="-5" y="6333009"/>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658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1 Column Layout">
    <p:spTree>
      <p:nvGrpSpPr>
        <p:cNvPr id="1" name=""/>
        <p:cNvGrpSpPr/>
        <p:nvPr/>
      </p:nvGrpSpPr>
      <p:grpSpPr>
        <a:xfrm>
          <a:off x="0" y="0"/>
          <a:ext cx="0" cy="0"/>
          <a:chOff x="0" y="0"/>
          <a:chExt cx="0" cy="0"/>
        </a:xfrm>
      </p:grpSpPr>
      <p:sp>
        <p:nvSpPr>
          <p:cNvPr id="7" name="Rectangle 6"/>
          <p:cNvSpPr/>
          <p:nvPr userDrawn="1"/>
        </p:nvSpPr>
        <p:spPr>
          <a:xfrm>
            <a:off x="5413" y="6307016"/>
            <a:ext cx="12186587" cy="550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lgn="l"/>
            <a:r>
              <a:rPr lang="en-US" sz="700">
                <a:solidFill>
                  <a:srgbClr val="808285"/>
                </a:solidFill>
              </a:rPr>
              <a:t>© 2022 Lamont-Doherty Earth Observatory </a:t>
            </a:r>
            <a:endParaRPr lang="en-US" dirty="0"/>
          </a:p>
        </p:txBody>
      </p:sp>
      <p:sp>
        <p:nvSpPr>
          <p:cNvPr id="4" name="Slide Number Placeholder 3"/>
          <p:cNvSpPr>
            <a:spLocks noGrp="1"/>
          </p:cNvSpPr>
          <p:nvPr>
            <p:ph type="sldNum" sz="quarter" idx="11"/>
          </p:nvPr>
        </p:nvSpPr>
        <p:spPr/>
        <p:txBody>
          <a:bodyPr/>
          <a:lstStyle/>
          <a:p>
            <a:fld id="{E807228E-FB63-4469-91E2-6E3131BC6B87}" type="slidenum">
              <a:rPr lang="en-US" smtClean="0"/>
              <a:pPr/>
              <a:t>‹#›</a:t>
            </a:fld>
            <a:endParaRPr lang="en-US"/>
          </a:p>
        </p:txBody>
      </p:sp>
      <p:sp>
        <p:nvSpPr>
          <p:cNvPr id="6" name="Content Placeholder 5"/>
          <p:cNvSpPr>
            <a:spLocks noGrp="1"/>
          </p:cNvSpPr>
          <p:nvPr>
            <p:ph sz="quarter" idx="12"/>
          </p:nvPr>
        </p:nvSpPr>
        <p:spPr>
          <a:xfrm>
            <a:off x="609600" y="1472184"/>
            <a:ext cx="10972800" cy="421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821267" y="6441441"/>
            <a:ext cx="2117" cy="116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16864" y="6437377"/>
            <a:ext cx="2117" cy="11652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88345" y="6308698"/>
            <a:ext cx="3204799" cy="549303"/>
          </a:xfrm>
          <a:prstGeom prst="rect">
            <a:avLst/>
          </a:prstGeom>
        </p:spPr>
      </p:pic>
    </p:spTree>
    <p:extLst>
      <p:ext uri="{BB962C8B-B14F-4D97-AF65-F5344CB8AC3E}">
        <p14:creationId xmlns:p14="http://schemas.microsoft.com/office/powerpoint/2010/main" val="395580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1_1 Column Layout">
    <p:bg>
      <p:bgPr>
        <a:solidFill>
          <a:srgbClr val="FFFFFF"/>
        </a:solidFill>
        <a:effectLst/>
      </p:bgPr>
    </p:bg>
    <p:spTree>
      <p:nvGrpSpPr>
        <p:cNvPr id="1" name=""/>
        <p:cNvGrpSpPr/>
        <p:nvPr/>
      </p:nvGrpSpPr>
      <p:grpSpPr>
        <a:xfrm>
          <a:off x="0" y="0"/>
          <a:ext cx="0" cy="0"/>
          <a:chOff x="0" y="0"/>
          <a:chExt cx="0" cy="0"/>
        </a:xfrm>
      </p:grpSpPr>
      <p:sp>
        <p:nvSpPr>
          <p:cNvPr id="19" name="Rectangle 6"/>
          <p:cNvSpPr/>
          <p:nvPr/>
        </p:nvSpPr>
        <p:spPr>
          <a:xfrm>
            <a:off x="5412" y="6307016"/>
            <a:ext cx="12186589" cy="550986"/>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20" name="Title Text"/>
          <p:cNvSpPr txBox="1">
            <a:spLocks noGrp="1"/>
          </p:cNvSpPr>
          <p:nvPr>
            <p:ph type="title"/>
          </p:nvPr>
        </p:nvSpPr>
        <p:spPr>
          <a:xfrm>
            <a:off x="609600" y="457201"/>
            <a:ext cx="10972800" cy="914401"/>
          </a:xfrm>
          <a:prstGeom prst="rect">
            <a:avLst/>
          </a:prstGeom>
        </p:spPr>
        <p:txBody>
          <a:bodyPr/>
          <a:lstStyle>
            <a:lvl1pPr>
              <a:defRPr sz="3200" i="1">
                <a:solidFill>
                  <a:schemeClr val="accent1"/>
                </a:solidFill>
                <a:latin typeface="+mj-lt"/>
                <a:ea typeface="+mj-ea"/>
                <a:cs typeface="+mj-cs"/>
                <a:sym typeface="Calibri"/>
              </a:defRPr>
            </a:lvl1pPr>
          </a:lstStyle>
          <a:p>
            <a:r>
              <a:t>Title Text</a:t>
            </a:r>
          </a:p>
        </p:txBody>
      </p:sp>
      <p:sp>
        <p:nvSpPr>
          <p:cNvPr id="22" name="Body Level One…"/>
          <p:cNvSpPr txBox="1">
            <a:spLocks noGrp="1"/>
          </p:cNvSpPr>
          <p:nvPr>
            <p:ph type="body" idx="1" hasCustomPrompt="1"/>
          </p:nvPr>
        </p:nvSpPr>
        <p:spPr>
          <a:xfrm>
            <a:off x="609600" y="1472183"/>
            <a:ext cx="10972800" cy="4216401"/>
          </a:xfrm>
          <a:prstGeom prst="rect">
            <a:avLst/>
          </a:prstGeom>
        </p:spPr>
        <p:txBody>
          <a:bodyPr/>
          <a:lstStyle>
            <a:lvl1pPr marL="91439">
              <a:spcBef>
                <a:spcPts val="700"/>
              </a:spcBef>
              <a:buClr>
                <a:schemeClr val="accent1"/>
              </a:buClr>
              <a:buSzPct val="100000"/>
              <a:buFont typeface="Arial"/>
              <a:buChar char="•"/>
              <a:defRPr sz="2800" b="0">
                <a:solidFill>
                  <a:srgbClr val="000000"/>
                </a:solidFill>
                <a:latin typeface="+mj-lt"/>
                <a:ea typeface="+mj-ea"/>
                <a:cs typeface="+mj-cs"/>
                <a:sym typeface="Calibri"/>
              </a:defRPr>
            </a:lvl1pPr>
            <a:lvl2pPr>
              <a:spcBef>
                <a:spcPts val="700"/>
              </a:spcBef>
              <a:buClr>
                <a:schemeClr val="accent1"/>
              </a:buClr>
              <a:buFont typeface="Arial"/>
              <a:buChar char="•"/>
              <a:defRPr sz="2800" b="0">
                <a:solidFill>
                  <a:srgbClr val="000000"/>
                </a:solidFill>
                <a:latin typeface="+mj-lt"/>
                <a:ea typeface="+mj-ea"/>
                <a:cs typeface="+mj-cs"/>
                <a:sym typeface="Calibri"/>
              </a:defRPr>
            </a:lvl2pPr>
            <a:lvl3pPr marL="806450" indent="-400050">
              <a:spcBef>
                <a:spcPts val="700"/>
              </a:spcBef>
              <a:buClr>
                <a:schemeClr val="accent1"/>
              </a:buClr>
              <a:buFont typeface="Arial"/>
              <a:buChar char="•"/>
              <a:defRPr sz="2800" b="0">
                <a:solidFill>
                  <a:srgbClr val="000000"/>
                </a:solidFill>
                <a:latin typeface="+mj-lt"/>
                <a:ea typeface="+mj-ea"/>
                <a:cs typeface="+mj-cs"/>
                <a:sym typeface="Calibri"/>
              </a:defRPr>
            </a:lvl3pPr>
            <a:lvl4pPr marL="1007533" indent="-207433">
              <a:spcBef>
                <a:spcPts val="700"/>
              </a:spcBef>
              <a:buClr>
                <a:schemeClr val="accent1"/>
              </a:buClr>
              <a:buFont typeface="Arial"/>
              <a:defRPr sz="2800" b="0">
                <a:solidFill>
                  <a:srgbClr val="000000"/>
                </a:solidFill>
                <a:latin typeface="+mj-lt"/>
                <a:ea typeface="+mj-ea"/>
                <a:cs typeface="+mj-cs"/>
                <a:sym typeface="Calibri"/>
              </a:defRPr>
            </a:lvl4pPr>
            <a:lvl5pPr marL="1437639" indent="-231139">
              <a:spcBef>
                <a:spcPts val="700"/>
              </a:spcBef>
              <a:buClr>
                <a:schemeClr val="accent1"/>
              </a:buClr>
              <a:buFont typeface="Arial"/>
              <a:buChar char="•"/>
              <a:defRPr sz="2800" b="0">
                <a:solidFill>
                  <a:srgbClr val="000000"/>
                </a:solidFill>
                <a:latin typeface="+mj-lt"/>
                <a:ea typeface="+mj-ea"/>
                <a:cs typeface="+mj-cs"/>
                <a:sym typeface="Calibri"/>
              </a:defRPr>
            </a:lvl5pPr>
          </a:lstStyle>
          <a:p>
            <a:r>
              <a:t> Click to edit Master text styles</a:t>
            </a:r>
          </a:p>
          <a:p>
            <a:pPr lvl="1"/>
            <a:endParaRPr/>
          </a:p>
          <a:p>
            <a:pPr lvl="2"/>
            <a:endParaRPr/>
          </a:p>
          <a:p>
            <a:pPr lvl="3"/>
            <a:endParaRPr/>
          </a:p>
          <a:p>
            <a:pPr lvl="4"/>
            <a:endParaRPr/>
          </a:p>
        </p:txBody>
      </p:sp>
      <p:sp>
        <p:nvSpPr>
          <p:cNvPr id="23" name="Straight Connector 7"/>
          <p:cNvSpPr/>
          <p:nvPr/>
        </p:nvSpPr>
        <p:spPr>
          <a:xfrm>
            <a:off x="821267" y="6441440"/>
            <a:ext cx="2118" cy="116524"/>
          </a:xfrm>
          <a:prstGeom prst="line">
            <a:avLst/>
          </a:prstGeom>
          <a:ln w="6350">
            <a:solidFill>
              <a:schemeClr val="accent1"/>
            </a:solidFill>
            <a:miter/>
          </a:ln>
        </p:spPr>
        <p:txBody>
          <a:bodyPr lIns="45719" rIns="45719"/>
          <a:lstStyle/>
          <a:p>
            <a:endParaRPr/>
          </a:p>
        </p:txBody>
      </p:sp>
      <p:pic>
        <p:nvPicPr>
          <p:cNvPr id="3" name="Picture 2">
            <a:extLst>
              <a:ext uri="{FF2B5EF4-FFF2-40B4-BE49-F238E27FC236}">
                <a16:creationId xmlns:a16="http://schemas.microsoft.com/office/drawing/2014/main" id="{52535CBB-1841-B5BB-5DA9-AD817CA8D4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4201" y="6365176"/>
            <a:ext cx="3195386" cy="377448"/>
          </a:xfrm>
          <a:prstGeom prst="rect">
            <a:avLst/>
          </a:prstGeom>
        </p:spPr>
      </p:pic>
      <p:sp>
        <p:nvSpPr>
          <p:cNvPr id="4" name="Slide Number">
            <a:extLst>
              <a:ext uri="{FF2B5EF4-FFF2-40B4-BE49-F238E27FC236}">
                <a16:creationId xmlns:a16="http://schemas.microsoft.com/office/drawing/2014/main" id="{313DCF86-45EF-ED00-DC3A-9FCEE2EB5320}"/>
              </a:ext>
            </a:extLst>
          </p:cNvPr>
          <p:cNvSpPr txBox="1">
            <a:spLocks/>
          </p:cNvSpPr>
          <p:nvPr userDrawn="1"/>
        </p:nvSpPr>
        <p:spPr>
          <a:xfrm>
            <a:off x="615750" y="6441440"/>
            <a:ext cx="127001" cy="127001"/>
          </a:xfrm>
          <a:prstGeom prst="rect">
            <a:avLst/>
          </a:prstGeom>
          <a:ln w="12700">
            <a:miter lim="400000"/>
          </a:ln>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rgbClr val="888888"/>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0345539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 Column Layout">
    <p:bg>
      <p:bgPr>
        <a:solidFill>
          <a:srgbClr val="FFFFFF"/>
        </a:solidFill>
        <a:effectLst/>
      </p:bgPr>
    </p:bg>
    <p:spTree>
      <p:nvGrpSpPr>
        <p:cNvPr id="1" name=""/>
        <p:cNvGrpSpPr/>
        <p:nvPr/>
      </p:nvGrpSpPr>
      <p:grpSpPr>
        <a:xfrm>
          <a:off x="0" y="0"/>
          <a:ext cx="0" cy="0"/>
          <a:chOff x="0" y="0"/>
          <a:chExt cx="0" cy="0"/>
        </a:xfrm>
      </p:grpSpPr>
      <p:sp>
        <p:nvSpPr>
          <p:cNvPr id="32" name="Rectangle 6"/>
          <p:cNvSpPr/>
          <p:nvPr/>
        </p:nvSpPr>
        <p:spPr>
          <a:xfrm>
            <a:off x="5412" y="6307016"/>
            <a:ext cx="12186589" cy="550986"/>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33" name="Title Text"/>
          <p:cNvSpPr txBox="1">
            <a:spLocks noGrp="1"/>
          </p:cNvSpPr>
          <p:nvPr>
            <p:ph type="title"/>
          </p:nvPr>
        </p:nvSpPr>
        <p:spPr>
          <a:xfrm>
            <a:off x="609600" y="457201"/>
            <a:ext cx="10972800" cy="914401"/>
          </a:xfrm>
          <a:prstGeom prst="rect">
            <a:avLst/>
          </a:prstGeom>
        </p:spPr>
        <p:txBody>
          <a:bodyPr/>
          <a:lstStyle>
            <a:lvl1pPr>
              <a:defRPr sz="3200" b="0">
                <a:solidFill>
                  <a:schemeClr val="accent1"/>
                </a:solidFill>
              </a:defRPr>
            </a:lvl1pPr>
          </a:lstStyle>
          <a:p>
            <a:r>
              <a:t>Title Text</a:t>
            </a:r>
          </a:p>
        </p:txBody>
      </p:sp>
      <p:sp>
        <p:nvSpPr>
          <p:cNvPr id="34" name="Slide Number"/>
          <p:cNvSpPr txBox="1">
            <a:spLocks noGrp="1"/>
          </p:cNvSpPr>
          <p:nvPr>
            <p:ph type="sldNum" sz="quarter" idx="2"/>
          </p:nvPr>
        </p:nvSpPr>
        <p:spPr>
          <a:xfrm>
            <a:off x="615750" y="6441440"/>
            <a:ext cx="127001" cy="127001"/>
          </a:xfrm>
          <a:prstGeom prst="rect">
            <a:avLst/>
          </a:prstGeom>
        </p:spPr>
        <p:txBody>
          <a:bodyPr/>
          <a:lstStyle/>
          <a:p>
            <a:fld id="{86CB4B4D-7CA3-9044-876B-883B54F8677D}" type="slidenum">
              <a:t>‹#›</a:t>
            </a:fld>
            <a:endParaRPr/>
          </a:p>
        </p:txBody>
      </p:sp>
      <p:sp>
        <p:nvSpPr>
          <p:cNvPr id="35" name="Body Level One…"/>
          <p:cNvSpPr txBox="1">
            <a:spLocks noGrp="1"/>
          </p:cNvSpPr>
          <p:nvPr>
            <p:ph type="body" sz="half" idx="1"/>
          </p:nvPr>
        </p:nvSpPr>
        <p:spPr>
          <a:xfrm>
            <a:off x="609600" y="1472183"/>
            <a:ext cx="5387164" cy="4216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 name="Straight Connector 7"/>
          <p:cNvSpPr/>
          <p:nvPr/>
        </p:nvSpPr>
        <p:spPr>
          <a:xfrm>
            <a:off x="821267" y="6441440"/>
            <a:ext cx="2118" cy="116524"/>
          </a:xfrm>
          <a:prstGeom prst="line">
            <a:avLst/>
          </a:prstGeom>
          <a:ln w="6350">
            <a:solidFill>
              <a:schemeClr val="accent1"/>
            </a:solidFill>
            <a:miter/>
          </a:ln>
        </p:spPr>
        <p:txBody>
          <a:bodyPr lIns="45719" rIns="45719"/>
          <a:lstStyle/>
          <a:p>
            <a:endParaRPr/>
          </a:p>
        </p:txBody>
      </p:sp>
      <p:sp>
        <p:nvSpPr>
          <p:cNvPr id="37" name="Straight Connector 8"/>
          <p:cNvSpPr/>
          <p:nvPr/>
        </p:nvSpPr>
        <p:spPr>
          <a:xfrm>
            <a:off x="816864" y="6437376"/>
            <a:ext cx="2118" cy="116524"/>
          </a:xfrm>
          <a:prstGeom prst="line">
            <a:avLst/>
          </a:prstGeom>
          <a:ln w="6350">
            <a:solidFill>
              <a:srgbClr val="808285"/>
            </a:solidFill>
            <a:miter/>
          </a:ln>
        </p:spPr>
        <p:txBody>
          <a:bodyPr lIns="45719" rIns="45719"/>
          <a:lstStyle/>
          <a:p>
            <a:endParaRPr/>
          </a:p>
        </p:txBody>
      </p:sp>
      <p:pic>
        <p:nvPicPr>
          <p:cNvPr id="38" name="Picture 10" descr="Picture 10"/>
          <p:cNvPicPr>
            <a:picLocks noChangeAspect="1"/>
          </p:cNvPicPr>
          <p:nvPr/>
        </p:nvPicPr>
        <p:blipFill>
          <a:blip r:embed="rId2"/>
          <a:stretch>
            <a:fillRect/>
          </a:stretch>
        </p:blipFill>
        <p:spPr>
          <a:xfrm>
            <a:off x="8988345" y="6308697"/>
            <a:ext cx="3204800" cy="549304"/>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bg>
      <p:bgPr>
        <a:solidFill>
          <a:srgbClr val="FFFFFF"/>
        </a:solidFill>
        <a:effectLst/>
      </p:bgPr>
    </p:bg>
    <p:spTree>
      <p:nvGrpSpPr>
        <p:cNvPr id="1" name=""/>
        <p:cNvGrpSpPr/>
        <p:nvPr/>
      </p:nvGrpSpPr>
      <p:grpSpPr>
        <a:xfrm>
          <a:off x="0" y="0"/>
          <a:ext cx="0" cy="0"/>
          <a:chOff x="0" y="0"/>
          <a:chExt cx="0" cy="0"/>
        </a:xfrm>
      </p:grpSpPr>
      <p:sp>
        <p:nvSpPr>
          <p:cNvPr id="45" name="Rectangle 6"/>
          <p:cNvSpPr/>
          <p:nvPr/>
        </p:nvSpPr>
        <p:spPr>
          <a:xfrm>
            <a:off x="5412" y="6307016"/>
            <a:ext cx="12186589" cy="550986"/>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46" name="Title Text"/>
          <p:cNvSpPr txBox="1">
            <a:spLocks noGrp="1"/>
          </p:cNvSpPr>
          <p:nvPr>
            <p:ph type="title"/>
          </p:nvPr>
        </p:nvSpPr>
        <p:spPr>
          <a:xfrm>
            <a:off x="609600" y="457201"/>
            <a:ext cx="10972800" cy="914401"/>
          </a:xfrm>
          <a:prstGeom prst="rect">
            <a:avLst/>
          </a:prstGeom>
        </p:spPr>
        <p:txBody>
          <a:bodyPr/>
          <a:lstStyle>
            <a:lvl1pPr>
              <a:defRPr sz="3200" i="1">
                <a:solidFill>
                  <a:schemeClr val="accent1"/>
                </a:solidFill>
                <a:latin typeface="+mj-lt"/>
                <a:ea typeface="+mj-ea"/>
                <a:cs typeface="+mj-cs"/>
                <a:sym typeface="Calibri"/>
              </a:defRPr>
            </a:lvl1pPr>
          </a:lstStyle>
          <a:p>
            <a:r>
              <a:t>Title Text</a:t>
            </a:r>
          </a:p>
        </p:txBody>
      </p:sp>
      <p:sp>
        <p:nvSpPr>
          <p:cNvPr id="47" name="Slide Number"/>
          <p:cNvSpPr txBox="1">
            <a:spLocks noGrp="1"/>
          </p:cNvSpPr>
          <p:nvPr>
            <p:ph type="sldNum" sz="quarter" idx="2"/>
          </p:nvPr>
        </p:nvSpPr>
        <p:spPr>
          <a:xfrm>
            <a:off x="615750" y="6441440"/>
            <a:ext cx="127001" cy="127001"/>
          </a:xfrm>
          <a:prstGeom prst="rect">
            <a:avLst/>
          </a:prstGeom>
        </p:spPr>
        <p:txBody>
          <a:bodyPr/>
          <a:lstStyle/>
          <a:p>
            <a:fld id="{86CB4B4D-7CA3-9044-876B-883B54F8677D}" type="slidenum">
              <a:t>‹#›</a:t>
            </a:fld>
            <a:endParaRPr/>
          </a:p>
        </p:txBody>
      </p:sp>
      <p:sp>
        <p:nvSpPr>
          <p:cNvPr id="48" name="Straight Connector 7"/>
          <p:cNvSpPr/>
          <p:nvPr/>
        </p:nvSpPr>
        <p:spPr>
          <a:xfrm>
            <a:off x="821267" y="6441440"/>
            <a:ext cx="2118" cy="116524"/>
          </a:xfrm>
          <a:prstGeom prst="line">
            <a:avLst/>
          </a:prstGeom>
          <a:ln w="6350">
            <a:solidFill>
              <a:schemeClr val="accent1"/>
            </a:solidFill>
            <a:miter/>
          </a:ln>
        </p:spPr>
        <p:txBody>
          <a:bodyPr lIns="45719" rIns="45719"/>
          <a:lstStyle/>
          <a:p>
            <a:endParaRPr/>
          </a:p>
        </p:txBody>
      </p:sp>
      <p:sp>
        <p:nvSpPr>
          <p:cNvPr id="49" name="Straight Connector 8"/>
          <p:cNvSpPr/>
          <p:nvPr/>
        </p:nvSpPr>
        <p:spPr>
          <a:xfrm>
            <a:off x="816864" y="6437376"/>
            <a:ext cx="2118" cy="116524"/>
          </a:xfrm>
          <a:prstGeom prst="line">
            <a:avLst/>
          </a:prstGeom>
          <a:ln w="6350">
            <a:solidFill>
              <a:srgbClr val="808285"/>
            </a:solidFill>
            <a:miter/>
          </a:ln>
        </p:spPr>
        <p:txBody>
          <a:bodyPr lIns="45719" rIns="45719"/>
          <a:lstStyle/>
          <a:p>
            <a:endParaRPr/>
          </a:p>
        </p:txBody>
      </p:sp>
      <p:pic>
        <p:nvPicPr>
          <p:cNvPr id="50" name="Picture 10" descr="Picture 10"/>
          <p:cNvPicPr>
            <a:picLocks noChangeAspect="1"/>
          </p:cNvPicPr>
          <p:nvPr/>
        </p:nvPicPr>
        <p:blipFill>
          <a:blip r:embed="rId2"/>
          <a:stretch>
            <a:fillRect/>
          </a:stretch>
        </p:blipFill>
        <p:spPr>
          <a:xfrm>
            <a:off x="8988345" y="6308697"/>
            <a:ext cx="3204800" cy="549304"/>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1 Column Layout">
    <p:spTree>
      <p:nvGrpSpPr>
        <p:cNvPr id="1" name=""/>
        <p:cNvGrpSpPr/>
        <p:nvPr/>
      </p:nvGrpSpPr>
      <p:grpSpPr>
        <a:xfrm>
          <a:off x="0" y="0"/>
          <a:ext cx="0" cy="0"/>
          <a:chOff x="0" y="0"/>
          <a:chExt cx="0" cy="0"/>
        </a:xfrm>
      </p:grpSpPr>
      <p:sp>
        <p:nvSpPr>
          <p:cNvPr id="7" name="Rectangle 6"/>
          <p:cNvSpPr/>
          <p:nvPr userDrawn="1"/>
        </p:nvSpPr>
        <p:spPr>
          <a:xfrm>
            <a:off x="5413" y="6307016"/>
            <a:ext cx="12186587" cy="550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lgn="l"/>
            <a:r>
              <a:rPr lang="en-US" sz="700">
                <a:solidFill>
                  <a:srgbClr val="808285"/>
                </a:solidFill>
              </a:rPr>
              <a:t>© 2022 Lamont-Doherty Earth Observatory </a:t>
            </a:r>
            <a:endParaRPr lang="en-US" dirty="0"/>
          </a:p>
        </p:txBody>
      </p:sp>
      <p:sp>
        <p:nvSpPr>
          <p:cNvPr id="4" name="Slide Number Placeholder 3"/>
          <p:cNvSpPr>
            <a:spLocks noGrp="1"/>
          </p:cNvSpPr>
          <p:nvPr>
            <p:ph type="sldNum" sz="quarter" idx="11"/>
          </p:nvPr>
        </p:nvSpPr>
        <p:spPr>
          <a:xfrm>
            <a:off x="8626993" y="6356350"/>
            <a:ext cx="110607" cy="107722"/>
          </a:xfrm>
        </p:spPr>
        <p:txBody>
          <a:bodyPr/>
          <a:lstStyle/>
          <a:p>
            <a:fld id="{E807228E-FB63-4469-91E2-6E3131BC6B87}" type="slidenum">
              <a:rPr lang="en-US" smtClean="0"/>
              <a:pPr/>
              <a:t>‹#›</a:t>
            </a:fld>
            <a:endParaRPr lang="en-US"/>
          </a:p>
        </p:txBody>
      </p:sp>
      <p:sp>
        <p:nvSpPr>
          <p:cNvPr id="6" name="Content Placeholder 5"/>
          <p:cNvSpPr>
            <a:spLocks noGrp="1"/>
          </p:cNvSpPr>
          <p:nvPr>
            <p:ph sz="quarter" idx="12"/>
          </p:nvPr>
        </p:nvSpPr>
        <p:spPr>
          <a:xfrm>
            <a:off x="609600" y="1472184"/>
            <a:ext cx="10972800" cy="421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821267" y="6441441"/>
            <a:ext cx="2117" cy="116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16864" y="6437377"/>
            <a:ext cx="2117" cy="11652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88345" y="6308698"/>
            <a:ext cx="3204799" cy="549303"/>
          </a:xfrm>
          <a:prstGeom prst="rect">
            <a:avLst/>
          </a:prstGeom>
        </p:spPr>
      </p:pic>
    </p:spTree>
    <p:extLst>
      <p:ext uri="{BB962C8B-B14F-4D97-AF65-F5344CB8AC3E}">
        <p14:creationId xmlns:p14="http://schemas.microsoft.com/office/powerpoint/2010/main" val="122720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 Column Layout">
    <p:bg>
      <p:bgPr>
        <a:solidFill>
          <a:srgbClr val="FFFFFF"/>
        </a:solidFill>
        <a:effectLst/>
      </p:bgPr>
    </p:bg>
    <p:spTree>
      <p:nvGrpSpPr>
        <p:cNvPr id="1" name=""/>
        <p:cNvGrpSpPr/>
        <p:nvPr/>
      </p:nvGrpSpPr>
      <p:grpSpPr>
        <a:xfrm>
          <a:off x="0" y="0"/>
          <a:ext cx="0" cy="0"/>
          <a:chOff x="0" y="0"/>
          <a:chExt cx="0" cy="0"/>
        </a:xfrm>
      </p:grpSpPr>
      <p:sp>
        <p:nvSpPr>
          <p:cNvPr id="19" name="Rectangle 6"/>
          <p:cNvSpPr/>
          <p:nvPr/>
        </p:nvSpPr>
        <p:spPr>
          <a:xfrm>
            <a:off x="5412" y="6307016"/>
            <a:ext cx="12186589" cy="550986"/>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20" name="Title Text"/>
          <p:cNvSpPr txBox="1">
            <a:spLocks noGrp="1"/>
          </p:cNvSpPr>
          <p:nvPr>
            <p:ph type="title"/>
          </p:nvPr>
        </p:nvSpPr>
        <p:spPr>
          <a:xfrm>
            <a:off x="609600" y="457201"/>
            <a:ext cx="10972800" cy="914401"/>
          </a:xfrm>
          <a:prstGeom prst="rect">
            <a:avLst/>
          </a:prstGeom>
        </p:spPr>
        <p:txBody>
          <a:bodyPr/>
          <a:lstStyle>
            <a:lvl1pPr>
              <a:defRPr sz="3200" i="1">
                <a:solidFill>
                  <a:schemeClr val="accent1"/>
                </a:solidFill>
                <a:latin typeface="+mj-lt"/>
                <a:ea typeface="+mj-ea"/>
                <a:cs typeface="+mj-cs"/>
                <a:sym typeface="Calibri"/>
              </a:defRPr>
            </a:lvl1pPr>
          </a:lstStyle>
          <a:p>
            <a:r>
              <a:t>Title Text</a:t>
            </a:r>
          </a:p>
        </p:txBody>
      </p:sp>
      <p:sp>
        <p:nvSpPr>
          <p:cNvPr id="22" name="Body Level One…"/>
          <p:cNvSpPr txBox="1">
            <a:spLocks noGrp="1"/>
          </p:cNvSpPr>
          <p:nvPr>
            <p:ph type="body" idx="1" hasCustomPrompt="1"/>
          </p:nvPr>
        </p:nvSpPr>
        <p:spPr>
          <a:xfrm>
            <a:off x="609600" y="1472183"/>
            <a:ext cx="10972800" cy="4216401"/>
          </a:xfrm>
          <a:prstGeom prst="rect">
            <a:avLst/>
          </a:prstGeom>
        </p:spPr>
        <p:txBody>
          <a:bodyPr/>
          <a:lstStyle>
            <a:lvl1pPr marL="91439">
              <a:spcBef>
                <a:spcPts val="700"/>
              </a:spcBef>
              <a:buClr>
                <a:schemeClr val="accent1"/>
              </a:buClr>
              <a:buSzPct val="100000"/>
              <a:buFont typeface="Arial"/>
              <a:buChar char="•"/>
              <a:defRPr sz="2800" b="0">
                <a:solidFill>
                  <a:srgbClr val="000000"/>
                </a:solidFill>
                <a:latin typeface="+mj-lt"/>
                <a:ea typeface="+mj-ea"/>
                <a:cs typeface="+mj-cs"/>
                <a:sym typeface="Calibri"/>
              </a:defRPr>
            </a:lvl1pPr>
            <a:lvl2pPr>
              <a:spcBef>
                <a:spcPts val="700"/>
              </a:spcBef>
              <a:buClr>
                <a:schemeClr val="accent1"/>
              </a:buClr>
              <a:buFont typeface="Arial"/>
              <a:buChar char="•"/>
              <a:defRPr sz="2800" b="0">
                <a:solidFill>
                  <a:srgbClr val="000000"/>
                </a:solidFill>
                <a:latin typeface="+mj-lt"/>
                <a:ea typeface="+mj-ea"/>
                <a:cs typeface="+mj-cs"/>
                <a:sym typeface="Calibri"/>
              </a:defRPr>
            </a:lvl2pPr>
            <a:lvl3pPr marL="806450" indent="-400050">
              <a:spcBef>
                <a:spcPts val="700"/>
              </a:spcBef>
              <a:buClr>
                <a:schemeClr val="accent1"/>
              </a:buClr>
              <a:buFont typeface="Arial"/>
              <a:buChar char="•"/>
              <a:defRPr sz="2800" b="0">
                <a:solidFill>
                  <a:srgbClr val="000000"/>
                </a:solidFill>
                <a:latin typeface="+mj-lt"/>
                <a:ea typeface="+mj-ea"/>
                <a:cs typeface="+mj-cs"/>
                <a:sym typeface="Calibri"/>
              </a:defRPr>
            </a:lvl3pPr>
            <a:lvl4pPr marL="1007533" indent="-207433">
              <a:spcBef>
                <a:spcPts val="700"/>
              </a:spcBef>
              <a:buClr>
                <a:schemeClr val="accent1"/>
              </a:buClr>
              <a:buFont typeface="Arial"/>
              <a:defRPr sz="2800" b="0">
                <a:solidFill>
                  <a:srgbClr val="000000"/>
                </a:solidFill>
                <a:latin typeface="+mj-lt"/>
                <a:ea typeface="+mj-ea"/>
                <a:cs typeface="+mj-cs"/>
                <a:sym typeface="Calibri"/>
              </a:defRPr>
            </a:lvl4pPr>
            <a:lvl5pPr marL="1437639" indent="-231139">
              <a:spcBef>
                <a:spcPts val="700"/>
              </a:spcBef>
              <a:buClr>
                <a:schemeClr val="accent1"/>
              </a:buClr>
              <a:buFont typeface="Arial"/>
              <a:buChar char="•"/>
              <a:defRPr sz="2800" b="0">
                <a:solidFill>
                  <a:srgbClr val="000000"/>
                </a:solidFill>
                <a:latin typeface="+mj-lt"/>
                <a:ea typeface="+mj-ea"/>
                <a:cs typeface="+mj-cs"/>
                <a:sym typeface="Calibri"/>
              </a:defRPr>
            </a:lvl5pPr>
          </a:lstStyle>
          <a:p>
            <a:r>
              <a:t> Click to edit Master text styles</a:t>
            </a:r>
          </a:p>
          <a:p>
            <a:pPr lvl="1"/>
            <a:endParaRPr/>
          </a:p>
          <a:p>
            <a:pPr lvl="2"/>
            <a:endParaRPr/>
          </a:p>
          <a:p>
            <a:pPr lvl="3"/>
            <a:endParaRPr/>
          </a:p>
          <a:p>
            <a:pPr lvl="4"/>
            <a:endParaRPr/>
          </a:p>
        </p:txBody>
      </p:sp>
      <p:sp>
        <p:nvSpPr>
          <p:cNvPr id="23" name="Straight Connector 7"/>
          <p:cNvSpPr/>
          <p:nvPr/>
        </p:nvSpPr>
        <p:spPr>
          <a:xfrm>
            <a:off x="821267" y="6441440"/>
            <a:ext cx="2118" cy="116524"/>
          </a:xfrm>
          <a:prstGeom prst="line">
            <a:avLst/>
          </a:prstGeom>
          <a:ln w="6350">
            <a:solidFill>
              <a:schemeClr val="accent1"/>
            </a:solidFill>
            <a:miter/>
          </a:ln>
        </p:spPr>
        <p:txBody>
          <a:bodyPr lIns="45719" rIns="45719"/>
          <a:lstStyle/>
          <a:p>
            <a:endParaRPr/>
          </a:p>
        </p:txBody>
      </p:sp>
      <p:pic>
        <p:nvPicPr>
          <p:cNvPr id="3" name="Picture 2">
            <a:extLst>
              <a:ext uri="{FF2B5EF4-FFF2-40B4-BE49-F238E27FC236}">
                <a16:creationId xmlns:a16="http://schemas.microsoft.com/office/drawing/2014/main" id="{52535CBB-1841-B5BB-5DA9-AD817CA8D4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4201" y="6365176"/>
            <a:ext cx="3195386" cy="377448"/>
          </a:xfrm>
          <a:prstGeom prst="rect">
            <a:avLst/>
          </a:prstGeom>
        </p:spPr>
      </p:pic>
      <p:sp>
        <p:nvSpPr>
          <p:cNvPr id="4" name="Slide Number">
            <a:extLst>
              <a:ext uri="{FF2B5EF4-FFF2-40B4-BE49-F238E27FC236}">
                <a16:creationId xmlns:a16="http://schemas.microsoft.com/office/drawing/2014/main" id="{313DCF86-45EF-ED00-DC3A-9FCEE2EB5320}"/>
              </a:ext>
            </a:extLst>
          </p:cNvPr>
          <p:cNvSpPr txBox="1">
            <a:spLocks/>
          </p:cNvSpPr>
          <p:nvPr userDrawn="1"/>
        </p:nvSpPr>
        <p:spPr>
          <a:xfrm>
            <a:off x="615750" y="6441440"/>
            <a:ext cx="127001" cy="127001"/>
          </a:xfrm>
          <a:prstGeom prst="rect">
            <a:avLst/>
          </a:prstGeom>
          <a:ln w="12700">
            <a:miter lim="400000"/>
          </a:ln>
        </p:spPr>
        <p:txBody>
          <a:bodyPr wrap="non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700" b="1" i="0" u="none" strike="noStrike" cap="none" spc="0" normalizeH="0" baseline="0">
                <a:ln>
                  <a:noFill/>
                </a:ln>
                <a:solidFill>
                  <a:srgbClr val="888888"/>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5178551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ver Option 2">
    <p:bg>
      <p:bgPr>
        <a:solidFill>
          <a:srgbClr val="FFFFFF"/>
        </a:solidFill>
        <a:effectLst/>
      </p:bgPr>
    </p:bg>
    <p:spTree>
      <p:nvGrpSpPr>
        <p:cNvPr id="1" name=""/>
        <p:cNvGrpSpPr/>
        <p:nvPr/>
      </p:nvGrpSpPr>
      <p:grpSpPr>
        <a:xfrm>
          <a:off x="0" y="0"/>
          <a:ext cx="0" cy="0"/>
          <a:chOff x="0" y="0"/>
          <a:chExt cx="0" cy="0"/>
        </a:xfrm>
      </p:grpSpPr>
      <p:sp>
        <p:nvSpPr>
          <p:cNvPr id="68" name="Rectangle 7"/>
          <p:cNvSpPr/>
          <p:nvPr/>
        </p:nvSpPr>
        <p:spPr>
          <a:xfrm>
            <a:off x="2" y="-1"/>
            <a:ext cx="5252846" cy="1564642"/>
          </a:xfrm>
          <a:prstGeom prst="rect">
            <a:avLst/>
          </a:prstGeom>
          <a:solidFill>
            <a:srgbClr val="E6F7F9"/>
          </a:solidFill>
          <a:ln w="12700">
            <a:miter lim="400000"/>
          </a:ln>
        </p:spPr>
        <p:txBody>
          <a:bodyPr lIns="45719" rIns="45719" anchor="ctr"/>
          <a:lstStyle/>
          <a:p>
            <a:pPr algn="ctr">
              <a:defRPr>
                <a:solidFill>
                  <a:srgbClr val="FFFFFF"/>
                </a:solidFill>
              </a:defRPr>
            </a:pPr>
            <a:endParaRPr/>
          </a:p>
        </p:txBody>
      </p:sp>
      <p:sp>
        <p:nvSpPr>
          <p:cNvPr id="69" name="Title Text"/>
          <p:cNvSpPr txBox="1">
            <a:spLocks noGrp="1"/>
          </p:cNvSpPr>
          <p:nvPr>
            <p:ph type="title"/>
          </p:nvPr>
        </p:nvSpPr>
        <p:spPr>
          <a:xfrm>
            <a:off x="5716697" y="2783845"/>
            <a:ext cx="6014722" cy="3291842"/>
          </a:xfrm>
          <a:prstGeom prst="rect">
            <a:avLst/>
          </a:prstGeom>
        </p:spPr>
        <p:txBody>
          <a:bodyPr/>
          <a:lstStyle>
            <a:lvl1pPr>
              <a:defRPr>
                <a:solidFill>
                  <a:srgbClr val="808285"/>
                </a:solidFill>
              </a:defRPr>
            </a:lvl1pPr>
          </a:lstStyle>
          <a:p>
            <a:r>
              <a:t>Title Text</a:t>
            </a:r>
          </a:p>
        </p:txBody>
      </p:sp>
      <p:sp>
        <p:nvSpPr>
          <p:cNvPr id="71" name="Picture Placeholder 6"/>
          <p:cNvSpPr>
            <a:spLocks noGrp="1"/>
          </p:cNvSpPr>
          <p:nvPr>
            <p:ph type="pic" sz="half" idx="21"/>
          </p:nvPr>
        </p:nvSpPr>
        <p:spPr>
          <a:xfrm>
            <a:off x="-3262" y="-1"/>
            <a:ext cx="5256107" cy="5037078"/>
          </a:xfrm>
          <a:prstGeom prst="rect">
            <a:avLst/>
          </a:prstGeom>
        </p:spPr>
        <p:txBody>
          <a:bodyPr lIns="91439" tIns="45719" rIns="91439" bIns="45719">
            <a:noAutofit/>
          </a:bodyPr>
          <a:lstStyle/>
          <a:p>
            <a:endParaRPr/>
          </a:p>
        </p:txBody>
      </p:sp>
      <p:sp>
        <p:nvSpPr>
          <p:cNvPr id="72" name="Slide Number"/>
          <p:cNvSpPr txBox="1">
            <a:spLocks noGrp="1"/>
          </p:cNvSpPr>
          <p:nvPr>
            <p:ph type="sldNum" sz="quarter" idx="2"/>
          </p:nvPr>
        </p:nvSpPr>
        <p:spPr>
          <a:xfrm>
            <a:off x="5892800" y="6356350"/>
            <a:ext cx="2844800" cy="368300"/>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751AB152-0F37-34B5-EFA1-A6BA217A3225}"/>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244840" y="133350"/>
            <a:ext cx="4985519" cy="588904"/>
          </a:xfrm>
          <a:prstGeom prst="rect">
            <a:avLst/>
          </a:prstGeom>
        </p:spPr>
      </p:pic>
    </p:spTree>
    <p:extLst>
      <p:ext uri="{BB962C8B-B14F-4D97-AF65-F5344CB8AC3E}">
        <p14:creationId xmlns:p14="http://schemas.microsoft.com/office/powerpoint/2010/main" val="179975566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1 Column Layout">
    <p:spTree>
      <p:nvGrpSpPr>
        <p:cNvPr id="1" name=""/>
        <p:cNvGrpSpPr/>
        <p:nvPr/>
      </p:nvGrpSpPr>
      <p:grpSpPr>
        <a:xfrm>
          <a:off x="0" y="0"/>
          <a:ext cx="0" cy="0"/>
          <a:chOff x="0" y="0"/>
          <a:chExt cx="0" cy="0"/>
        </a:xfrm>
      </p:grpSpPr>
      <p:sp>
        <p:nvSpPr>
          <p:cNvPr id="7" name="Rectangle 6"/>
          <p:cNvSpPr/>
          <p:nvPr userDrawn="1"/>
        </p:nvSpPr>
        <p:spPr>
          <a:xfrm>
            <a:off x="5413" y="6307016"/>
            <a:ext cx="12186587" cy="5509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1"/>
          <p:cNvSpPr>
            <a:spLocks noGrp="1"/>
          </p:cNvSpPr>
          <p:nvPr>
            <p:ph type="title"/>
          </p:nvPr>
        </p:nvSpPr>
        <p:spPr/>
        <p:txBody>
          <a:bodyPr/>
          <a:lstStyle>
            <a:lvl1pPr>
              <a:defRPr b="1" i="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pPr algn="l"/>
            <a:r>
              <a:rPr lang="en-US" sz="700" dirty="0">
                <a:solidFill>
                  <a:srgbClr val="808285"/>
                </a:solidFill>
              </a:rPr>
              <a:t>© </a:t>
            </a:r>
            <a:fld id="{5D10363A-2217-F14E-9E13-376CB424FCB3}" type="datetimeyyyy">
              <a:rPr lang="en-US" sz="700" smtClean="0">
                <a:solidFill>
                  <a:srgbClr val="808285"/>
                </a:solidFill>
              </a:rPr>
              <a:pPr algn="l"/>
              <a:t>2023</a:t>
            </a:fld>
            <a:r>
              <a:rPr lang="en-US" sz="700" dirty="0">
                <a:solidFill>
                  <a:srgbClr val="808285"/>
                </a:solidFill>
              </a:rPr>
              <a:t> Lamont-Doherty Earth Observatory </a:t>
            </a:r>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E807228E-FB63-4469-91E2-6E3131BC6B87}" type="slidenum">
              <a:rPr lang="en-US" smtClean="0">
                <a:solidFill>
                  <a:prstClr val="black">
                    <a:tint val="75000"/>
                  </a:prstClr>
                </a:solidFill>
              </a:rPr>
              <a:pPr/>
              <a:t>‹#›</a:t>
            </a:fld>
            <a:endParaRPr lang="en-US" dirty="0">
              <a:solidFill>
                <a:prstClr val="black">
                  <a:tint val="75000"/>
                </a:prstClr>
              </a:solidFill>
            </a:endParaRPr>
          </a:p>
        </p:txBody>
      </p:sp>
      <p:sp>
        <p:nvSpPr>
          <p:cNvPr id="6" name="Content Placeholder 5"/>
          <p:cNvSpPr>
            <a:spLocks noGrp="1"/>
          </p:cNvSpPr>
          <p:nvPr>
            <p:ph sz="quarter" idx="12" hasCustomPrompt="1"/>
          </p:nvPr>
        </p:nvSpPr>
        <p:spPr>
          <a:xfrm>
            <a:off x="609600" y="1472184"/>
            <a:ext cx="10972800" cy="4216400"/>
          </a:xfrm>
        </p:spPr>
        <p:txBody>
          <a:bodyPr>
            <a:normAutofit/>
          </a:bodyPr>
          <a:lstStyle>
            <a:lvl1pPr marL="91440" indent="0">
              <a:spcBef>
                <a:spcPts val="700"/>
              </a:spcBef>
              <a:buClr>
                <a:schemeClr val="accent1"/>
              </a:buClr>
              <a:buFont typeface="Arial" panose="020B0604020202020204" pitchFamily="34" charset="0"/>
              <a:buChar char="•"/>
              <a:defRPr sz="2800" b="0" i="0">
                <a:solidFill>
                  <a:schemeClr val="tx1"/>
                </a:solidFill>
                <a:latin typeface="Calibri" panose="020F0502020204030204" pitchFamily="34" charset="0"/>
                <a:cs typeface="Calibri" panose="020F0502020204030204" pitchFamily="34" charset="0"/>
              </a:defRPr>
            </a:lvl1pPr>
            <a:lvl2pPr marL="177800" indent="-177800">
              <a:buClr>
                <a:schemeClr val="accent1"/>
              </a:buClr>
              <a:buFont typeface="Arial" panose="020B0604020202020204" pitchFamily="34" charset="0"/>
              <a:buChar char="•"/>
              <a:defRPr sz="2800" b="0" i="0">
                <a:solidFill>
                  <a:schemeClr val="tx1"/>
                </a:solidFill>
                <a:latin typeface="Calibri" panose="020F0502020204030204" pitchFamily="34" charset="0"/>
                <a:cs typeface="Calibri" panose="020F0502020204030204" pitchFamily="34" charset="0"/>
              </a:defRPr>
            </a:lvl2pPr>
            <a:lvl3pPr marL="749300" indent="-342900">
              <a:buClr>
                <a:schemeClr val="accent1"/>
              </a:buClr>
              <a:buFont typeface="Arial" panose="020B0604020202020204" pitchFamily="34" charset="0"/>
              <a:buChar char="•"/>
              <a:defRPr sz="2400" b="0" i="0">
                <a:solidFill>
                  <a:schemeClr val="tx1"/>
                </a:solidFill>
                <a:latin typeface="Calibri" panose="020F0502020204030204" pitchFamily="34" charset="0"/>
                <a:cs typeface="Calibri" panose="020F0502020204030204" pitchFamily="34" charset="0"/>
              </a:defRPr>
            </a:lvl3pPr>
            <a:lvl4pPr marL="977900" indent="-177800">
              <a:buClr>
                <a:schemeClr val="accent1"/>
              </a:buClr>
              <a:buFont typeface="Arial" panose="020B0604020202020204" pitchFamily="34" charset="0"/>
              <a:buChar char="•"/>
              <a:defRPr sz="2400" b="0" i="0">
                <a:solidFill>
                  <a:schemeClr val="tx1"/>
                </a:solidFill>
                <a:latin typeface="Calibri" panose="020F0502020204030204" pitchFamily="34" charset="0"/>
                <a:cs typeface="Calibri" panose="020F0502020204030204" pitchFamily="34" charset="0"/>
              </a:defRPr>
            </a:lvl4pPr>
            <a:lvl5pPr marL="1371600" indent="-165100">
              <a:buClr>
                <a:schemeClr val="accent1"/>
              </a:buClr>
              <a:buFont typeface="Arial" panose="020B0604020202020204" pitchFamily="34" charset="0"/>
              <a:buChar char="•"/>
              <a:defRPr sz="2000" b="0" i="0">
                <a:solidFill>
                  <a:schemeClr val="tx1"/>
                </a:solidFill>
                <a:latin typeface="Calibri" panose="020F0502020204030204" pitchFamily="34" charset="0"/>
                <a:cs typeface="Calibri" panose="020F0502020204030204" pitchFamily="34" charset="0"/>
              </a:defRPr>
            </a:lvl5pPr>
          </a:lstStyle>
          <a:p>
            <a:pPr lvl="0"/>
            <a:r>
              <a:rPr lang="en-US" dirty="0"/>
              <a:t>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cxnSp>
        <p:nvCxnSpPr>
          <p:cNvPr id="8" name="Straight Connector 7"/>
          <p:cNvCxnSpPr/>
          <p:nvPr userDrawn="1"/>
        </p:nvCxnSpPr>
        <p:spPr>
          <a:xfrm>
            <a:off x="821267" y="6441441"/>
            <a:ext cx="2117" cy="116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816864" y="6437377"/>
            <a:ext cx="2117" cy="11652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88345" y="6308698"/>
            <a:ext cx="3204799" cy="549303"/>
          </a:xfrm>
          <a:prstGeom prst="rect">
            <a:avLst/>
          </a:prstGeom>
        </p:spPr>
      </p:pic>
    </p:spTree>
    <p:extLst>
      <p:ext uri="{BB962C8B-B14F-4D97-AF65-F5344CB8AC3E}">
        <p14:creationId xmlns:p14="http://schemas.microsoft.com/office/powerpoint/2010/main" val="1576421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F858-5CF1-E352-B59C-686192577E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9C487E-EF00-493B-4617-06E97AF002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0CC959-8AE3-BA78-062A-573EF6BE07E1}"/>
              </a:ext>
            </a:extLst>
          </p:cNvPr>
          <p:cNvSpPr>
            <a:spLocks noGrp="1"/>
          </p:cNvSpPr>
          <p:nvPr>
            <p:ph type="dt" sz="half" idx="10"/>
          </p:nvPr>
        </p:nvSpPr>
        <p:spPr/>
        <p:txBody>
          <a:bodyPr/>
          <a:lstStyle/>
          <a:p>
            <a:fld id="{746FD4D4-5F97-9B4F-A77A-8B785761CB68}" type="datetimeFigureOut">
              <a:rPr lang="en-US" smtClean="0"/>
              <a:t>5/4/23</a:t>
            </a:fld>
            <a:endParaRPr lang="en-US"/>
          </a:p>
        </p:txBody>
      </p:sp>
      <p:sp>
        <p:nvSpPr>
          <p:cNvPr id="5" name="Footer Placeholder 4">
            <a:extLst>
              <a:ext uri="{FF2B5EF4-FFF2-40B4-BE49-F238E27FC236}">
                <a16:creationId xmlns:a16="http://schemas.microsoft.com/office/drawing/2014/main" id="{5EF2811D-076E-0FED-BE1A-728F73211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30F2D-A912-FC34-28FF-9DE515E6DC57}"/>
              </a:ext>
            </a:extLst>
          </p:cNvPr>
          <p:cNvSpPr>
            <a:spLocks noGrp="1"/>
          </p:cNvSpPr>
          <p:nvPr>
            <p:ph type="sldNum" sz="quarter" idx="12"/>
          </p:nvPr>
        </p:nvSpPr>
        <p:spPr/>
        <p:txBody>
          <a:bodyPr/>
          <a:lstStyle/>
          <a:p>
            <a:fld id="{72B4F206-54AD-B34D-B5EA-B7E7D163EB77}" type="slidenum">
              <a:rPr lang="en-US" smtClean="0"/>
              <a:t>‹#›</a:t>
            </a:fld>
            <a:endParaRPr lang="en-US"/>
          </a:p>
        </p:txBody>
      </p:sp>
    </p:spTree>
    <p:extLst>
      <p:ext uri="{BB962C8B-B14F-4D97-AF65-F5344CB8AC3E}">
        <p14:creationId xmlns:p14="http://schemas.microsoft.com/office/powerpoint/2010/main" val="40982341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96053" y="3342638"/>
            <a:ext cx="10757749" cy="1566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356350"/>
            <a:ext cx="2844800" cy="368300"/>
          </a:xfrm>
          <a:prstGeom prst="rect">
            <a:avLst/>
          </a:prstGeom>
          <a:ln w="12700">
            <a:miter lim="400000"/>
          </a:ln>
        </p:spPr>
        <p:txBody>
          <a:bodyPr wrap="none" lIns="0" tIns="0" rIns="0" bIns="0">
            <a:spAutoFit/>
          </a:bodyPr>
          <a:lstStyle>
            <a:lvl1pPr algn="r">
              <a:defRPr sz="700" b="1">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1" r:id="rId3"/>
    <p:sldLayoutId id="2147483652" r:id="rId4"/>
    <p:sldLayoutId id="2147483668" r:id="rId5"/>
  </p:sldLayoutIdLst>
  <p:transition spd="med"/>
  <p:txStyles>
    <p:title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9pPr>
    </p:titleStyle>
    <p:bodyStyle>
      <a:lvl1pPr marL="0" marR="0" indent="0" algn="l" defTabSz="914400" rtl="0" latinLnBrk="0">
        <a:lnSpc>
          <a:spcPct val="90000"/>
        </a:lnSpc>
        <a:spcBef>
          <a:spcPts val="1000"/>
        </a:spcBef>
        <a:spcAft>
          <a:spcPts val="0"/>
        </a:spcAft>
        <a:buClrTx/>
        <a:buSzTx/>
        <a:buFontTx/>
        <a:buNone/>
        <a:tabLst/>
        <a:defRPr sz="1800" b="1" i="0" u="none" strike="noStrike" cap="none" spc="0" baseline="0">
          <a:solidFill>
            <a:srgbClr val="808285"/>
          </a:solidFill>
          <a:uFillTx/>
          <a:latin typeface="Arial"/>
          <a:ea typeface="Arial"/>
          <a:cs typeface="Arial"/>
          <a:sym typeface="Arial"/>
        </a:defRPr>
      </a:lvl1pPr>
      <a:lvl2pPr marL="177800" marR="0" indent="-1778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2pPr>
      <a:lvl3pPr marL="592137" marR="0" indent="-185737"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3pPr>
      <a:lvl4pPr marL="1000125" marR="0" indent="-200025"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4pPr>
      <a:lvl5pPr marL="1418771" marR="0" indent="-212271"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5pPr>
      <a:lvl6pPr marL="2514600" marR="0" indent="-2286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6pPr>
      <a:lvl7pPr marL="2971800" marR="0" indent="-2286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7pPr>
      <a:lvl8pPr marL="3429000" marR="0" indent="-2286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8pPr>
      <a:lvl9pPr marL="3886200" marR="0" indent="-2286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96053" y="3342638"/>
            <a:ext cx="10757749" cy="1566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007462828"/>
      </p:ext>
    </p:extLst>
  </p:cSld>
  <p:clrMap bg1="lt1" tx1="dk1" bg2="lt2" tx2="dk2" accent1="accent1" accent2="accent2" accent3="accent3" accent4="accent4" accent5="accent5" accent6="accent6" hlink="hlink" folHlink="folHlink"/>
  <p:sldLayoutIdLst>
    <p:sldLayoutId id="2147483657" r:id="rId1"/>
    <p:sldLayoutId id="2147483660" r:id="rId2"/>
    <p:sldLayoutId id="2147483661" r:id="rId3"/>
    <p:sldLayoutId id="2147483663" r:id="rId4"/>
    <p:sldLayoutId id="2147483664" r:id="rId5"/>
    <p:sldLayoutId id="2147483666" r:id="rId6"/>
    <p:sldLayoutId id="2147483667" r:id="rId7"/>
  </p:sldLayoutIdLst>
  <p:transition spd="med"/>
  <p:txStyles>
    <p:titleStyle>
      <a:lvl1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1" i="0" u="none" strike="noStrike" cap="none" spc="0" baseline="0">
          <a:solidFill>
            <a:srgbClr val="FFFFFF"/>
          </a:solidFill>
          <a:uFillTx/>
          <a:latin typeface="Arial"/>
          <a:ea typeface="Arial"/>
          <a:cs typeface="Arial"/>
          <a:sym typeface="Arial"/>
        </a:defRPr>
      </a:lvl9pPr>
    </p:titleStyle>
    <p:bodyStyle>
      <a:lvl1pPr marL="0" marR="0" indent="0" algn="l" defTabSz="914400" rtl="0" latinLnBrk="0">
        <a:lnSpc>
          <a:spcPct val="90000"/>
        </a:lnSpc>
        <a:spcBef>
          <a:spcPts val="1000"/>
        </a:spcBef>
        <a:spcAft>
          <a:spcPts val="0"/>
        </a:spcAft>
        <a:buClrTx/>
        <a:buSzTx/>
        <a:buFontTx/>
        <a:buNone/>
        <a:tabLst/>
        <a:defRPr sz="1800" b="1" i="0" u="none" strike="noStrike" cap="none" spc="0" baseline="0">
          <a:solidFill>
            <a:srgbClr val="808285"/>
          </a:solidFill>
          <a:uFillTx/>
          <a:latin typeface="Arial"/>
          <a:ea typeface="Arial"/>
          <a:cs typeface="Arial"/>
          <a:sym typeface="Arial"/>
        </a:defRPr>
      </a:lvl1pPr>
      <a:lvl2pPr marL="177800" marR="0" indent="-1778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2pPr>
      <a:lvl3pPr marL="592137" marR="0" indent="-185737"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3pPr>
      <a:lvl4pPr marL="1000125" marR="0" indent="-200025"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4pPr>
      <a:lvl5pPr marL="1418771" marR="0" indent="-212271"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5pPr>
      <a:lvl6pPr marL="2514600" marR="0" indent="-2286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6pPr>
      <a:lvl7pPr marL="2971800" marR="0" indent="-2286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7pPr>
      <a:lvl8pPr marL="3429000" marR="0" indent="-2286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8pPr>
      <a:lvl9pPr marL="3886200" marR="0" indent="-228600" algn="l" defTabSz="914400" rtl="0" latinLnBrk="0">
        <a:lnSpc>
          <a:spcPct val="90000"/>
        </a:lnSpc>
        <a:spcBef>
          <a:spcPts val="1000"/>
        </a:spcBef>
        <a:spcAft>
          <a:spcPts val="0"/>
        </a:spcAft>
        <a:buClrTx/>
        <a:buSzPct val="100000"/>
        <a:buFontTx/>
        <a:buChar char="•"/>
        <a:tabLst/>
        <a:defRPr sz="1800" b="1" i="0" u="none" strike="noStrike" cap="none" spc="0" baseline="0">
          <a:solidFill>
            <a:srgbClr val="808285"/>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7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1.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1.jp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itle 1"/>
          <p:cNvSpPr txBox="1">
            <a:spLocks noGrp="1"/>
          </p:cNvSpPr>
          <p:nvPr>
            <p:ph type="title"/>
          </p:nvPr>
        </p:nvSpPr>
        <p:spPr>
          <a:xfrm>
            <a:off x="5367709" y="1731681"/>
            <a:ext cx="6787347" cy="2105338"/>
          </a:xfrm>
          <a:prstGeom prst="rect">
            <a:avLst/>
          </a:prstGeom>
        </p:spPr>
        <p:txBody>
          <a:bodyPr>
            <a:normAutofit/>
          </a:bodyPr>
          <a:lstStyle>
            <a:lvl1pPr algn="ctr" defTabSz="292607">
              <a:lnSpc>
                <a:spcPct val="100000"/>
              </a:lnSpc>
              <a:defRPr sz="3455">
                <a:solidFill>
                  <a:schemeClr val="accent1"/>
                </a:solidFill>
                <a:latin typeface="+mn-lt"/>
                <a:ea typeface="+mn-ea"/>
                <a:cs typeface="+mn-cs"/>
                <a:sym typeface="Helvetica"/>
              </a:defRPr>
            </a:lvl1pPr>
          </a:lstStyle>
          <a:p>
            <a:r>
              <a:rPr lang="en-US" sz="3600" dirty="0">
                <a:effectLst/>
                <a:latin typeface="Calibri" panose="020F0502020204030204" pitchFamily="34" charset="0"/>
              </a:rPr>
              <a:t>Ocean carbon </a:t>
            </a:r>
            <a:r>
              <a:rPr lang="en-US" sz="3600" dirty="0">
                <a:solidFill>
                  <a:schemeClr val="accent2">
                    <a:lumMod val="20000"/>
                    <a:lumOff val="80000"/>
                  </a:schemeClr>
                </a:solidFill>
                <a:effectLst/>
                <a:latin typeface="Calibri" panose="020F0502020204030204" pitchFamily="34" charset="0"/>
              </a:rPr>
              <a:t>and oxygen</a:t>
            </a:r>
            <a:br>
              <a:rPr lang="en-US" sz="3600" dirty="0">
                <a:effectLst/>
                <a:latin typeface="Calibri" panose="020F0502020204030204" pitchFamily="34" charset="0"/>
              </a:rPr>
            </a:br>
            <a:r>
              <a:rPr lang="en-US" sz="3600" dirty="0">
                <a:effectLst/>
                <a:latin typeface="Calibri" panose="020F0502020204030204" pitchFamily="34" charset="0"/>
              </a:rPr>
              <a:t>response to Mt Pinatubo </a:t>
            </a:r>
            <a:endParaRPr lang="en-US" sz="3600" dirty="0"/>
          </a:p>
        </p:txBody>
      </p:sp>
      <p:grpSp>
        <p:nvGrpSpPr>
          <p:cNvPr id="94" name="Picture Placeholder 4"/>
          <p:cNvGrpSpPr/>
          <p:nvPr/>
        </p:nvGrpSpPr>
        <p:grpSpPr>
          <a:xfrm>
            <a:off x="-3262" y="0"/>
            <a:ext cx="5256107" cy="5037076"/>
            <a:chOff x="0" y="0"/>
            <a:chExt cx="5256105" cy="5037075"/>
          </a:xfrm>
        </p:grpSpPr>
        <p:sp>
          <p:nvSpPr>
            <p:cNvPr id="92" name="Rectangle"/>
            <p:cNvSpPr/>
            <p:nvPr/>
          </p:nvSpPr>
          <p:spPr>
            <a:xfrm>
              <a:off x="0" y="0"/>
              <a:ext cx="5256106" cy="5037076"/>
            </a:xfrm>
            <a:prstGeom prst="rect">
              <a:avLst/>
            </a:prstGeom>
            <a:solidFill>
              <a:srgbClr val="E6E6E7"/>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pic>
          <p:nvPicPr>
            <p:cNvPr id="93" name="image12.jpeg" descr="image12.jpeg"/>
            <p:cNvPicPr>
              <a:picLocks noChangeAspect="1"/>
            </p:cNvPicPr>
            <p:nvPr/>
          </p:nvPicPr>
          <p:blipFill>
            <a:blip r:embed="rId3"/>
            <a:srcRect l="15288" r="15288"/>
            <a:stretch>
              <a:fillRect/>
            </a:stretch>
          </p:blipFill>
          <p:spPr>
            <a:xfrm>
              <a:off x="-1" y="0"/>
              <a:ext cx="5256107" cy="5037076"/>
            </a:xfrm>
            <a:prstGeom prst="rect">
              <a:avLst/>
            </a:prstGeom>
            <a:ln w="12700" cap="flat">
              <a:noFill/>
              <a:miter lim="400000"/>
            </a:ln>
            <a:effectLst/>
          </p:spPr>
        </p:pic>
      </p:grpSp>
      <p:sp>
        <p:nvSpPr>
          <p:cNvPr id="95" name="Text Placeholder 2"/>
          <p:cNvSpPr txBox="1"/>
          <p:nvPr/>
        </p:nvSpPr>
        <p:spPr>
          <a:xfrm>
            <a:off x="4924348" y="3837019"/>
            <a:ext cx="7345571" cy="2716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a:solidFill>
                  <a:srgbClr val="113C63"/>
                </a:solidFill>
              </a:defRPr>
            </a:pPr>
            <a:r>
              <a:rPr kumimoji="0" sz="2800" b="0" i="0" u="none" strike="noStrike" kern="0" cap="none" spc="0" normalizeH="0" baseline="0" noProof="0" dirty="0">
                <a:ln>
                  <a:noFill/>
                </a:ln>
                <a:solidFill>
                  <a:srgbClr val="113C63"/>
                </a:solidFill>
                <a:effectLst/>
                <a:uLnTx/>
                <a:uFillTx/>
                <a:latin typeface="Arial"/>
                <a:cs typeface="Arial"/>
                <a:sym typeface="Arial"/>
              </a:rPr>
              <a:t>Galen A. McKinley</a:t>
            </a:r>
            <a:endParaRPr kumimoji="0" lang="en-US" sz="2800" b="0" i="0" u="none" strike="noStrike" kern="0" cap="none" spc="0" normalizeH="0" baseline="0" noProof="0" dirty="0">
              <a:ln>
                <a:noFill/>
              </a:ln>
              <a:solidFill>
                <a:srgbClr val="113C63"/>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30000" noProof="0" dirty="0">
              <a:ln>
                <a:noFill/>
              </a:ln>
              <a:solidFill>
                <a:srgbClr val="002060"/>
              </a:solidFill>
              <a:effectLst/>
              <a:uLnTx/>
              <a:uFillTx/>
              <a:latin typeface="Arial"/>
              <a:cs typeface="Arial"/>
              <a:sym typeface="Arial"/>
            </a:endParaRPr>
          </a:p>
          <a:p>
            <a:pPr marL="0" marR="0" lvl="0" indent="0" algn="ctr" defTabSz="914400" rtl="0" eaLnBrk="1" fontAlgn="auto" latinLnBrk="0" hangingPunct="0">
              <a:lnSpc>
                <a:spcPct val="90000"/>
              </a:lnSpc>
              <a:spcBef>
                <a:spcPts val="1000"/>
              </a:spcBef>
              <a:spcAft>
                <a:spcPts val="0"/>
              </a:spcAft>
              <a:buClrTx/>
              <a:buSzTx/>
              <a:buFontTx/>
              <a:buNone/>
              <a:tabLst/>
              <a:defRPr>
                <a:solidFill>
                  <a:srgbClr val="113C63"/>
                </a:solidFill>
              </a:defRPr>
            </a:pPr>
            <a:r>
              <a:rPr kumimoji="0" sz="1600" b="0" i="0" u="none" strike="noStrike" kern="0" cap="none" spc="0" normalizeH="0" baseline="0" noProof="0" dirty="0">
                <a:ln>
                  <a:noFill/>
                </a:ln>
                <a:solidFill>
                  <a:srgbClr val="113C63"/>
                </a:solidFill>
                <a:effectLst/>
                <a:uLnTx/>
                <a:uFillTx/>
                <a:latin typeface="Arial"/>
                <a:cs typeface="Arial"/>
                <a:sym typeface="Arial"/>
              </a:rPr>
              <a:t>Earth and Environmental Science</a:t>
            </a:r>
            <a:r>
              <a:rPr kumimoji="0" lang="en-US" sz="1600" b="0" i="0" u="none" strike="noStrike" kern="0" cap="none" spc="0" normalizeH="0" baseline="0" noProof="0" dirty="0">
                <a:ln>
                  <a:noFill/>
                </a:ln>
                <a:solidFill>
                  <a:srgbClr val="113C63"/>
                </a:solidFill>
                <a:effectLst/>
                <a:uLnTx/>
                <a:uFillTx/>
                <a:latin typeface="Arial"/>
                <a:cs typeface="Arial"/>
                <a:sym typeface="Arial"/>
              </a:rPr>
              <a:t>s</a:t>
            </a:r>
            <a:endParaRPr kumimoji="0" sz="1600" b="1" i="0" u="none" strike="noStrike" kern="0" cap="none" spc="0" normalizeH="0" baseline="0" noProof="0" dirty="0">
              <a:ln>
                <a:noFill/>
              </a:ln>
              <a:solidFill>
                <a:srgbClr val="808285"/>
              </a:solidFill>
              <a:effectLst/>
              <a:uLnTx/>
              <a:uFillTx/>
              <a:latin typeface="Arial"/>
              <a:cs typeface="Arial"/>
              <a:sym typeface="Arial"/>
            </a:endParaRPr>
          </a:p>
          <a:p>
            <a:pPr marL="0" marR="0" lvl="0" indent="0" algn="ctr" defTabSz="914400" rtl="0" eaLnBrk="1" fontAlgn="auto" latinLnBrk="0" hangingPunct="0">
              <a:lnSpc>
                <a:spcPct val="90000"/>
              </a:lnSpc>
              <a:spcBef>
                <a:spcPts val="1000"/>
              </a:spcBef>
              <a:spcAft>
                <a:spcPts val="0"/>
              </a:spcAft>
              <a:buClrTx/>
              <a:buSzTx/>
              <a:buFontTx/>
              <a:buNone/>
              <a:tabLst/>
              <a:defRPr>
                <a:solidFill>
                  <a:srgbClr val="113C63"/>
                </a:solidFill>
              </a:defRPr>
            </a:pPr>
            <a:r>
              <a:rPr kumimoji="0" sz="1600" b="0" i="0" u="none" strike="noStrike" kern="0" cap="none" spc="0" normalizeH="0" baseline="0" noProof="0" dirty="0">
                <a:ln>
                  <a:noFill/>
                </a:ln>
                <a:solidFill>
                  <a:srgbClr val="113C63"/>
                </a:solidFill>
                <a:effectLst/>
                <a:uLnTx/>
                <a:uFillTx/>
                <a:latin typeface="Arial"/>
                <a:cs typeface="Arial"/>
                <a:sym typeface="Arial"/>
              </a:rPr>
              <a:t>Lamont-Doherty Earth Observatory</a:t>
            </a:r>
            <a:endParaRPr kumimoji="0" lang="en-US" sz="1600" b="0" i="0" u="none" strike="noStrike" kern="0" cap="none" spc="0" normalizeH="0" baseline="0" noProof="0" dirty="0">
              <a:ln>
                <a:noFill/>
              </a:ln>
              <a:solidFill>
                <a:srgbClr val="113C63"/>
              </a:solidFill>
              <a:effectLst/>
              <a:uLnTx/>
              <a:uFillTx/>
              <a:latin typeface="Arial"/>
              <a:cs typeface="Arial"/>
              <a:sym typeface="Arial"/>
            </a:endParaRPr>
          </a:p>
          <a:p>
            <a:pPr marL="0" marR="0" lvl="0" indent="0" algn="ctr" defTabSz="914400" rtl="0" eaLnBrk="1" fontAlgn="auto" latinLnBrk="0" hangingPunct="0">
              <a:lnSpc>
                <a:spcPct val="90000"/>
              </a:lnSpc>
              <a:spcBef>
                <a:spcPts val="1000"/>
              </a:spcBef>
              <a:spcAft>
                <a:spcPts val="0"/>
              </a:spcAft>
              <a:buClrTx/>
              <a:buSzTx/>
              <a:buFontTx/>
              <a:buNone/>
              <a:tabLst/>
              <a:defRPr>
                <a:solidFill>
                  <a:srgbClr val="113C63"/>
                </a:solidFill>
              </a:defRPr>
            </a:pPr>
            <a:r>
              <a:rPr lang="en-US" sz="1600" dirty="0">
                <a:solidFill>
                  <a:srgbClr val="113C63"/>
                </a:solidFill>
              </a:rPr>
              <a:t>Learning the Earth with Artificial intelligence and Physics (LEAP)</a:t>
            </a:r>
          </a:p>
          <a:p>
            <a:pPr algn="ctr">
              <a:lnSpc>
                <a:spcPct val="90000"/>
              </a:lnSpc>
              <a:spcBef>
                <a:spcPts val="1000"/>
              </a:spcBef>
              <a:defRPr>
                <a:solidFill>
                  <a:srgbClr val="113C63"/>
                </a:solidFill>
              </a:defRPr>
            </a:pPr>
            <a:r>
              <a:rPr kumimoji="0" lang="en-US" sz="1600" b="0" i="0" u="none" strike="noStrike" kern="0" cap="none" spc="0" normalizeH="0" baseline="0" noProof="0" dirty="0">
                <a:ln>
                  <a:noFill/>
                </a:ln>
                <a:solidFill>
                  <a:srgbClr val="113C63"/>
                </a:solidFill>
                <a:effectLst/>
                <a:uLnTx/>
                <a:uFillTx/>
                <a:latin typeface="Arial"/>
                <a:cs typeface="Arial"/>
                <a:sym typeface="Arial"/>
              </a:rPr>
              <a:t>Columbia University</a:t>
            </a:r>
            <a:endParaRPr kumimoji="0" sz="1600" i="0" u="none" strike="noStrike" kern="0" cap="none" spc="0" normalizeH="0" baseline="0" noProof="0" dirty="0">
              <a:ln>
                <a:noFill/>
              </a:ln>
              <a:solidFill>
                <a:srgbClr val="808285"/>
              </a:solidFill>
              <a:effectLst/>
              <a:uLnTx/>
              <a:uFillTx/>
              <a:latin typeface="Arial"/>
              <a:cs typeface="Arial"/>
              <a:sym typeface="Arial"/>
            </a:endParaRPr>
          </a:p>
          <a:p>
            <a:pPr marL="0" marR="0" lvl="0" indent="0" algn="ctr" defTabSz="914400" rtl="0" eaLnBrk="1" fontAlgn="auto" latinLnBrk="0" hangingPunct="0">
              <a:lnSpc>
                <a:spcPct val="90000"/>
              </a:lnSpc>
              <a:spcBef>
                <a:spcPts val="0"/>
              </a:spcBef>
              <a:spcAft>
                <a:spcPts val="0"/>
              </a:spcAft>
              <a:buClrTx/>
              <a:buSzTx/>
              <a:buFontTx/>
              <a:buNone/>
              <a:tabLst/>
              <a:defRPr sz="2400">
                <a:solidFill>
                  <a:srgbClr val="113C63"/>
                </a:solidFill>
              </a:defRPr>
            </a:pPr>
            <a:endParaRPr kumimoji="0" lang="en-US" sz="2400" b="0" i="0" u="none" strike="noStrike" kern="0" cap="none" spc="0" normalizeH="0" baseline="0" noProof="0" dirty="0">
              <a:ln>
                <a:noFill/>
              </a:ln>
              <a:solidFill>
                <a:srgbClr val="113C63"/>
              </a:solidFill>
              <a:effectLst/>
              <a:uLnTx/>
              <a:uFillTx/>
              <a:latin typeface="Arial"/>
              <a:cs typeface="Arial"/>
              <a:sym typeface="Arial"/>
            </a:endParaRPr>
          </a:p>
          <a:p>
            <a:pPr marL="0" marR="0" lvl="0" indent="0" algn="ctr" defTabSz="914400" rtl="0" eaLnBrk="1" fontAlgn="auto" latinLnBrk="0" hangingPunct="0">
              <a:lnSpc>
                <a:spcPct val="90000"/>
              </a:lnSpc>
              <a:spcBef>
                <a:spcPts val="0"/>
              </a:spcBef>
              <a:spcAft>
                <a:spcPts val="0"/>
              </a:spcAft>
              <a:buClrTx/>
              <a:buSzTx/>
              <a:buFontTx/>
              <a:buNone/>
              <a:tabLst/>
              <a:defRPr sz="2400">
                <a:solidFill>
                  <a:srgbClr val="113C63"/>
                </a:solidFill>
              </a:defRPr>
            </a:pPr>
            <a:r>
              <a:rPr lang="en-US" sz="2000" dirty="0">
                <a:solidFill>
                  <a:srgbClr val="002060"/>
                </a:solidFill>
                <a:latin typeface="Arial" panose="020B0604020202020204" pitchFamily="34" charset="0"/>
                <a:cs typeface="Arial" panose="020B0604020202020204" pitchFamily="34" charset="0"/>
              </a:rPr>
              <a:t>NASA OCRT</a:t>
            </a:r>
            <a:r>
              <a:rPr lang="en-US" sz="2000" b="0" i="0" u="none" strike="noStrike" dirty="0">
                <a:solidFill>
                  <a:srgbClr val="002060"/>
                </a:solidFill>
                <a:effectLst/>
                <a:latin typeface="Arial" panose="020B0604020202020204" pitchFamily="34" charset="0"/>
                <a:cs typeface="Arial" panose="020B0604020202020204" pitchFamily="34" charset="0"/>
              </a:rPr>
              <a:t>, May 8, 2023</a:t>
            </a:r>
            <a:endParaRPr kumimoji="0" sz="2000" b="0" i="0" u="none" strike="noStrike" kern="0" cap="none" spc="0" normalizeH="0" baseline="0" noProof="0" dirty="0">
              <a:ln>
                <a:noFill/>
              </a:ln>
              <a:solidFill>
                <a:srgbClr val="113C63"/>
              </a:solidFill>
              <a:effectLst/>
              <a:uLnTx/>
              <a:uFillTx/>
              <a:latin typeface="Arial"/>
              <a:cs typeface="Arial"/>
              <a:sym typeface="Arial"/>
            </a:endParaRPr>
          </a:p>
        </p:txBody>
      </p:sp>
      <p:pic>
        <p:nvPicPr>
          <p:cNvPr id="96" name="Picture 5" descr="Picture 5"/>
          <p:cNvPicPr>
            <a:picLocks noChangeAspect="1"/>
          </p:cNvPicPr>
          <p:nvPr/>
        </p:nvPicPr>
        <p:blipFill>
          <a:blip r:embed="rId4"/>
          <a:stretch>
            <a:fillRect/>
          </a:stretch>
        </p:blipFill>
        <p:spPr>
          <a:xfrm>
            <a:off x="1675969" y="5671765"/>
            <a:ext cx="1188015" cy="1017121"/>
          </a:xfrm>
          <a:prstGeom prst="rect">
            <a:avLst/>
          </a:prstGeom>
          <a:ln w="12700">
            <a:miter lim="400000"/>
          </a:ln>
        </p:spPr>
      </p:pic>
      <p:pic>
        <p:nvPicPr>
          <p:cNvPr id="97" name="Picture 6" descr="Picture 6"/>
          <p:cNvPicPr>
            <a:picLocks noChangeAspect="1"/>
          </p:cNvPicPr>
          <p:nvPr/>
        </p:nvPicPr>
        <p:blipFill>
          <a:blip r:embed="rId5"/>
          <a:stretch>
            <a:fillRect/>
          </a:stretch>
        </p:blipFill>
        <p:spPr>
          <a:xfrm>
            <a:off x="2863992" y="5603113"/>
            <a:ext cx="1120588" cy="1127339"/>
          </a:xfrm>
          <a:prstGeom prst="rect">
            <a:avLst/>
          </a:prstGeom>
          <a:ln w="12700">
            <a:miter lim="400000"/>
          </a:ln>
        </p:spPr>
      </p:pic>
      <p:pic>
        <p:nvPicPr>
          <p:cNvPr id="98" name="Picture 7" descr="Picture 7"/>
          <p:cNvPicPr>
            <a:picLocks noChangeAspect="1"/>
          </p:cNvPicPr>
          <p:nvPr/>
        </p:nvPicPr>
        <p:blipFill>
          <a:blip r:embed="rId6"/>
          <a:stretch>
            <a:fillRect/>
          </a:stretch>
        </p:blipFill>
        <p:spPr>
          <a:xfrm>
            <a:off x="422184" y="5671765"/>
            <a:ext cx="1006619" cy="1006618"/>
          </a:xfrm>
          <a:prstGeom prst="rect">
            <a:avLst/>
          </a:prstGeom>
          <a:ln w="12700">
            <a:miter lim="400000"/>
          </a:ln>
        </p:spPr>
      </p:pic>
      <p:sp>
        <p:nvSpPr>
          <p:cNvPr id="99" name="Right Triangle 2"/>
          <p:cNvSpPr/>
          <p:nvPr/>
        </p:nvSpPr>
        <p:spPr>
          <a:xfrm rot="10800000">
            <a:off x="2130013" y="0"/>
            <a:ext cx="3122831" cy="13769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a:miter lim="400000"/>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1AFA74D5-F979-255F-46DF-D63D11D07A0A}"/>
              </a:ext>
            </a:extLst>
          </p:cNvPr>
          <p:cNvPicPr>
            <a:picLocks noChangeAspect="1"/>
          </p:cNvPicPr>
          <p:nvPr/>
        </p:nvPicPr>
        <p:blipFill>
          <a:blip r:embed="rId7"/>
          <a:stretch>
            <a:fillRect/>
          </a:stretch>
        </p:blipFill>
        <p:spPr>
          <a:xfrm>
            <a:off x="9793995" y="935531"/>
            <a:ext cx="2215078" cy="566126"/>
          </a:xfrm>
          <a:prstGeom prst="rect">
            <a:avLst/>
          </a:prstGeom>
        </p:spPr>
      </p:pic>
    </p:spTree>
  </p:cSld>
  <p:clrMapOvr>
    <a:masterClrMapping/>
  </p:clrMapOvr>
  <p:transition spd="med" advTm="192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0E7BFD-7C54-D542-83A2-FF7D4D49D3B1}"/>
              </a:ext>
            </a:extLst>
          </p:cNvPr>
          <p:cNvPicPr>
            <a:picLocks noChangeAspect="1"/>
          </p:cNvPicPr>
          <p:nvPr/>
        </p:nvPicPr>
        <p:blipFill rotWithShape="1">
          <a:blip r:embed="rId3">
            <a:extLst>
              <a:ext uri="{28A0092B-C50C-407E-A947-70E740481C1C}">
                <a14:useLocalDpi xmlns:a14="http://schemas.microsoft.com/office/drawing/2010/main" val="0"/>
              </a:ext>
            </a:extLst>
          </a:blip>
          <a:srcRect l="1616" t="65503" r="2502" b="3142"/>
          <a:stretch/>
        </p:blipFill>
        <p:spPr>
          <a:xfrm>
            <a:off x="609600" y="1526916"/>
            <a:ext cx="10808368" cy="3571994"/>
          </a:xfrm>
          <a:prstGeom prst="rect">
            <a:avLst/>
          </a:prstGeom>
        </p:spPr>
      </p:pic>
      <p:sp>
        <p:nvSpPr>
          <p:cNvPr id="6" name="Title 5">
            <a:extLst>
              <a:ext uri="{FF2B5EF4-FFF2-40B4-BE49-F238E27FC236}">
                <a16:creationId xmlns:a16="http://schemas.microsoft.com/office/drawing/2014/main" id="{DDEE0DB9-1499-54F0-913A-A595481CBFBF}"/>
              </a:ext>
            </a:extLst>
          </p:cNvPr>
          <p:cNvSpPr>
            <a:spLocks noGrp="1"/>
          </p:cNvSpPr>
          <p:nvPr>
            <p:ph type="title"/>
          </p:nvPr>
        </p:nvSpPr>
        <p:spPr/>
        <p:txBody>
          <a:bodyPr/>
          <a:lstStyle/>
          <a:p>
            <a:r>
              <a:rPr lang="en-US" b="1" dirty="0"/>
              <a:t>Globally integrated Carbon Flux</a:t>
            </a:r>
            <a:br>
              <a:rPr lang="en-US" b="1" dirty="0"/>
            </a:br>
            <a:endParaRPr lang="en-US" dirty="0"/>
          </a:p>
        </p:txBody>
      </p:sp>
      <p:sp>
        <p:nvSpPr>
          <p:cNvPr id="8" name="Title 1">
            <a:extLst>
              <a:ext uri="{FF2B5EF4-FFF2-40B4-BE49-F238E27FC236}">
                <a16:creationId xmlns:a16="http://schemas.microsoft.com/office/drawing/2014/main" id="{737208A2-416D-4C48-BE96-723E59F15124}"/>
              </a:ext>
            </a:extLst>
          </p:cNvPr>
          <p:cNvSpPr txBox="1">
            <a:spLocks/>
          </p:cNvSpPr>
          <p:nvPr/>
        </p:nvSpPr>
        <p:spPr>
          <a:xfrm>
            <a:off x="1625601" y="166237"/>
            <a:ext cx="8097589" cy="672149"/>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endParaRPr lang="en-US" b="1" dirty="0"/>
          </a:p>
        </p:txBody>
      </p:sp>
      <p:sp>
        <p:nvSpPr>
          <p:cNvPr id="13" name="TextBox 12">
            <a:extLst>
              <a:ext uri="{FF2B5EF4-FFF2-40B4-BE49-F238E27FC236}">
                <a16:creationId xmlns:a16="http://schemas.microsoft.com/office/drawing/2014/main" id="{4C49019E-786A-D648-A75C-CB39B85953E6}"/>
              </a:ext>
            </a:extLst>
          </p:cNvPr>
          <p:cNvSpPr txBox="1"/>
          <p:nvPr/>
        </p:nvSpPr>
        <p:spPr>
          <a:xfrm>
            <a:off x="6651961" y="4107850"/>
            <a:ext cx="4307587" cy="677108"/>
          </a:xfrm>
          <a:prstGeom prst="rect">
            <a:avLst/>
          </a:prstGeom>
          <a:solidFill>
            <a:schemeClr val="tx1"/>
          </a:solidFill>
        </p:spPr>
        <p:txBody>
          <a:bodyPr wrap="square" rtlCol="0">
            <a:spAutoFit/>
          </a:bodyPr>
          <a:lstStyle/>
          <a:p>
            <a:pPr algn="ctr"/>
            <a:r>
              <a:rPr lang="en-US" sz="1900" dirty="0">
                <a:solidFill>
                  <a:srgbClr val="FFFF00"/>
                </a:solidFill>
              </a:rPr>
              <a:t>Forced global carbon flux anomaly=</a:t>
            </a:r>
          </a:p>
          <a:p>
            <a:pPr algn="ctr"/>
            <a:r>
              <a:rPr lang="en-US" sz="1900" dirty="0">
                <a:solidFill>
                  <a:srgbClr val="FFFF00"/>
                </a:solidFill>
              </a:rPr>
              <a:t> 0.29 </a:t>
            </a:r>
            <a:r>
              <a:rPr lang="en-US" sz="1900" dirty="0" err="1">
                <a:solidFill>
                  <a:srgbClr val="FFFF00"/>
                </a:solidFill>
              </a:rPr>
              <a:t>PgC</a:t>
            </a:r>
            <a:r>
              <a:rPr lang="en-US" sz="1900" dirty="0">
                <a:solidFill>
                  <a:srgbClr val="FFFF00"/>
                </a:solidFill>
              </a:rPr>
              <a:t>/</a:t>
            </a:r>
            <a:r>
              <a:rPr lang="en-US" sz="1900" dirty="0" err="1">
                <a:solidFill>
                  <a:srgbClr val="FFFF00"/>
                </a:solidFill>
              </a:rPr>
              <a:t>yr</a:t>
            </a:r>
            <a:r>
              <a:rPr lang="en-US" sz="1900" dirty="0">
                <a:solidFill>
                  <a:srgbClr val="FFFF00"/>
                </a:solidFill>
              </a:rPr>
              <a:t> in 1992</a:t>
            </a:r>
          </a:p>
        </p:txBody>
      </p:sp>
      <p:sp>
        <p:nvSpPr>
          <p:cNvPr id="10" name="TextBox 8">
            <a:extLst>
              <a:ext uri="{FF2B5EF4-FFF2-40B4-BE49-F238E27FC236}">
                <a16:creationId xmlns:a16="http://schemas.microsoft.com/office/drawing/2014/main" id="{74553338-B779-038F-6CAF-274648C7A5D5}"/>
              </a:ext>
            </a:extLst>
          </p:cNvPr>
          <p:cNvSpPr txBox="1"/>
          <p:nvPr/>
        </p:nvSpPr>
        <p:spPr>
          <a:xfrm>
            <a:off x="9078265" y="5973743"/>
            <a:ext cx="2985604"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4" tIns="45714" rIns="45714" bIns="45714">
            <a:spAutoFit/>
          </a:bodyPr>
          <a:lstStyle>
            <a:lvl1pPr algn="r">
              <a:defRPr sz="1200" i="1"/>
            </a:lvl1pPr>
          </a:lstStyle>
          <a:p>
            <a:r>
              <a:rPr lang="en-US" dirty="0"/>
              <a:t>Fa</a:t>
            </a:r>
            <a:r>
              <a:rPr dirty="0"/>
              <a:t>y et al. 202</a:t>
            </a:r>
            <a:r>
              <a:rPr lang="en-US" dirty="0"/>
              <a:t>3, </a:t>
            </a:r>
            <a:r>
              <a:rPr lang="en-US" i="0" dirty="0"/>
              <a:t>GBC</a:t>
            </a:r>
            <a:endParaRPr dirty="0"/>
          </a:p>
        </p:txBody>
      </p:sp>
      <p:sp>
        <p:nvSpPr>
          <p:cNvPr id="2" name="TextBox 1">
            <a:extLst>
              <a:ext uri="{FF2B5EF4-FFF2-40B4-BE49-F238E27FC236}">
                <a16:creationId xmlns:a16="http://schemas.microsoft.com/office/drawing/2014/main" id="{BF679141-6ED6-D340-F27F-61D0488E5A7A}"/>
              </a:ext>
            </a:extLst>
          </p:cNvPr>
          <p:cNvSpPr txBox="1"/>
          <p:nvPr/>
        </p:nvSpPr>
        <p:spPr>
          <a:xfrm>
            <a:off x="1042762" y="1419716"/>
            <a:ext cx="4973726"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a:t>Global CO</a:t>
            </a:r>
            <a:r>
              <a:rPr lang="en-US" baseline="-25000" dirty="0"/>
              <a:t>2</a:t>
            </a:r>
            <a:r>
              <a:rPr lang="en-US" dirty="0"/>
              <a:t> flux (</a:t>
            </a:r>
            <a:r>
              <a:rPr lang="en-US" b="1" dirty="0">
                <a:solidFill>
                  <a:srgbClr val="0432FF"/>
                </a:solidFill>
              </a:rPr>
              <a:t>with Pinatubo</a:t>
            </a:r>
            <a:r>
              <a:rPr lang="en-US" dirty="0"/>
              <a:t>,</a:t>
            </a:r>
            <a:r>
              <a:rPr lang="en-US" dirty="0">
                <a:solidFill>
                  <a:srgbClr val="FF0000"/>
                </a:solidFill>
              </a:rPr>
              <a:t> </a:t>
            </a:r>
            <a:r>
              <a:rPr lang="en-US" b="1" dirty="0">
                <a:solidFill>
                  <a:srgbClr val="FF0000"/>
                </a:solidFill>
              </a:rPr>
              <a:t>without</a:t>
            </a:r>
            <a:r>
              <a:rPr lang="en-US" dirty="0"/>
              <a:t>)</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3" name="TextBox 2">
            <a:extLst>
              <a:ext uri="{FF2B5EF4-FFF2-40B4-BE49-F238E27FC236}">
                <a16:creationId xmlns:a16="http://schemas.microsoft.com/office/drawing/2014/main" id="{0C2EECEC-97E5-1E33-134E-66C2EF439D46}"/>
              </a:ext>
            </a:extLst>
          </p:cNvPr>
          <p:cNvSpPr txBox="1"/>
          <p:nvPr/>
        </p:nvSpPr>
        <p:spPr>
          <a:xfrm>
            <a:off x="6270121" y="1419716"/>
            <a:ext cx="4973726"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a:solidFill>
                  <a:schemeClr val="tx1"/>
                </a:solidFill>
              </a:rPr>
              <a:t>Difference </a:t>
            </a:r>
            <a:r>
              <a:rPr lang="en-US" b="1" dirty="0">
                <a:solidFill>
                  <a:srgbClr val="0432FF"/>
                </a:solidFill>
              </a:rPr>
              <a:t>(with Pinatubo - </a:t>
            </a:r>
            <a:r>
              <a:rPr lang="en-US" b="1" dirty="0">
                <a:solidFill>
                  <a:srgbClr val="FF0000"/>
                </a:solidFill>
              </a:rPr>
              <a:t>without</a:t>
            </a:r>
            <a:r>
              <a:rPr lang="en-US" dirty="0"/>
              <a:t>)</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4" name="TextBox 3">
            <a:extLst>
              <a:ext uri="{FF2B5EF4-FFF2-40B4-BE49-F238E27FC236}">
                <a16:creationId xmlns:a16="http://schemas.microsoft.com/office/drawing/2014/main" id="{BB2A59FB-5E4A-2BB8-9C0E-AD16DA4520B3}"/>
              </a:ext>
            </a:extLst>
          </p:cNvPr>
          <p:cNvSpPr txBox="1"/>
          <p:nvPr/>
        </p:nvSpPr>
        <p:spPr>
          <a:xfrm>
            <a:off x="1042762" y="5206980"/>
            <a:ext cx="592727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Thin lines = 29 ensemble members, each scenario</a:t>
            </a:r>
          </a:p>
          <a:p>
            <a:pPr marL="0" marR="0" indent="0" algn="l" defTabSz="914400" rtl="0" fontAlgn="auto" latinLnBrk="0" hangingPunct="0">
              <a:lnSpc>
                <a:spcPct val="100000"/>
              </a:lnSpc>
              <a:spcBef>
                <a:spcPts val="0"/>
              </a:spcBef>
              <a:spcAft>
                <a:spcPts val="0"/>
              </a:spcAft>
              <a:buClrTx/>
              <a:buSzTx/>
              <a:buFontTx/>
              <a:buNone/>
              <a:tabLst/>
            </a:pPr>
            <a:r>
              <a:rPr lang="en-US" dirty="0"/>
              <a:t>Bold line = forced response (= ensemble mean)</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grpSp>
        <p:nvGrpSpPr>
          <p:cNvPr id="5" name="Group 12">
            <a:extLst>
              <a:ext uri="{FF2B5EF4-FFF2-40B4-BE49-F238E27FC236}">
                <a16:creationId xmlns:a16="http://schemas.microsoft.com/office/drawing/2014/main" id="{12106B6F-AC71-65F7-8494-3CDFADBB9886}"/>
              </a:ext>
            </a:extLst>
          </p:cNvPr>
          <p:cNvGrpSpPr/>
          <p:nvPr/>
        </p:nvGrpSpPr>
        <p:grpSpPr>
          <a:xfrm>
            <a:off x="209263" y="3831113"/>
            <a:ext cx="1129537" cy="1035490"/>
            <a:chOff x="0" y="0"/>
            <a:chExt cx="1129536" cy="1035488"/>
          </a:xfrm>
          <a:solidFill>
            <a:schemeClr val="bg1"/>
          </a:solidFill>
        </p:grpSpPr>
        <p:sp>
          <p:nvSpPr>
            <p:cNvPr id="7" name="Straight Arrow Connector 13">
              <a:extLst>
                <a:ext uri="{FF2B5EF4-FFF2-40B4-BE49-F238E27FC236}">
                  <a16:creationId xmlns:a16="http://schemas.microsoft.com/office/drawing/2014/main" id="{BAFC9B47-1407-36FF-32F2-26827799A83E}"/>
                </a:ext>
              </a:extLst>
            </p:cNvPr>
            <p:cNvSpPr/>
            <p:nvPr/>
          </p:nvSpPr>
          <p:spPr>
            <a:xfrm flipH="1">
              <a:off x="-1" y="101224"/>
              <a:ext cx="2" cy="934265"/>
            </a:xfrm>
            <a:prstGeom prst="line">
              <a:avLst/>
            </a:prstGeom>
            <a:grpFill/>
            <a:ln w="31750" cap="flat">
              <a:solidFill>
                <a:srgbClr val="842709"/>
              </a:solidFill>
              <a:prstDash val="solid"/>
              <a:miter lim="800000"/>
              <a:tailEnd type="triangle" w="med" len="med"/>
            </a:ln>
            <a:effectLst/>
          </p:spPr>
          <p:txBody>
            <a:bodyPr wrap="square" lIns="45719" tIns="45719" rIns="45719" bIns="45719" numCol="1" anchor="t">
              <a:noAutofit/>
            </a:bodyPr>
            <a:lstStyle/>
            <a:p>
              <a:endParaRPr/>
            </a:p>
          </p:txBody>
        </p:sp>
        <p:sp>
          <p:nvSpPr>
            <p:cNvPr id="9" name="TextBox 15">
              <a:extLst>
                <a:ext uri="{FF2B5EF4-FFF2-40B4-BE49-F238E27FC236}">
                  <a16:creationId xmlns:a16="http://schemas.microsoft.com/office/drawing/2014/main" id="{D7A9D390-2CB5-CCB5-0D6D-B7B3C477895B}"/>
                </a:ext>
              </a:extLst>
            </p:cNvPr>
            <p:cNvSpPr txBox="1"/>
            <p:nvPr/>
          </p:nvSpPr>
          <p:spPr>
            <a:xfrm>
              <a:off x="32877" y="0"/>
              <a:ext cx="1096660" cy="617362"/>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842709"/>
                  </a:solidFill>
                </a:defRPr>
              </a:lvl1pPr>
            </a:lstStyle>
            <a:p>
              <a:r>
                <a:rPr dirty="0"/>
                <a:t>Growing sink</a:t>
              </a:r>
            </a:p>
          </p:txBody>
        </p:sp>
      </p:grpSp>
    </p:spTree>
    <p:extLst>
      <p:ext uri="{BB962C8B-B14F-4D97-AF65-F5344CB8AC3E}">
        <p14:creationId xmlns:p14="http://schemas.microsoft.com/office/powerpoint/2010/main" val="276903558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Picture 16" descr="Picture 16"/>
          <p:cNvPicPr>
            <a:picLocks noChangeAspect="1"/>
          </p:cNvPicPr>
          <p:nvPr/>
        </p:nvPicPr>
        <p:blipFill>
          <a:blip r:embed="rId2"/>
          <a:stretch>
            <a:fillRect/>
          </a:stretch>
        </p:blipFill>
        <p:spPr>
          <a:xfrm>
            <a:off x="1858788" y="1153457"/>
            <a:ext cx="7758549" cy="5026853"/>
          </a:xfrm>
          <a:prstGeom prst="rect">
            <a:avLst/>
          </a:prstGeom>
          <a:ln w="12700">
            <a:miter lim="400000"/>
          </a:ln>
        </p:spPr>
      </p:pic>
      <p:sp>
        <p:nvSpPr>
          <p:cNvPr id="494" name="Title 1"/>
          <p:cNvSpPr txBox="1">
            <a:spLocks noGrp="1"/>
          </p:cNvSpPr>
          <p:nvPr>
            <p:ph type="title"/>
          </p:nvPr>
        </p:nvSpPr>
        <p:spPr>
          <a:xfrm>
            <a:off x="609600" y="352086"/>
            <a:ext cx="10972800" cy="914401"/>
          </a:xfrm>
          <a:prstGeom prst="rect">
            <a:avLst/>
          </a:prstGeom>
        </p:spPr>
        <p:txBody>
          <a:bodyPr/>
          <a:lstStyle>
            <a:lvl1pPr defTabSz="877823">
              <a:defRPr sz="3072"/>
            </a:lvl1pPr>
          </a:lstStyle>
          <a:p>
            <a:r>
              <a:rPr lang="en-US" dirty="0"/>
              <a:t>To what degree was the abrupt increase in the ocean carbon sink in the early 1990s due to the eruption of Mt. Pinatubo? </a:t>
            </a:r>
            <a:endParaRPr dirty="0"/>
          </a:p>
        </p:txBody>
      </p:sp>
      <p:grpSp>
        <p:nvGrpSpPr>
          <p:cNvPr id="498" name="Group 12"/>
          <p:cNvGrpSpPr/>
          <p:nvPr/>
        </p:nvGrpSpPr>
        <p:grpSpPr>
          <a:xfrm>
            <a:off x="9630179" y="4744099"/>
            <a:ext cx="1129537" cy="1035490"/>
            <a:chOff x="0" y="0"/>
            <a:chExt cx="1129536" cy="1035488"/>
          </a:xfrm>
        </p:grpSpPr>
        <p:sp>
          <p:nvSpPr>
            <p:cNvPr id="496" name="Straight Arrow Connector 13"/>
            <p:cNvSpPr/>
            <p:nvPr/>
          </p:nvSpPr>
          <p:spPr>
            <a:xfrm flipH="1">
              <a:off x="-1" y="101224"/>
              <a:ext cx="2" cy="934265"/>
            </a:xfrm>
            <a:prstGeom prst="line">
              <a:avLst/>
            </a:prstGeom>
            <a:noFill/>
            <a:ln w="31750" cap="flat">
              <a:solidFill>
                <a:srgbClr val="842709"/>
              </a:solidFill>
              <a:prstDash val="solid"/>
              <a:miter lim="800000"/>
              <a:tailEnd type="triangle" w="med" len="med"/>
            </a:ln>
            <a:effectLst/>
          </p:spPr>
          <p:txBody>
            <a:bodyPr wrap="square" lIns="45719" tIns="45719" rIns="45719" bIns="45719" numCol="1" anchor="t">
              <a:noAutofit/>
            </a:bodyPr>
            <a:lstStyle/>
            <a:p>
              <a:endParaRPr/>
            </a:p>
          </p:txBody>
        </p:sp>
        <p:sp>
          <p:nvSpPr>
            <p:cNvPr id="497" name="TextBox 15"/>
            <p:cNvSpPr txBox="1"/>
            <p:nvPr/>
          </p:nvSpPr>
          <p:spPr>
            <a:xfrm>
              <a:off x="32877" y="0"/>
              <a:ext cx="1096660" cy="6173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842709"/>
                  </a:solidFill>
                </a:defRPr>
              </a:lvl1pPr>
            </a:lstStyle>
            <a:p>
              <a:r>
                <a:t>Growing sink</a:t>
              </a:r>
            </a:p>
          </p:txBody>
        </p:sp>
      </p:grpSp>
      <p:sp>
        <p:nvSpPr>
          <p:cNvPr id="2" name="Oval 1">
            <a:extLst>
              <a:ext uri="{FF2B5EF4-FFF2-40B4-BE49-F238E27FC236}">
                <a16:creationId xmlns:a16="http://schemas.microsoft.com/office/drawing/2014/main" id="{DF533543-400D-AFD7-AA32-4B5B1929AC66}"/>
              </a:ext>
            </a:extLst>
          </p:cNvPr>
          <p:cNvSpPr/>
          <p:nvPr/>
        </p:nvSpPr>
        <p:spPr>
          <a:xfrm>
            <a:off x="4404732" y="2040673"/>
            <a:ext cx="981307" cy="2587083"/>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8" name="Group 7">
            <a:extLst>
              <a:ext uri="{FF2B5EF4-FFF2-40B4-BE49-F238E27FC236}">
                <a16:creationId xmlns:a16="http://schemas.microsoft.com/office/drawing/2014/main" id="{B908495A-30E9-B5C6-B502-22B241A51F0C}"/>
              </a:ext>
            </a:extLst>
          </p:cNvPr>
          <p:cNvGrpSpPr/>
          <p:nvPr/>
        </p:nvGrpSpPr>
        <p:grpSpPr>
          <a:xfrm>
            <a:off x="1432283" y="3814323"/>
            <a:ext cx="3035985" cy="2067616"/>
            <a:chOff x="3449897" y="4627756"/>
            <a:chExt cx="3035985" cy="2067616"/>
          </a:xfrm>
        </p:grpSpPr>
        <p:pic>
          <p:nvPicPr>
            <p:cNvPr id="4" name="Picture 3">
              <a:extLst>
                <a:ext uri="{FF2B5EF4-FFF2-40B4-BE49-F238E27FC236}">
                  <a16:creationId xmlns:a16="http://schemas.microsoft.com/office/drawing/2014/main" id="{F195D8AB-35CA-9114-99C7-C7182A58B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897" y="4627756"/>
              <a:ext cx="3035985" cy="2030315"/>
            </a:xfrm>
            <a:prstGeom prst="rect">
              <a:avLst/>
            </a:prstGeom>
          </p:spPr>
        </p:pic>
        <p:sp>
          <p:nvSpPr>
            <p:cNvPr id="6" name="Rectangle 5">
              <a:extLst>
                <a:ext uri="{FF2B5EF4-FFF2-40B4-BE49-F238E27FC236}">
                  <a16:creationId xmlns:a16="http://schemas.microsoft.com/office/drawing/2014/main" id="{859747BF-9251-FB43-A099-C3D9D7E7EC99}"/>
                </a:ext>
              </a:extLst>
            </p:cNvPr>
            <p:cNvSpPr/>
            <p:nvPr/>
          </p:nvSpPr>
          <p:spPr>
            <a:xfrm>
              <a:off x="3533299" y="6356818"/>
              <a:ext cx="2952583" cy="338554"/>
            </a:xfrm>
            <a:prstGeom prst="rect">
              <a:avLst/>
            </a:prstGeom>
          </p:spPr>
          <p:txBody>
            <a:bodyPr wrap="square">
              <a:spAutoFit/>
            </a:bodyPr>
            <a:lstStyle/>
            <a:p>
              <a:pPr algn="r"/>
              <a:r>
                <a:rPr lang="en-US" sz="800" dirty="0"/>
                <a:t>By Dave Harlow, USGS - CVO Photo Archives -, https://</a:t>
              </a:r>
              <a:r>
                <a:rPr lang="en-US" sz="800" dirty="0" err="1"/>
                <a:t>commons.wikimedia.org</a:t>
              </a:r>
              <a:r>
                <a:rPr lang="en-US" sz="800" dirty="0"/>
                <a:t>/w/</a:t>
              </a:r>
              <a:r>
                <a:rPr lang="en-US" sz="800" dirty="0" err="1"/>
                <a:t>index.php?curid</a:t>
              </a:r>
              <a:r>
                <a:rPr lang="en-US" sz="800" dirty="0"/>
                <a:t>=545011</a:t>
              </a:r>
            </a:p>
          </p:txBody>
        </p:sp>
        <p:sp>
          <p:nvSpPr>
            <p:cNvPr id="7" name="TextBox 6">
              <a:extLst>
                <a:ext uri="{FF2B5EF4-FFF2-40B4-BE49-F238E27FC236}">
                  <a16:creationId xmlns:a16="http://schemas.microsoft.com/office/drawing/2014/main" id="{20CF5431-261E-35E3-D56D-F88150A85A04}"/>
                </a:ext>
              </a:extLst>
            </p:cNvPr>
            <p:cNvSpPr txBox="1"/>
            <p:nvPr/>
          </p:nvSpPr>
          <p:spPr>
            <a:xfrm>
              <a:off x="3533299" y="4715133"/>
              <a:ext cx="66189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Arial"/>
                  <a:ea typeface="Arial"/>
                  <a:cs typeface="Arial"/>
                  <a:sym typeface="Arial"/>
                </a:rPr>
                <a:t>June 1991</a:t>
              </a:r>
            </a:p>
          </p:txBody>
        </p:sp>
      </p:grpSp>
      <p:sp>
        <p:nvSpPr>
          <p:cNvPr id="12" name="TextBox 8">
            <a:extLst>
              <a:ext uri="{FF2B5EF4-FFF2-40B4-BE49-F238E27FC236}">
                <a16:creationId xmlns:a16="http://schemas.microsoft.com/office/drawing/2014/main" id="{6F6D5733-C8D2-EEC5-7CE2-F552F6D94CFF}"/>
              </a:ext>
            </a:extLst>
          </p:cNvPr>
          <p:cNvSpPr txBox="1"/>
          <p:nvPr/>
        </p:nvSpPr>
        <p:spPr>
          <a:xfrm>
            <a:off x="9107067" y="5997711"/>
            <a:ext cx="2985604" cy="27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4" tIns="45714" rIns="45714" bIns="45714">
            <a:spAutoFit/>
          </a:bodyPr>
          <a:lstStyle>
            <a:lvl1pPr algn="r">
              <a:defRPr sz="1200" i="1"/>
            </a:lvl1pPr>
          </a:lstStyle>
          <a:p>
            <a:r>
              <a:rPr dirty="0"/>
              <a:t>McKinley et al. 2020</a:t>
            </a:r>
            <a:r>
              <a:rPr lang="en-US" dirty="0"/>
              <a:t>, </a:t>
            </a:r>
            <a:r>
              <a:rPr lang="en-US" i="0" dirty="0"/>
              <a:t>AGU Advances</a:t>
            </a:r>
            <a:endParaRPr dirty="0"/>
          </a:p>
        </p:txBody>
      </p:sp>
      <p:cxnSp>
        <p:nvCxnSpPr>
          <p:cNvPr id="9" name="Straight Connector 8">
            <a:extLst>
              <a:ext uri="{FF2B5EF4-FFF2-40B4-BE49-F238E27FC236}">
                <a16:creationId xmlns:a16="http://schemas.microsoft.com/office/drawing/2014/main" id="{B2A7559A-A7AE-587E-79C2-C03842A319AE}"/>
              </a:ext>
            </a:extLst>
          </p:cNvPr>
          <p:cNvCxnSpPr>
            <a:cxnSpLocks/>
          </p:cNvCxnSpPr>
          <p:nvPr/>
        </p:nvCxnSpPr>
        <p:spPr>
          <a:xfrm>
            <a:off x="4913711" y="2880889"/>
            <a:ext cx="0" cy="548111"/>
          </a:xfrm>
          <a:prstGeom prst="line">
            <a:avLst/>
          </a:prstGeom>
          <a:noFill/>
          <a:ln w="76200" cap="flat">
            <a:solidFill>
              <a:schemeClr val="tx1"/>
            </a:solidFill>
            <a:prstDash val="solid"/>
            <a:miter lim="8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F424648C-FB03-EDFE-4B9B-B97477D4D7B6}"/>
              </a:ext>
            </a:extLst>
          </p:cNvPr>
          <p:cNvSpPr txBox="1"/>
          <p:nvPr/>
        </p:nvSpPr>
        <p:spPr>
          <a:xfrm>
            <a:off x="6651961" y="4107850"/>
            <a:ext cx="4307587" cy="677108"/>
          </a:xfrm>
          <a:prstGeom prst="rect">
            <a:avLst/>
          </a:prstGeom>
          <a:solidFill>
            <a:schemeClr val="tx1"/>
          </a:solidFill>
        </p:spPr>
        <p:txBody>
          <a:bodyPr wrap="square" rtlCol="0">
            <a:spAutoFit/>
          </a:bodyPr>
          <a:lstStyle/>
          <a:p>
            <a:pPr algn="ctr"/>
            <a:r>
              <a:rPr lang="en-US" sz="1900" dirty="0">
                <a:solidFill>
                  <a:srgbClr val="FFFF00"/>
                </a:solidFill>
              </a:rPr>
              <a:t>Forced global carbon flux anomaly=</a:t>
            </a:r>
          </a:p>
          <a:p>
            <a:pPr algn="ctr"/>
            <a:r>
              <a:rPr lang="en-US" sz="1900" dirty="0">
                <a:solidFill>
                  <a:srgbClr val="FFFF00"/>
                </a:solidFill>
              </a:rPr>
              <a:t> 0.29 </a:t>
            </a:r>
            <a:r>
              <a:rPr lang="en-US" sz="1900" dirty="0" err="1">
                <a:solidFill>
                  <a:srgbClr val="FFFF00"/>
                </a:solidFill>
              </a:rPr>
              <a:t>PgC</a:t>
            </a:r>
            <a:r>
              <a:rPr lang="en-US" sz="1900" dirty="0">
                <a:solidFill>
                  <a:srgbClr val="FFFF00"/>
                </a:solidFill>
              </a:rPr>
              <a:t>/</a:t>
            </a:r>
            <a:r>
              <a:rPr lang="en-US" sz="1900" dirty="0" err="1">
                <a:solidFill>
                  <a:srgbClr val="FFFF00"/>
                </a:solidFill>
              </a:rPr>
              <a:t>yr</a:t>
            </a:r>
            <a:r>
              <a:rPr lang="en-US" sz="1900" dirty="0">
                <a:solidFill>
                  <a:srgbClr val="FFFF00"/>
                </a:solidFill>
              </a:rPr>
              <a:t> in 1992</a:t>
            </a:r>
          </a:p>
        </p:txBody>
      </p:sp>
      <p:sp>
        <p:nvSpPr>
          <p:cNvPr id="16" name="TextBox 15">
            <a:extLst>
              <a:ext uri="{FF2B5EF4-FFF2-40B4-BE49-F238E27FC236}">
                <a16:creationId xmlns:a16="http://schemas.microsoft.com/office/drawing/2014/main" id="{9F838C4A-2315-4594-A3C3-FDEFF8603800}"/>
              </a:ext>
            </a:extLst>
          </p:cNvPr>
          <p:cNvSpPr txBox="1"/>
          <p:nvPr/>
        </p:nvSpPr>
        <p:spPr>
          <a:xfrm>
            <a:off x="4423058" y="2228395"/>
            <a:ext cx="981306"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rial"/>
                <a:ea typeface="Arial"/>
                <a:cs typeface="Arial"/>
                <a:sym typeface="Arial"/>
              </a:rPr>
              <a:t>~0.3 </a:t>
            </a:r>
            <a:r>
              <a:rPr kumimoji="0" lang="en-US" sz="1600" b="0" i="0" u="none" strike="noStrike" cap="none" spc="0" normalizeH="0" baseline="0" dirty="0" err="1">
                <a:ln>
                  <a:noFill/>
                </a:ln>
                <a:solidFill>
                  <a:srgbClr val="000000"/>
                </a:solidFill>
                <a:effectLst/>
                <a:uFillTx/>
                <a:latin typeface="Arial"/>
                <a:ea typeface="Arial"/>
                <a:cs typeface="Arial"/>
                <a:sym typeface="Arial"/>
              </a:rPr>
              <a:t>PgC</a:t>
            </a:r>
            <a:r>
              <a:rPr kumimoji="0" lang="en-US" sz="1600" b="0" i="0" u="none" strike="noStrike" cap="none" spc="0" normalizeH="0" baseline="0" dirty="0">
                <a:ln>
                  <a:noFill/>
                </a:ln>
                <a:solidFill>
                  <a:srgbClr val="000000"/>
                </a:solidFill>
                <a:effectLst/>
                <a:uFillTx/>
                <a:latin typeface="Arial"/>
                <a:ea typeface="Arial"/>
                <a:cs typeface="Arial"/>
                <a:sym typeface="Arial"/>
              </a:rPr>
              <a:t>/</a:t>
            </a:r>
            <a:r>
              <a:rPr kumimoji="0" lang="en-US" sz="1600" b="0" i="0" u="none" strike="noStrike" cap="none" spc="0" normalizeH="0" baseline="0" dirty="0" err="1">
                <a:ln>
                  <a:noFill/>
                </a:ln>
                <a:solidFill>
                  <a:srgbClr val="000000"/>
                </a:solidFill>
                <a:effectLst/>
                <a:uFillTx/>
                <a:latin typeface="Arial"/>
                <a:ea typeface="Arial"/>
                <a:cs typeface="Arial"/>
                <a:sym typeface="Arial"/>
              </a:rPr>
              <a:t>yr</a:t>
            </a:r>
            <a:endParaRPr kumimoji="0" lang="en-US" sz="1600" b="0" i="0" u="none" strike="noStrike" cap="none" spc="0" normalizeH="0" baseline="0" dirty="0">
              <a:ln>
                <a:noFill/>
              </a:ln>
              <a:solidFill>
                <a:srgbClr val="000000"/>
              </a:solidFill>
              <a:effectLst/>
              <a:uFillTx/>
              <a:latin typeface="Arial"/>
              <a:ea typeface="Arial"/>
              <a:cs typeface="Arial"/>
              <a:sym typeface="Arial"/>
            </a:endParaRPr>
          </a:p>
        </p:txBody>
      </p:sp>
      <p:cxnSp>
        <p:nvCxnSpPr>
          <p:cNvPr id="17" name="Straight Arrow Connector 16">
            <a:extLst>
              <a:ext uri="{FF2B5EF4-FFF2-40B4-BE49-F238E27FC236}">
                <a16:creationId xmlns:a16="http://schemas.microsoft.com/office/drawing/2014/main" id="{4ADAF600-2178-7889-75EA-168F17CF0D40}"/>
              </a:ext>
            </a:extLst>
          </p:cNvPr>
          <p:cNvCxnSpPr>
            <a:cxnSpLocks/>
          </p:cNvCxnSpPr>
          <p:nvPr/>
        </p:nvCxnSpPr>
        <p:spPr>
          <a:xfrm flipV="1">
            <a:off x="4716966" y="4542983"/>
            <a:ext cx="0" cy="1338163"/>
          </a:xfrm>
          <a:prstGeom prst="straightConnector1">
            <a:avLst/>
          </a:prstGeom>
          <a:noFill/>
          <a:ln w="57150"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0352180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EE0DB9-1499-54F0-913A-A595481CBFBF}"/>
              </a:ext>
            </a:extLst>
          </p:cNvPr>
          <p:cNvSpPr>
            <a:spLocks noGrp="1"/>
          </p:cNvSpPr>
          <p:nvPr>
            <p:ph type="title"/>
          </p:nvPr>
        </p:nvSpPr>
        <p:spPr>
          <a:xfrm>
            <a:off x="609600" y="457201"/>
            <a:ext cx="4708358" cy="914401"/>
          </a:xfrm>
        </p:spPr>
        <p:txBody>
          <a:bodyPr>
            <a:normAutofit fontScale="90000"/>
          </a:bodyPr>
          <a:lstStyle/>
          <a:p>
            <a:r>
              <a:rPr lang="en-US" dirty="0"/>
              <a:t>Where does this Mt. Pinatubo </a:t>
            </a:r>
            <a:r>
              <a:rPr lang="en-US" u="sng" dirty="0"/>
              <a:t>f</a:t>
            </a:r>
            <a:r>
              <a:rPr lang="en-US" b="1" u="sng" dirty="0"/>
              <a:t>orced</a:t>
            </a:r>
            <a:r>
              <a:rPr lang="en-US" b="1" dirty="0"/>
              <a:t> response occur? </a:t>
            </a:r>
            <a:br>
              <a:rPr lang="en-US" b="1" dirty="0"/>
            </a:br>
            <a:endParaRPr lang="en-US" dirty="0"/>
          </a:p>
        </p:txBody>
      </p:sp>
      <p:sp>
        <p:nvSpPr>
          <p:cNvPr id="8" name="Title 1">
            <a:extLst>
              <a:ext uri="{FF2B5EF4-FFF2-40B4-BE49-F238E27FC236}">
                <a16:creationId xmlns:a16="http://schemas.microsoft.com/office/drawing/2014/main" id="{737208A2-416D-4C48-BE96-723E59F15124}"/>
              </a:ext>
            </a:extLst>
          </p:cNvPr>
          <p:cNvSpPr txBox="1">
            <a:spLocks/>
          </p:cNvSpPr>
          <p:nvPr/>
        </p:nvSpPr>
        <p:spPr>
          <a:xfrm>
            <a:off x="1625601" y="166237"/>
            <a:ext cx="8097589" cy="672149"/>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endParaRPr lang="en-US" b="1" dirty="0"/>
          </a:p>
        </p:txBody>
      </p:sp>
      <p:sp>
        <p:nvSpPr>
          <p:cNvPr id="17" name="TextBox 16">
            <a:extLst>
              <a:ext uri="{FF2B5EF4-FFF2-40B4-BE49-F238E27FC236}">
                <a16:creationId xmlns:a16="http://schemas.microsoft.com/office/drawing/2014/main" id="{7C4EA386-21BD-E143-BAC7-7AEF655974BF}"/>
              </a:ext>
            </a:extLst>
          </p:cNvPr>
          <p:cNvSpPr txBox="1"/>
          <p:nvPr/>
        </p:nvSpPr>
        <p:spPr>
          <a:xfrm>
            <a:off x="10003594" y="5840691"/>
            <a:ext cx="2044149" cy="338554"/>
          </a:xfrm>
          <a:prstGeom prst="rect">
            <a:avLst/>
          </a:prstGeom>
          <a:noFill/>
        </p:spPr>
        <p:txBody>
          <a:bodyPr wrap="none" rtlCol="0">
            <a:spAutoFit/>
          </a:bodyPr>
          <a:lstStyle/>
          <a:p>
            <a:r>
              <a:rPr lang="en-US" sz="1600" dirty="0"/>
              <a:t>Fay et al. 2023 GBC</a:t>
            </a:r>
          </a:p>
        </p:txBody>
      </p:sp>
      <p:grpSp>
        <p:nvGrpSpPr>
          <p:cNvPr id="11" name="Group 10">
            <a:extLst>
              <a:ext uri="{FF2B5EF4-FFF2-40B4-BE49-F238E27FC236}">
                <a16:creationId xmlns:a16="http://schemas.microsoft.com/office/drawing/2014/main" id="{A7EE2EC7-DF00-617E-9CF2-170F4E341453}"/>
              </a:ext>
            </a:extLst>
          </p:cNvPr>
          <p:cNvGrpSpPr/>
          <p:nvPr/>
        </p:nvGrpSpPr>
        <p:grpSpPr>
          <a:xfrm>
            <a:off x="5190959" y="166237"/>
            <a:ext cx="6827455" cy="6040536"/>
            <a:chOff x="5190959" y="166237"/>
            <a:chExt cx="6827455" cy="6040536"/>
          </a:xfrm>
        </p:grpSpPr>
        <p:pic>
          <p:nvPicPr>
            <p:cNvPr id="3" name="Picture 2">
              <a:extLst>
                <a:ext uri="{FF2B5EF4-FFF2-40B4-BE49-F238E27FC236}">
                  <a16:creationId xmlns:a16="http://schemas.microsoft.com/office/drawing/2014/main" id="{EBCB350A-1B6A-CE6A-2885-EBA8EF247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0959" y="166237"/>
              <a:ext cx="6827455" cy="6040536"/>
            </a:xfrm>
            <a:prstGeom prst="rect">
              <a:avLst/>
            </a:prstGeom>
          </p:spPr>
        </p:pic>
        <p:sp>
          <p:nvSpPr>
            <p:cNvPr id="2" name="TextBox 1">
              <a:extLst>
                <a:ext uri="{FF2B5EF4-FFF2-40B4-BE49-F238E27FC236}">
                  <a16:creationId xmlns:a16="http://schemas.microsoft.com/office/drawing/2014/main" id="{60F55277-D49B-477B-5B4D-55B1AC3A1C2E}"/>
                </a:ext>
              </a:extLst>
            </p:cNvPr>
            <p:cNvSpPr txBox="1"/>
            <p:nvPr/>
          </p:nvSpPr>
          <p:spPr>
            <a:xfrm>
              <a:off x="6333959" y="166237"/>
              <a:ext cx="4939597" cy="338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b="1" dirty="0"/>
                <a:t>Year 0 upper ocean (0-250m) DIC anomaly</a:t>
              </a:r>
              <a:endParaRPr kumimoji="0" lang="en-US" sz="1600" i="0" u="none" strike="noStrike" cap="none" spc="0" normalizeH="0" baseline="0" dirty="0">
                <a:ln>
                  <a:noFill/>
                </a:ln>
                <a:solidFill>
                  <a:srgbClr val="000000"/>
                </a:solidFill>
                <a:effectLst/>
                <a:uFillTx/>
                <a:latin typeface="Arial"/>
                <a:ea typeface="Arial"/>
                <a:cs typeface="Arial"/>
                <a:sym typeface="Arial"/>
              </a:endParaRPr>
            </a:p>
          </p:txBody>
        </p:sp>
        <p:sp>
          <p:nvSpPr>
            <p:cNvPr id="7" name="TextBox 6">
              <a:extLst>
                <a:ext uri="{FF2B5EF4-FFF2-40B4-BE49-F238E27FC236}">
                  <a16:creationId xmlns:a16="http://schemas.microsoft.com/office/drawing/2014/main" id="{4FA224D4-F959-1C3D-55BC-AE37663DB66D}"/>
                </a:ext>
              </a:extLst>
            </p:cNvPr>
            <p:cNvSpPr txBox="1"/>
            <p:nvPr/>
          </p:nvSpPr>
          <p:spPr>
            <a:xfrm>
              <a:off x="6270704" y="3236324"/>
              <a:ext cx="4939597" cy="33855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1600" b="1" dirty="0"/>
                <a:t>Year 1 upper ocean (0-250m) DIC anomaly</a:t>
              </a:r>
              <a:endParaRPr kumimoji="0" lang="en-US" sz="1600" i="0" u="none" strike="noStrike" cap="none" spc="0" normalizeH="0" baseline="0" dirty="0">
                <a:ln>
                  <a:noFill/>
                </a:ln>
                <a:solidFill>
                  <a:srgbClr val="000000"/>
                </a:solidFill>
                <a:effectLst/>
                <a:uFillTx/>
                <a:latin typeface="Arial"/>
                <a:ea typeface="Arial"/>
                <a:cs typeface="Arial"/>
                <a:sym typeface="Arial"/>
              </a:endParaRPr>
            </a:p>
          </p:txBody>
        </p:sp>
        <p:sp>
          <p:nvSpPr>
            <p:cNvPr id="9" name="TextBox 8">
              <a:extLst>
                <a:ext uri="{FF2B5EF4-FFF2-40B4-BE49-F238E27FC236}">
                  <a16:creationId xmlns:a16="http://schemas.microsoft.com/office/drawing/2014/main" id="{C95B92C9-23C7-35A8-F025-A1264CD3C8CD}"/>
                </a:ext>
              </a:extLst>
            </p:cNvPr>
            <p:cNvSpPr txBox="1"/>
            <p:nvPr/>
          </p:nvSpPr>
          <p:spPr>
            <a:xfrm>
              <a:off x="6488709" y="3701113"/>
              <a:ext cx="113872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a:ea typeface="Arial"/>
                  <a:cs typeface="Arial"/>
                  <a:sym typeface="Arial"/>
                </a:rPr>
                <a:t>Year 1 = </a:t>
              </a: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a:ea typeface="Arial"/>
                  <a:cs typeface="Arial"/>
                  <a:sym typeface="Arial"/>
                </a:rPr>
                <a:t>Jul </a:t>
              </a:r>
              <a:r>
                <a:rPr lang="en-US" sz="1200" dirty="0"/>
                <a:t>92-Jun 93</a:t>
              </a:r>
              <a:endParaRPr kumimoji="0" lang="en-US" sz="12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a:extLst>
                <a:ext uri="{FF2B5EF4-FFF2-40B4-BE49-F238E27FC236}">
                  <a16:creationId xmlns:a16="http://schemas.microsoft.com/office/drawing/2014/main" id="{E7E5A70D-8B84-F97D-EE59-B08836D93159}"/>
                </a:ext>
              </a:extLst>
            </p:cNvPr>
            <p:cNvSpPr txBox="1"/>
            <p:nvPr/>
          </p:nvSpPr>
          <p:spPr>
            <a:xfrm>
              <a:off x="6499860" y="770115"/>
              <a:ext cx="113872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a:ea typeface="Arial"/>
                  <a:cs typeface="Arial"/>
                  <a:sym typeface="Arial"/>
                </a:rPr>
                <a:t>Year 0 = </a:t>
              </a: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rial"/>
                  <a:ea typeface="Arial"/>
                  <a:cs typeface="Arial"/>
                  <a:sym typeface="Arial"/>
                </a:rPr>
                <a:t>Jul </a:t>
              </a:r>
              <a:r>
                <a:rPr lang="en-US" sz="1200" dirty="0"/>
                <a:t>91-Jun 92</a:t>
              </a:r>
              <a:endParaRPr kumimoji="0" lang="en-US" sz="1200" b="0" i="0" u="none" strike="noStrike" cap="none" spc="0" normalizeH="0" baseline="0" dirty="0">
                <a:ln>
                  <a:noFill/>
                </a:ln>
                <a:solidFill>
                  <a:srgbClr val="000000"/>
                </a:solidFill>
                <a:effectLst/>
                <a:uFillTx/>
                <a:latin typeface="Arial"/>
                <a:ea typeface="Arial"/>
                <a:cs typeface="Arial"/>
                <a:sym typeface="Arial"/>
              </a:endParaRPr>
            </a:p>
          </p:txBody>
        </p:sp>
      </p:grpSp>
      <p:sp>
        <p:nvSpPr>
          <p:cNvPr id="4" name="TextBox 3">
            <a:extLst>
              <a:ext uri="{FF2B5EF4-FFF2-40B4-BE49-F238E27FC236}">
                <a16:creationId xmlns:a16="http://schemas.microsoft.com/office/drawing/2014/main" id="{92412580-FB33-DA07-9F8A-98AEE4AECE2D}"/>
              </a:ext>
            </a:extLst>
          </p:cNvPr>
          <p:cNvSpPr txBox="1"/>
          <p:nvPr/>
        </p:nvSpPr>
        <p:spPr>
          <a:xfrm>
            <a:off x="173586" y="2160668"/>
            <a:ext cx="5747712" cy="3508653"/>
          </a:xfrm>
          <a:prstGeom prst="rect">
            <a:avLst/>
          </a:prstGeom>
          <a:noFill/>
        </p:spPr>
        <p:txBody>
          <a:bodyPr wrap="square" rtlCol="0">
            <a:spAutoFit/>
          </a:bodyPr>
          <a:lstStyle/>
          <a:p>
            <a:r>
              <a:rPr lang="en-US" sz="1900" dirty="0"/>
              <a:t>No significant response in first year (Year 0)</a:t>
            </a:r>
          </a:p>
          <a:p>
            <a:endParaRPr lang="en-US" sz="1900" dirty="0"/>
          </a:p>
          <a:p>
            <a:r>
              <a:rPr lang="en-US" sz="1900" dirty="0"/>
              <a:t>Forced El Niño and positive anomalies in North Pacific mode waters in second year (Year 1)</a:t>
            </a:r>
          </a:p>
          <a:p>
            <a:endParaRPr lang="en-US" sz="1900" dirty="0"/>
          </a:p>
          <a:p>
            <a:r>
              <a:rPr lang="en-US" sz="1900" b="1" i="1" dirty="0"/>
              <a:t>No significant forced response in Southern Ocean</a:t>
            </a:r>
          </a:p>
          <a:p>
            <a:endParaRPr lang="en-US" sz="1900" b="1" i="1" dirty="0"/>
          </a:p>
          <a:p>
            <a:endParaRPr lang="en-US" sz="1900" b="1" i="1" dirty="0"/>
          </a:p>
          <a:p>
            <a:r>
              <a:rPr lang="en-US" sz="1600" dirty="0"/>
              <a:t>Year 2, 3 (not shown) show La Niña forced response, no significant forced impact in S. Ocean </a:t>
            </a:r>
          </a:p>
          <a:p>
            <a:endParaRPr lang="en-US" sz="1900" dirty="0"/>
          </a:p>
        </p:txBody>
      </p:sp>
      <p:sp>
        <p:nvSpPr>
          <p:cNvPr id="12" name="TextBox 8">
            <a:extLst>
              <a:ext uri="{FF2B5EF4-FFF2-40B4-BE49-F238E27FC236}">
                <a16:creationId xmlns:a16="http://schemas.microsoft.com/office/drawing/2014/main" id="{2F00F018-D070-F383-4FDF-E4771936CDE3}"/>
              </a:ext>
            </a:extLst>
          </p:cNvPr>
          <p:cNvSpPr txBox="1"/>
          <p:nvPr/>
        </p:nvSpPr>
        <p:spPr>
          <a:xfrm>
            <a:off x="9206396" y="5993869"/>
            <a:ext cx="2985604"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4" tIns="45714" rIns="45714" bIns="45714">
            <a:spAutoFit/>
          </a:bodyPr>
          <a:lstStyle>
            <a:lvl1pPr algn="r">
              <a:defRPr sz="1200" i="1"/>
            </a:lvl1pPr>
          </a:lstStyle>
          <a:p>
            <a:r>
              <a:rPr lang="en-US" dirty="0"/>
              <a:t>Fa</a:t>
            </a:r>
            <a:r>
              <a:rPr dirty="0"/>
              <a:t>y et al. 202</a:t>
            </a:r>
            <a:r>
              <a:rPr lang="en-US" dirty="0"/>
              <a:t>3, </a:t>
            </a:r>
            <a:r>
              <a:rPr lang="en-US" i="0" dirty="0"/>
              <a:t>GBC</a:t>
            </a:r>
            <a:endParaRPr dirty="0"/>
          </a:p>
        </p:txBody>
      </p:sp>
    </p:spTree>
    <p:extLst>
      <p:ext uri="{BB962C8B-B14F-4D97-AF65-F5344CB8AC3E}">
        <p14:creationId xmlns:p14="http://schemas.microsoft.com/office/powerpoint/2010/main" val="26313023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Title 1"/>
          <p:cNvSpPr txBox="1">
            <a:spLocks noGrp="1"/>
          </p:cNvSpPr>
          <p:nvPr>
            <p:ph type="title"/>
          </p:nvPr>
        </p:nvSpPr>
        <p:spPr>
          <a:xfrm>
            <a:off x="609600" y="327905"/>
            <a:ext cx="10972800" cy="914401"/>
          </a:xfrm>
          <a:prstGeom prst="rect">
            <a:avLst/>
          </a:prstGeom>
        </p:spPr>
        <p:txBody>
          <a:bodyPr/>
          <a:lstStyle/>
          <a:p>
            <a:r>
              <a:rPr lang="en-US" dirty="0"/>
              <a:t>An observation-based product (</a:t>
            </a:r>
            <a:r>
              <a:rPr dirty="0"/>
              <a:t>LDEO-HPD</a:t>
            </a:r>
            <a:r>
              <a:rPr lang="en-US" dirty="0"/>
              <a:t>)</a:t>
            </a:r>
            <a:br>
              <a:rPr lang="en-US" dirty="0"/>
            </a:br>
            <a:r>
              <a:rPr lang="en-US" dirty="0"/>
              <a:t> Air-sea CO</a:t>
            </a:r>
            <a:r>
              <a:rPr lang="en-US" baseline="-5999" dirty="0"/>
              <a:t>2  </a:t>
            </a:r>
            <a:r>
              <a:rPr lang="en-US" dirty="0"/>
              <a:t>flux</a:t>
            </a:r>
            <a:r>
              <a:rPr lang="en-US" baseline="-5999" dirty="0"/>
              <a:t>, </a:t>
            </a:r>
            <a:r>
              <a:rPr dirty="0"/>
              <a:t>1959-202</a:t>
            </a:r>
            <a:r>
              <a:rPr lang="en-US" dirty="0"/>
              <a:t>1</a:t>
            </a:r>
            <a:endParaRPr dirty="0"/>
          </a:p>
        </p:txBody>
      </p:sp>
      <p:sp>
        <p:nvSpPr>
          <p:cNvPr id="758" name="Rectangle"/>
          <p:cNvSpPr/>
          <p:nvPr/>
        </p:nvSpPr>
        <p:spPr>
          <a:xfrm>
            <a:off x="4225140" y="20098"/>
            <a:ext cx="397660" cy="384435"/>
          </a:xfrm>
          <a:prstGeom prst="rect">
            <a:avLst/>
          </a:prstGeom>
          <a:solidFill>
            <a:srgbClr val="FFFFFF"/>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D4507456-5BFA-5FA9-91F8-2A85C65579A5}"/>
              </a:ext>
            </a:extLst>
          </p:cNvPr>
          <p:cNvSpPr/>
          <p:nvPr/>
        </p:nvSpPr>
        <p:spPr>
          <a:xfrm>
            <a:off x="901901" y="1392272"/>
            <a:ext cx="550381" cy="46342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TextBox 6">
            <a:extLst>
              <a:ext uri="{FF2B5EF4-FFF2-40B4-BE49-F238E27FC236}">
                <a16:creationId xmlns:a16="http://schemas.microsoft.com/office/drawing/2014/main" id="{907D5BBA-099F-E454-3520-9D44757D9EC1}"/>
              </a:ext>
            </a:extLst>
          </p:cNvPr>
          <p:cNvSpPr txBox="1"/>
          <p:nvPr/>
        </p:nvSpPr>
        <p:spPr>
          <a:xfrm>
            <a:off x="124180" y="5939146"/>
            <a:ext cx="4498620"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4" tIns="45714" rIns="45714" bIns="45714">
            <a:spAutoFit/>
          </a:bodyPr>
          <a:lstStyle/>
          <a:p>
            <a:pPr marL="0" marR="0" lvl="0" indent="0" defTabSz="914400" rtl="0" eaLnBrk="1" fontAlgn="auto" latinLnBrk="0" hangingPunct="0">
              <a:lnSpc>
                <a:spcPct val="100000"/>
              </a:lnSpc>
              <a:spcBef>
                <a:spcPts val="0"/>
              </a:spcBef>
              <a:spcAft>
                <a:spcPts val="0"/>
              </a:spcAft>
              <a:buClrTx/>
              <a:buSzTx/>
              <a:buFontTx/>
              <a:buNone/>
              <a:tabLst/>
              <a:defRPr sz="1400" i="1"/>
            </a:pPr>
            <a:r>
              <a:rPr kumimoji="0" sz="1200" b="0" i="1" u="none" strike="noStrike" kern="0" cap="none" spc="0" normalizeH="0" baseline="0" noProof="0" dirty="0">
                <a:ln>
                  <a:noFill/>
                </a:ln>
                <a:solidFill>
                  <a:srgbClr val="000000"/>
                </a:solidFill>
                <a:effectLst/>
                <a:uLnTx/>
                <a:uFillTx/>
                <a:latin typeface="Arial"/>
                <a:cs typeface="Arial"/>
                <a:sym typeface="Arial"/>
              </a:rPr>
              <a:t>Bennington </a:t>
            </a:r>
            <a:r>
              <a:rPr kumimoji="0" sz="1200" b="0" i="0" u="none" strike="noStrike" kern="0" cap="none" spc="0" normalizeH="0" baseline="0" noProof="0" dirty="0">
                <a:ln>
                  <a:noFill/>
                </a:ln>
                <a:solidFill>
                  <a:srgbClr val="000000"/>
                </a:solidFill>
                <a:effectLst/>
                <a:uLnTx/>
                <a:uFillTx/>
                <a:latin typeface="Arial"/>
                <a:cs typeface="Arial"/>
                <a:sym typeface="Arial"/>
              </a:rPr>
              <a:t>et al. 2022</a:t>
            </a:r>
            <a:r>
              <a:rPr kumimoji="0" lang="en-US" sz="1200" b="0" i="0" u="none" strike="noStrike" kern="0" cap="none" spc="0" normalizeH="0" baseline="0" noProof="0" dirty="0">
                <a:ln>
                  <a:noFill/>
                </a:ln>
                <a:solidFill>
                  <a:srgbClr val="000000"/>
                </a:solidFill>
                <a:effectLst/>
                <a:uLnTx/>
                <a:uFillTx/>
                <a:latin typeface="Arial"/>
                <a:cs typeface="Arial"/>
                <a:sym typeface="Arial"/>
              </a:rPr>
              <a:t> GRL; </a:t>
            </a:r>
            <a:r>
              <a:rPr kumimoji="0" lang="en-US" sz="1200" b="0" i="1" u="none" strike="noStrike" kern="0" cap="none" spc="0" normalizeH="0" baseline="0" noProof="0" dirty="0">
                <a:ln>
                  <a:noFill/>
                </a:ln>
                <a:solidFill>
                  <a:srgbClr val="000000"/>
                </a:solidFill>
                <a:effectLst/>
                <a:uLnTx/>
                <a:uFillTx/>
                <a:latin typeface="Arial"/>
                <a:cs typeface="Arial"/>
                <a:sym typeface="Arial"/>
              </a:rPr>
              <a:t>Wong et al</a:t>
            </a:r>
            <a:r>
              <a:rPr kumimoji="0" lang="en-US" sz="1200" b="0" i="0" u="none" strike="noStrike" kern="0" cap="none" spc="0" normalizeH="0" baseline="0" noProof="0" dirty="0">
                <a:ln>
                  <a:noFill/>
                </a:ln>
                <a:solidFill>
                  <a:srgbClr val="000000"/>
                </a:solidFill>
                <a:effectLst/>
                <a:uLnTx/>
                <a:uFillTx/>
                <a:latin typeface="Arial"/>
                <a:cs typeface="Arial"/>
                <a:sym typeface="Arial"/>
              </a:rPr>
              <a:t>. in prep</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8" descr="Picture 8">
            <a:extLst>
              <a:ext uri="{FF2B5EF4-FFF2-40B4-BE49-F238E27FC236}">
                <a16:creationId xmlns:a16="http://schemas.microsoft.com/office/drawing/2014/main" id="{367B67D8-FBF4-CEBD-3171-CB62BDFF8D8C}"/>
              </a:ext>
            </a:extLst>
          </p:cNvPr>
          <p:cNvPicPr>
            <a:picLocks noChangeAspect="1"/>
          </p:cNvPicPr>
          <p:nvPr/>
        </p:nvPicPr>
        <p:blipFill rotWithShape="1">
          <a:blip r:embed="rId3"/>
          <a:srcRect l="7061" t="63003" r="5767" b="196"/>
          <a:stretch/>
        </p:blipFill>
        <p:spPr>
          <a:xfrm>
            <a:off x="508852" y="1310187"/>
            <a:ext cx="7340686" cy="2386922"/>
          </a:xfrm>
          <a:prstGeom prst="rect">
            <a:avLst/>
          </a:prstGeom>
          <a:ln w="12700">
            <a:miter lim="400000"/>
          </a:ln>
        </p:spPr>
      </p:pic>
      <p:grpSp>
        <p:nvGrpSpPr>
          <p:cNvPr id="14" name="Group 13">
            <a:extLst>
              <a:ext uri="{FF2B5EF4-FFF2-40B4-BE49-F238E27FC236}">
                <a16:creationId xmlns:a16="http://schemas.microsoft.com/office/drawing/2014/main" id="{CEE1B8AA-BB25-785D-2B87-0B762449FD49}"/>
              </a:ext>
            </a:extLst>
          </p:cNvPr>
          <p:cNvGrpSpPr/>
          <p:nvPr/>
        </p:nvGrpSpPr>
        <p:grpSpPr>
          <a:xfrm>
            <a:off x="8175433" y="275212"/>
            <a:ext cx="3961918" cy="5993400"/>
            <a:chOff x="8286738" y="186296"/>
            <a:chExt cx="3345811" cy="5626916"/>
          </a:xfrm>
        </p:grpSpPr>
        <p:pic>
          <p:nvPicPr>
            <p:cNvPr id="7" name="Picture 10" descr="Picture 10">
              <a:extLst>
                <a:ext uri="{FF2B5EF4-FFF2-40B4-BE49-F238E27FC236}">
                  <a16:creationId xmlns:a16="http://schemas.microsoft.com/office/drawing/2014/main" id="{C82BE0C3-B66C-BDCF-C95F-44EE453F0708}"/>
                </a:ext>
              </a:extLst>
            </p:cNvPr>
            <p:cNvPicPr>
              <a:picLocks noChangeAspect="1"/>
            </p:cNvPicPr>
            <p:nvPr/>
          </p:nvPicPr>
          <p:blipFill>
            <a:blip r:embed="rId4"/>
            <a:srcRect l="8041" r="6091" b="38911"/>
            <a:stretch>
              <a:fillRect/>
            </a:stretch>
          </p:blipFill>
          <p:spPr>
            <a:xfrm>
              <a:off x="8286738" y="186296"/>
              <a:ext cx="3128393" cy="3450860"/>
            </a:xfrm>
            <a:prstGeom prst="rect">
              <a:avLst/>
            </a:prstGeom>
            <a:ln w="12700">
              <a:miter lim="400000"/>
            </a:ln>
          </p:spPr>
        </p:pic>
        <p:pic>
          <p:nvPicPr>
            <p:cNvPr id="8" name="Picture 5" descr="Picture 5">
              <a:extLst>
                <a:ext uri="{FF2B5EF4-FFF2-40B4-BE49-F238E27FC236}">
                  <a16:creationId xmlns:a16="http://schemas.microsoft.com/office/drawing/2014/main" id="{7A96F931-9B7A-C025-85EF-F9812791A067}"/>
                </a:ext>
              </a:extLst>
            </p:cNvPr>
            <p:cNvPicPr>
              <a:picLocks noChangeAspect="1"/>
            </p:cNvPicPr>
            <p:nvPr/>
          </p:nvPicPr>
          <p:blipFill>
            <a:blip r:embed="rId4"/>
            <a:srcRect l="7461" t="60983"/>
            <a:stretch>
              <a:fillRect/>
            </a:stretch>
          </p:blipFill>
          <p:spPr>
            <a:xfrm>
              <a:off x="8286738" y="3626003"/>
              <a:ext cx="3345811" cy="2187209"/>
            </a:xfrm>
            <a:prstGeom prst="rect">
              <a:avLst/>
            </a:prstGeom>
            <a:ln w="12700">
              <a:miter lim="400000"/>
            </a:ln>
          </p:spPr>
        </p:pic>
      </p:grpSp>
      <p:sp>
        <p:nvSpPr>
          <p:cNvPr id="12" name="TextBox 11">
            <a:extLst>
              <a:ext uri="{FF2B5EF4-FFF2-40B4-BE49-F238E27FC236}">
                <a16:creationId xmlns:a16="http://schemas.microsoft.com/office/drawing/2014/main" id="{07C02BE8-E142-E65F-C6C4-9C6D9904E08D}"/>
              </a:ext>
            </a:extLst>
          </p:cNvPr>
          <p:cNvSpPr txBox="1"/>
          <p:nvPr/>
        </p:nvSpPr>
        <p:spPr>
          <a:xfrm>
            <a:off x="581183" y="4066868"/>
            <a:ext cx="7149279" cy="70788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ctr" defTabSz="914400" rtl="0" fontAlgn="auto" latinLnBrk="0" hangingPunct="0">
              <a:lnSpc>
                <a:spcPct val="100000"/>
              </a:lnSpc>
              <a:spcBef>
                <a:spcPts val="0"/>
              </a:spcBef>
              <a:spcAft>
                <a:spcPts val="0"/>
              </a:spcAft>
              <a:buClrTx/>
              <a:buSzTx/>
              <a:tabLst/>
            </a:pPr>
            <a:r>
              <a:rPr kumimoji="0" lang="en-US" sz="2000" u="none" strike="noStrike" cap="none" spc="0" normalizeH="0" baseline="0" dirty="0">
                <a:ln>
                  <a:noFill/>
                </a:ln>
                <a:solidFill>
                  <a:srgbClr val="FFFF00"/>
                </a:solidFill>
                <a:effectLst/>
                <a:uFillTx/>
                <a:latin typeface="Arial"/>
                <a:ea typeface="Arial"/>
                <a:cs typeface="Arial"/>
                <a:sym typeface="Arial"/>
              </a:rPr>
              <a:t>If not an externally forced response in Southern Ocean, </a:t>
            </a:r>
          </a:p>
          <a:p>
            <a:pPr marR="0" algn="ctr" defTabSz="914400" rtl="0" fontAlgn="auto" latinLnBrk="0" hangingPunct="0">
              <a:lnSpc>
                <a:spcPct val="100000"/>
              </a:lnSpc>
              <a:spcBef>
                <a:spcPts val="0"/>
              </a:spcBef>
              <a:spcAft>
                <a:spcPts val="0"/>
              </a:spcAft>
              <a:buClrTx/>
              <a:buSzTx/>
              <a:tabLst/>
            </a:pPr>
            <a:r>
              <a:rPr kumimoji="0" lang="en-US" sz="2000" u="none" strike="noStrike" cap="none" spc="0" normalizeH="0" baseline="0" dirty="0">
                <a:ln>
                  <a:noFill/>
                </a:ln>
                <a:solidFill>
                  <a:srgbClr val="FFFF00"/>
                </a:solidFill>
                <a:effectLst/>
                <a:uFillTx/>
                <a:latin typeface="Arial"/>
                <a:ea typeface="Arial"/>
                <a:cs typeface="Arial"/>
                <a:sym typeface="Arial"/>
              </a:rPr>
              <a:t>then internal variability </a:t>
            </a:r>
            <a:r>
              <a:rPr lang="en-US" sz="2000" dirty="0">
                <a:solidFill>
                  <a:srgbClr val="FFFF00"/>
                </a:solidFill>
              </a:rPr>
              <a:t>is likely alternative hypothesis</a:t>
            </a:r>
            <a:endParaRPr kumimoji="0" lang="en-US" sz="2000" u="none" strike="noStrike" cap="none" spc="0" normalizeH="0" baseline="0" dirty="0">
              <a:ln>
                <a:noFill/>
              </a:ln>
              <a:solidFill>
                <a:srgbClr val="FFFF00"/>
              </a:solidFill>
              <a:effectLst/>
              <a:uFillTx/>
              <a:latin typeface="Arial"/>
              <a:ea typeface="Arial"/>
              <a:cs typeface="Arial"/>
              <a:sym typeface="Arial"/>
            </a:endParaRPr>
          </a:p>
        </p:txBody>
      </p:sp>
      <p:sp>
        <p:nvSpPr>
          <p:cNvPr id="13" name="TextBox 8">
            <a:extLst>
              <a:ext uri="{FF2B5EF4-FFF2-40B4-BE49-F238E27FC236}">
                <a16:creationId xmlns:a16="http://schemas.microsoft.com/office/drawing/2014/main" id="{82E7B446-AAB7-E5DB-6C18-592AD0F4C4F2}"/>
              </a:ext>
            </a:extLst>
          </p:cNvPr>
          <p:cNvSpPr txBox="1"/>
          <p:nvPr/>
        </p:nvSpPr>
        <p:spPr>
          <a:xfrm>
            <a:off x="8175433" y="13822"/>
            <a:ext cx="3568420"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a:solidFill>
                  <a:srgbClr val="FF0000"/>
                </a:solidFill>
              </a:defRPr>
            </a:lvl1pPr>
          </a:lstStyle>
          <a:p>
            <a:r>
              <a:rPr lang="en-US" sz="1400" dirty="0">
                <a:solidFill>
                  <a:schemeClr val="tx1"/>
                </a:solidFill>
              </a:rPr>
              <a:t>Detrended Basin Flux Anomalies</a:t>
            </a:r>
            <a:endParaRPr sz="1400" dirty="0">
              <a:solidFill>
                <a:schemeClr val="tx1"/>
              </a:solidFill>
            </a:endParaRPr>
          </a:p>
        </p:txBody>
      </p:sp>
      <p:cxnSp>
        <p:nvCxnSpPr>
          <p:cNvPr id="4" name="Straight Arrow Connector 3">
            <a:extLst>
              <a:ext uri="{FF2B5EF4-FFF2-40B4-BE49-F238E27FC236}">
                <a16:creationId xmlns:a16="http://schemas.microsoft.com/office/drawing/2014/main" id="{D4E4CB35-8BF2-C8DA-4576-E78C5D1D46C7}"/>
              </a:ext>
            </a:extLst>
          </p:cNvPr>
          <p:cNvCxnSpPr>
            <a:cxnSpLocks/>
          </p:cNvCxnSpPr>
          <p:nvPr/>
        </p:nvCxnSpPr>
        <p:spPr>
          <a:xfrm flipV="1">
            <a:off x="10239461" y="5782236"/>
            <a:ext cx="0" cy="1338163"/>
          </a:xfrm>
          <a:prstGeom prst="straightConnector1">
            <a:avLst/>
          </a:prstGeom>
          <a:noFill/>
          <a:ln w="57150"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9" name="Picture 8">
            <a:extLst>
              <a:ext uri="{FF2B5EF4-FFF2-40B4-BE49-F238E27FC236}">
                <a16:creationId xmlns:a16="http://schemas.microsoft.com/office/drawing/2014/main" id="{52E26689-9FB4-8FED-2115-E23F36AFA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811" y="6099788"/>
            <a:ext cx="1051300" cy="703057"/>
          </a:xfrm>
          <a:prstGeom prst="rect">
            <a:avLst/>
          </a:prstGeom>
        </p:spPr>
      </p:pic>
      <p:cxnSp>
        <p:nvCxnSpPr>
          <p:cNvPr id="15" name="Straight Arrow Connector 14">
            <a:extLst>
              <a:ext uri="{FF2B5EF4-FFF2-40B4-BE49-F238E27FC236}">
                <a16:creationId xmlns:a16="http://schemas.microsoft.com/office/drawing/2014/main" id="{1CD806B1-80B2-DCBD-745F-98B162A235B4}"/>
              </a:ext>
            </a:extLst>
          </p:cNvPr>
          <p:cNvCxnSpPr>
            <a:cxnSpLocks/>
          </p:cNvCxnSpPr>
          <p:nvPr/>
        </p:nvCxnSpPr>
        <p:spPr>
          <a:xfrm flipV="1">
            <a:off x="9047747" y="5782236"/>
            <a:ext cx="666064" cy="669080"/>
          </a:xfrm>
          <a:prstGeom prst="straightConnector1">
            <a:avLst/>
          </a:prstGeom>
          <a:noFill/>
          <a:ln w="57150"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9F1AEC81-A63C-2618-2F70-3EAAE983BCE9}"/>
              </a:ext>
            </a:extLst>
          </p:cNvPr>
          <p:cNvSpPr txBox="1"/>
          <p:nvPr/>
        </p:nvSpPr>
        <p:spPr>
          <a:xfrm>
            <a:off x="7972791" y="5865913"/>
            <a:ext cx="162426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Arial"/>
                <a:ea typeface="Arial"/>
                <a:cs typeface="Arial"/>
                <a:sym typeface="Arial"/>
              </a:rPr>
              <a:t>El </a:t>
            </a:r>
            <a:r>
              <a:rPr kumimoji="0" lang="en-US" sz="1800" b="0" i="0" u="none" strike="noStrike" cap="none" spc="0" normalizeH="0" baseline="0" dirty="0" err="1">
                <a:ln>
                  <a:noFill/>
                </a:ln>
                <a:solidFill>
                  <a:srgbClr val="FF0000"/>
                </a:solidFill>
                <a:effectLst/>
                <a:uFillTx/>
                <a:latin typeface="Arial"/>
                <a:ea typeface="Arial"/>
                <a:cs typeface="Arial"/>
                <a:sym typeface="Arial"/>
              </a:rPr>
              <a:t>Chichon</a:t>
            </a:r>
            <a:endParaRPr kumimoji="0" lang="en-US" sz="1800" b="0" i="0" u="none" strike="noStrike" cap="none" spc="0" normalizeH="0" baseline="0" dirty="0">
              <a:ln>
                <a:noFill/>
              </a:ln>
              <a:solidFill>
                <a:srgbClr val="FF0000"/>
              </a:solidFill>
              <a:effectLst/>
              <a:uFillTx/>
              <a:latin typeface="Arial"/>
              <a:ea typeface="Arial"/>
              <a:cs typeface="Arial"/>
              <a:sym typeface="Arial"/>
            </a:endParaRPr>
          </a:p>
        </p:txBody>
      </p:sp>
      <p:sp>
        <p:nvSpPr>
          <p:cNvPr id="19" name="TextBox 18">
            <a:extLst>
              <a:ext uri="{FF2B5EF4-FFF2-40B4-BE49-F238E27FC236}">
                <a16:creationId xmlns:a16="http://schemas.microsoft.com/office/drawing/2014/main" id="{22A05AA5-2C1B-8116-1C7A-1A2F8CCC7154}"/>
              </a:ext>
            </a:extLst>
          </p:cNvPr>
          <p:cNvSpPr txBox="1"/>
          <p:nvPr/>
        </p:nvSpPr>
        <p:spPr>
          <a:xfrm>
            <a:off x="10353874" y="5691973"/>
            <a:ext cx="162426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Arial"/>
                <a:ea typeface="Arial"/>
                <a:cs typeface="Arial"/>
                <a:sym typeface="Arial"/>
              </a:rPr>
              <a:t>Mt. Pinatubo</a:t>
            </a:r>
          </a:p>
        </p:txBody>
      </p:sp>
      <p:pic>
        <p:nvPicPr>
          <p:cNvPr id="21" name="Picture 20">
            <a:extLst>
              <a:ext uri="{FF2B5EF4-FFF2-40B4-BE49-F238E27FC236}">
                <a16:creationId xmlns:a16="http://schemas.microsoft.com/office/drawing/2014/main" id="{317DF63F-5568-099A-D949-C96819A2C28C}"/>
              </a:ext>
            </a:extLst>
          </p:cNvPr>
          <p:cNvPicPr>
            <a:picLocks noChangeAspect="1"/>
          </p:cNvPicPr>
          <p:nvPr/>
        </p:nvPicPr>
        <p:blipFill rotWithShape="1">
          <a:blip r:embed="rId6">
            <a:extLst>
              <a:ext uri="{28A0092B-C50C-407E-A947-70E740481C1C}">
                <a14:useLocalDpi xmlns:a14="http://schemas.microsoft.com/office/drawing/2010/main" val="0"/>
              </a:ext>
            </a:extLst>
          </a:blip>
          <a:srcRect r="15679"/>
          <a:stretch/>
        </p:blipFill>
        <p:spPr>
          <a:xfrm>
            <a:off x="6743991" y="6001266"/>
            <a:ext cx="1214536" cy="808729"/>
          </a:xfrm>
          <a:prstGeom prst="rect">
            <a:avLst/>
          </a:prstGeom>
        </p:spPr>
      </p:pic>
    </p:spTree>
    <p:extLst>
      <p:ext uri="{BB962C8B-B14F-4D97-AF65-F5344CB8AC3E}">
        <p14:creationId xmlns:p14="http://schemas.microsoft.com/office/powerpoint/2010/main" val="17162961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7A4E-822D-FB15-EDAE-10923A5494A5}"/>
              </a:ext>
            </a:extLst>
          </p:cNvPr>
          <p:cNvSpPr>
            <a:spLocks noGrp="1"/>
          </p:cNvSpPr>
          <p:nvPr>
            <p:ph type="title"/>
          </p:nvPr>
        </p:nvSpPr>
        <p:spPr/>
        <p:txBody>
          <a:bodyPr>
            <a:normAutofit/>
          </a:bodyPr>
          <a:lstStyle/>
          <a:p>
            <a:r>
              <a:rPr lang="en-US" dirty="0"/>
              <a:t>Next Steps: NASA Carbon Cycle </a:t>
            </a:r>
            <a:br>
              <a:rPr lang="en-US" dirty="0"/>
            </a:br>
            <a:r>
              <a:rPr lang="en-US" sz="2400" dirty="0">
                <a:effectLst/>
                <a:latin typeface="NimbusSanL"/>
              </a:rPr>
              <a:t>Ocean carbon sink variability: Internal vs. forced mechanisms </a:t>
            </a:r>
            <a:endParaRPr lang="en-US" dirty="0"/>
          </a:p>
        </p:txBody>
      </p:sp>
      <p:sp>
        <p:nvSpPr>
          <p:cNvPr id="3" name="Text Placeholder 2">
            <a:extLst>
              <a:ext uri="{FF2B5EF4-FFF2-40B4-BE49-F238E27FC236}">
                <a16:creationId xmlns:a16="http://schemas.microsoft.com/office/drawing/2014/main" id="{D87A1CEE-1A84-53E7-AFF9-19E2B7B90F10}"/>
              </a:ext>
            </a:extLst>
          </p:cNvPr>
          <p:cNvSpPr>
            <a:spLocks noGrp="1"/>
          </p:cNvSpPr>
          <p:nvPr>
            <p:ph type="body" idx="1"/>
          </p:nvPr>
        </p:nvSpPr>
        <p:spPr>
          <a:xfrm>
            <a:off x="609600" y="1472183"/>
            <a:ext cx="10972800" cy="4573017"/>
          </a:xfrm>
        </p:spPr>
        <p:txBody>
          <a:bodyPr>
            <a:normAutofit lnSpcReduction="10000"/>
          </a:bodyPr>
          <a:lstStyle/>
          <a:p>
            <a:r>
              <a:rPr lang="en-US" dirty="0"/>
              <a:t> </a:t>
            </a:r>
            <a:r>
              <a:rPr lang="en-US" b="1" i="1" dirty="0"/>
              <a:t>To study internal variability</a:t>
            </a:r>
            <a:r>
              <a:rPr lang="en-US" dirty="0"/>
              <a:t>, we are working with </a:t>
            </a:r>
            <a:r>
              <a:rPr lang="en-US" i="0" u="none" strike="noStrike" dirty="0">
                <a:solidFill>
                  <a:srgbClr val="000000"/>
                </a:solidFill>
                <a:effectLst/>
              </a:rPr>
              <a:t>the ECCO</a:t>
            </a:r>
            <a:r>
              <a:rPr lang="en-US" i="0" u="none" strike="noStrike" dirty="0">
                <a:effectLst/>
              </a:rPr>
              <a:t>-</a:t>
            </a:r>
            <a:r>
              <a:rPr lang="en-US" i="0" u="none" strike="noStrike" dirty="0">
                <a:solidFill>
                  <a:srgbClr val="000000"/>
                </a:solidFill>
                <a:effectLst/>
              </a:rPr>
              <a:t>Darwin </a:t>
            </a:r>
            <a:r>
              <a:rPr lang="en-US" i="0" u="none" strike="noStrike" dirty="0">
                <a:effectLst/>
              </a:rPr>
              <a:t>global-ocean biogeochemistry</a:t>
            </a:r>
            <a:r>
              <a:rPr lang="en-US" i="0" u="none" strike="noStrike" dirty="0">
                <a:solidFill>
                  <a:srgbClr val="000000"/>
                </a:solidFill>
                <a:effectLst/>
              </a:rPr>
              <a:t> </a:t>
            </a:r>
            <a:r>
              <a:rPr lang="en-US" dirty="0"/>
              <a:t>model (with D. </a:t>
            </a:r>
            <a:r>
              <a:rPr lang="en-US" dirty="0" err="1"/>
              <a:t>Menemenlis</a:t>
            </a:r>
            <a:r>
              <a:rPr lang="en-US" dirty="0"/>
              <a:t>, D. Carroll, A. Fay, H. Zhang)</a:t>
            </a:r>
          </a:p>
          <a:p>
            <a:pPr>
              <a:buNone/>
            </a:pPr>
            <a:endParaRPr lang="en-US" dirty="0"/>
          </a:p>
          <a:p>
            <a:r>
              <a:rPr lang="en-US" dirty="0"/>
              <a:t> We have extended ECCO-Darwin to span 1985-2022, and completed simulations to distinguish mechanisms of variability</a:t>
            </a:r>
          </a:p>
          <a:p>
            <a:pPr lvl="2"/>
            <a:r>
              <a:rPr lang="en-US" dirty="0"/>
              <a:t>observed climate, observed atmospheric pCO</a:t>
            </a:r>
            <a:r>
              <a:rPr lang="en-US" baseline="-25000" dirty="0"/>
              <a:t>2</a:t>
            </a:r>
            <a:r>
              <a:rPr lang="en-US" dirty="0"/>
              <a:t> growth rate</a:t>
            </a:r>
          </a:p>
          <a:p>
            <a:pPr lvl="2"/>
            <a:r>
              <a:rPr lang="en-US" dirty="0"/>
              <a:t>historical average climate</a:t>
            </a:r>
          </a:p>
          <a:p>
            <a:pPr lvl="2"/>
            <a:r>
              <a:rPr lang="en-US" dirty="0"/>
              <a:t>constant atmospheric pCO</a:t>
            </a:r>
            <a:r>
              <a:rPr lang="en-US" baseline="-25000" dirty="0"/>
              <a:t>2</a:t>
            </a:r>
            <a:r>
              <a:rPr lang="en-US" dirty="0"/>
              <a:t> growth rate</a:t>
            </a:r>
          </a:p>
          <a:p>
            <a:pPr lvl="2"/>
            <a:endParaRPr lang="en-US" baseline="-25000" dirty="0"/>
          </a:p>
          <a:p>
            <a:r>
              <a:rPr lang="en-US" dirty="0"/>
              <a:t> Results coming soon!</a:t>
            </a:r>
          </a:p>
        </p:txBody>
      </p:sp>
    </p:spTree>
    <p:extLst>
      <p:ext uri="{BB962C8B-B14F-4D97-AF65-F5344CB8AC3E}">
        <p14:creationId xmlns:p14="http://schemas.microsoft.com/office/powerpoint/2010/main" val="338132926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itle 1"/>
          <p:cNvSpPr txBox="1">
            <a:spLocks noGrp="1"/>
          </p:cNvSpPr>
          <p:nvPr>
            <p:ph type="title"/>
          </p:nvPr>
        </p:nvSpPr>
        <p:spPr>
          <a:xfrm>
            <a:off x="1472122" y="2981004"/>
            <a:ext cx="8068310" cy="1566070"/>
          </a:xfrm>
          <a:prstGeom prst="rect">
            <a:avLst/>
          </a:prstGeom>
        </p:spPr>
        <p:txBody>
          <a:bodyPr/>
          <a:lstStyle/>
          <a:p>
            <a:pPr algn="ctr"/>
            <a:r>
              <a:rPr dirty="0"/>
              <a:t>THANK YOU</a:t>
            </a:r>
            <a:br>
              <a:rPr dirty="0"/>
            </a:br>
            <a:r>
              <a:rPr sz="2800" b="0" dirty="0" err="1"/>
              <a:t>mckinley@ldeo.columbia.edu</a:t>
            </a:r>
            <a:endParaRPr sz="2800" b="0" dirty="0"/>
          </a:p>
        </p:txBody>
      </p:sp>
      <p:pic>
        <p:nvPicPr>
          <p:cNvPr id="766" name="Picture 5" descr="Picture 5"/>
          <p:cNvPicPr>
            <a:picLocks noChangeAspect="1"/>
          </p:cNvPicPr>
          <p:nvPr/>
        </p:nvPicPr>
        <p:blipFill>
          <a:blip r:embed="rId2"/>
          <a:srcRect r="466"/>
          <a:stretch>
            <a:fillRect/>
          </a:stretch>
        </p:blipFill>
        <p:spPr>
          <a:xfrm>
            <a:off x="5010386" y="4436934"/>
            <a:ext cx="1936516" cy="1665747"/>
          </a:xfrm>
          <a:prstGeom prst="rect">
            <a:avLst/>
          </a:prstGeom>
          <a:ln w="12700">
            <a:miter lim="400000"/>
          </a:ln>
        </p:spPr>
      </p:pic>
      <p:pic>
        <p:nvPicPr>
          <p:cNvPr id="767" name="Picture 6" descr="Picture 6"/>
          <p:cNvPicPr>
            <a:picLocks noChangeAspect="1"/>
          </p:cNvPicPr>
          <p:nvPr/>
        </p:nvPicPr>
        <p:blipFill>
          <a:blip r:embed="rId3"/>
          <a:stretch>
            <a:fillRect/>
          </a:stretch>
        </p:blipFill>
        <p:spPr>
          <a:xfrm>
            <a:off x="7766909" y="4455233"/>
            <a:ext cx="1655770" cy="1665746"/>
          </a:xfrm>
          <a:prstGeom prst="rect">
            <a:avLst/>
          </a:prstGeom>
          <a:ln w="12700">
            <a:miter lim="400000"/>
          </a:ln>
        </p:spPr>
      </p:pic>
      <p:pic>
        <p:nvPicPr>
          <p:cNvPr id="768" name="Picture 4" descr="Picture 4"/>
          <p:cNvPicPr>
            <a:picLocks noChangeAspect="1"/>
          </p:cNvPicPr>
          <p:nvPr/>
        </p:nvPicPr>
        <p:blipFill>
          <a:blip r:embed="rId4"/>
          <a:stretch>
            <a:fillRect/>
          </a:stretch>
        </p:blipFill>
        <p:spPr>
          <a:xfrm>
            <a:off x="2367003" y="4371857"/>
            <a:ext cx="1832501" cy="1832502"/>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82FA-2096-DC1A-C737-979B52724DA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9D2930C-4730-58B5-ED5C-8B0A0A6C73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11090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37208A2-416D-4C48-BE96-723E59F15124}"/>
              </a:ext>
            </a:extLst>
          </p:cNvPr>
          <p:cNvSpPr txBox="1">
            <a:spLocks/>
          </p:cNvSpPr>
          <p:nvPr/>
        </p:nvSpPr>
        <p:spPr>
          <a:xfrm>
            <a:off x="1625601" y="166237"/>
            <a:ext cx="8097589" cy="672149"/>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endParaRPr lang="en-US" b="1" dirty="0"/>
          </a:p>
        </p:txBody>
      </p:sp>
      <p:sp>
        <p:nvSpPr>
          <p:cNvPr id="4" name="TextBox 3">
            <a:extLst>
              <a:ext uri="{FF2B5EF4-FFF2-40B4-BE49-F238E27FC236}">
                <a16:creationId xmlns:a16="http://schemas.microsoft.com/office/drawing/2014/main" id="{92412580-FB33-DA07-9F8A-98AEE4AECE2D}"/>
              </a:ext>
            </a:extLst>
          </p:cNvPr>
          <p:cNvSpPr txBox="1"/>
          <p:nvPr/>
        </p:nvSpPr>
        <p:spPr>
          <a:xfrm>
            <a:off x="173586" y="2160668"/>
            <a:ext cx="5357829" cy="3016210"/>
          </a:xfrm>
          <a:prstGeom prst="rect">
            <a:avLst/>
          </a:prstGeom>
          <a:noFill/>
        </p:spPr>
        <p:txBody>
          <a:bodyPr wrap="square" rtlCol="0">
            <a:spAutoFit/>
          </a:bodyPr>
          <a:lstStyle/>
          <a:p>
            <a:r>
              <a:rPr lang="en-US" sz="1900" dirty="0"/>
              <a:t>Year 2 (July 1993-June 1994)</a:t>
            </a:r>
          </a:p>
          <a:p>
            <a:endParaRPr lang="en-US" sz="1900" dirty="0"/>
          </a:p>
          <a:p>
            <a:endParaRPr lang="en-US" sz="1900" dirty="0"/>
          </a:p>
          <a:p>
            <a:endParaRPr lang="en-US" sz="1900" dirty="0"/>
          </a:p>
          <a:p>
            <a:endParaRPr lang="en-US" sz="1900" dirty="0"/>
          </a:p>
          <a:p>
            <a:endParaRPr lang="en-US" sz="1900" dirty="0"/>
          </a:p>
          <a:p>
            <a:endParaRPr lang="en-US" sz="1900" dirty="0"/>
          </a:p>
          <a:p>
            <a:endParaRPr lang="en-US" sz="1900" dirty="0"/>
          </a:p>
          <a:p>
            <a:r>
              <a:rPr lang="en-US" sz="1900" dirty="0"/>
              <a:t>Year 3 (July 1994-June 1995)</a:t>
            </a:r>
          </a:p>
          <a:p>
            <a:endParaRPr lang="en-US" sz="1900" dirty="0"/>
          </a:p>
        </p:txBody>
      </p:sp>
      <p:pic>
        <p:nvPicPr>
          <p:cNvPr id="5" name="Picture 4">
            <a:extLst>
              <a:ext uri="{FF2B5EF4-FFF2-40B4-BE49-F238E27FC236}">
                <a16:creationId xmlns:a16="http://schemas.microsoft.com/office/drawing/2014/main" id="{6915494A-2772-D43A-5E07-DF96C837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272" y="0"/>
            <a:ext cx="6895518" cy="6358074"/>
          </a:xfrm>
          <a:prstGeom prst="rect">
            <a:avLst/>
          </a:prstGeom>
        </p:spPr>
      </p:pic>
      <p:sp>
        <p:nvSpPr>
          <p:cNvPr id="6" name="Title 5">
            <a:extLst>
              <a:ext uri="{FF2B5EF4-FFF2-40B4-BE49-F238E27FC236}">
                <a16:creationId xmlns:a16="http://schemas.microsoft.com/office/drawing/2014/main" id="{DDEE0DB9-1499-54F0-913A-A595481CBFBF}"/>
              </a:ext>
            </a:extLst>
          </p:cNvPr>
          <p:cNvSpPr>
            <a:spLocks noGrp="1"/>
          </p:cNvSpPr>
          <p:nvPr>
            <p:ph type="title"/>
          </p:nvPr>
        </p:nvSpPr>
        <p:spPr>
          <a:xfrm>
            <a:off x="308809" y="381185"/>
            <a:ext cx="4804611" cy="914401"/>
          </a:xfrm>
        </p:spPr>
        <p:txBody>
          <a:bodyPr>
            <a:normAutofit/>
          </a:bodyPr>
          <a:lstStyle/>
          <a:p>
            <a:r>
              <a:rPr lang="en-US" dirty="0"/>
              <a:t>Mt. Pinatubo</a:t>
            </a:r>
            <a:r>
              <a:rPr lang="en-US" u="sng" dirty="0"/>
              <a:t> f</a:t>
            </a:r>
            <a:r>
              <a:rPr lang="en-US" b="1" u="sng" dirty="0"/>
              <a:t>orced </a:t>
            </a:r>
            <a:r>
              <a:rPr lang="en-US" b="1" dirty="0"/>
              <a:t>upper ocean DIC anomaly</a:t>
            </a:r>
            <a:endParaRPr lang="en-US" dirty="0"/>
          </a:p>
        </p:txBody>
      </p:sp>
      <p:sp>
        <p:nvSpPr>
          <p:cNvPr id="7" name="TextBox 8">
            <a:extLst>
              <a:ext uri="{FF2B5EF4-FFF2-40B4-BE49-F238E27FC236}">
                <a16:creationId xmlns:a16="http://schemas.microsoft.com/office/drawing/2014/main" id="{A4C655BB-7FB4-D477-48E0-F1CC1A4FAA26}"/>
              </a:ext>
            </a:extLst>
          </p:cNvPr>
          <p:cNvSpPr txBox="1"/>
          <p:nvPr/>
        </p:nvSpPr>
        <p:spPr>
          <a:xfrm>
            <a:off x="8962518" y="5881146"/>
            <a:ext cx="2985604"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4" tIns="45714" rIns="45714" bIns="45714">
            <a:spAutoFit/>
          </a:bodyPr>
          <a:lstStyle>
            <a:lvl1pPr algn="r">
              <a:defRPr sz="1200" i="1"/>
            </a:lvl1pPr>
          </a:lstStyle>
          <a:p>
            <a:r>
              <a:rPr lang="en-US" dirty="0"/>
              <a:t>Fa</a:t>
            </a:r>
            <a:r>
              <a:rPr dirty="0"/>
              <a:t>y et al. 202</a:t>
            </a:r>
            <a:r>
              <a:rPr lang="en-US" dirty="0"/>
              <a:t>3, </a:t>
            </a:r>
            <a:r>
              <a:rPr lang="en-US" i="0" dirty="0"/>
              <a:t>GBC</a:t>
            </a:r>
            <a:endParaRPr dirty="0"/>
          </a:p>
        </p:txBody>
      </p:sp>
    </p:spTree>
    <p:extLst>
      <p:ext uri="{BB962C8B-B14F-4D97-AF65-F5344CB8AC3E}">
        <p14:creationId xmlns:p14="http://schemas.microsoft.com/office/powerpoint/2010/main" val="269283925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0E7BFD-7C54-D542-83A2-FF7D4D49D3B1}"/>
              </a:ext>
            </a:extLst>
          </p:cNvPr>
          <p:cNvPicPr>
            <a:picLocks noChangeAspect="1"/>
          </p:cNvPicPr>
          <p:nvPr/>
        </p:nvPicPr>
        <p:blipFill rotWithShape="1">
          <a:blip r:embed="rId3">
            <a:extLst>
              <a:ext uri="{28A0092B-C50C-407E-A947-70E740481C1C}">
                <a14:useLocalDpi xmlns:a14="http://schemas.microsoft.com/office/drawing/2010/main" val="0"/>
              </a:ext>
            </a:extLst>
          </a:blip>
          <a:srcRect l="1616" t="34023" r="2502" b="3142"/>
          <a:stretch/>
        </p:blipFill>
        <p:spPr>
          <a:xfrm>
            <a:off x="3321270" y="1004621"/>
            <a:ext cx="7306653" cy="4839112"/>
          </a:xfrm>
          <a:prstGeom prst="rect">
            <a:avLst/>
          </a:prstGeom>
        </p:spPr>
      </p:pic>
      <p:sp>
        <p:nvSpPr>
          <p:cNvPr id="2" name="Title 1">
            <a:extLst>
              <a:ext uri="{FF2B5EF4-FFF2-40B4-BE49-F238E27FC236}">
                <a16:creationId xmlns:a16="http://schemas.microsoft.com/office/drawing/2014/main" id="{18D0FB47-6F99-D64C-9276-06D5EEB96B17}"/>
              </a:ext>
            </a:extLst>
          </p:cNvPr>
          <p:cNvSpPr>
            <a:spLocks noGrp="1"/>
          </p:cNvSpPr>
          <p:nvPr>
            <p:ph type="title"/>
          </p:nvPr>
        </p:nvSpPr>
        <p:spPr>
          <a:xfrm>
            <a:off x="9074356" y="1"/>
            <a:ext cx="1593645" cy="424963"/>
          </a:xfrm>
        </p:spPr>
        <p:txBody>
          <a:bodyPr>
            <a:normAutofit fontScale="90000"/>
          </a:bodyPr>
          <a:lstStyle/>
          <a:p>
            <a:pPr algn="ctr"/>
            <a:r>
              <a:rPr lang="en-US" b="1" dirty="0"/>
              <a:t>Results</a:t>
            </a:r>
          </a:p>
        </p:txBody>
      </p:sp>
      <p:sp>
        <p:nvSpPr>
          <p:cNvPr id="3" name="Footer Placeholder 2">
            <a:extLst>
              <a:ext uri="{FF2B5EF4-FFF2-40B4-BE49-F238E27FC236}">
                <a16:creationId xmlns:a16="http://schemas.microsoft.com/office/drawing/2014/main" id="{03D37E10-D47F-A749-B7D9-350353D5487E}"/>
              </a:ext>
            </a:extLst>
          </p:cNvPr>
          <p:cNvSpPr>
            <a:spLocks noGrp="1"/>
          </p:cNvSpPr>
          <p:nvPr>
            <p:ph type="ftr" sz="quarter" idx="10"/>
          </p:nvPr>
        </p:nvSpPr>
        <p:spPr>
          <a:xfrm>
            <a:off x="676426" y="6441440"/>
            <a:ext cx="4649107" cy="280036"/>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rgbClr val="808285"/>
                </a:solidFill>
              </a:rPr>
              <a:t>© 2022 Lamont-Doherty Earth Observatory </a:t>
            </a:r>
            <a:endParaRPr lang="en-US" dirty="0"/>
          </a:p>
        </p:txBody>
      </p:sp>
      <p:sp>
        <p:nvSpPr>
          <p:cNvPr id="4" name="Slide Number Placeholder 3">
            <a:extLst>
              <a:ext uri="{FF2B5EF4-FFF2-40B4-BE49-F238E27FC236}">
                <a16:creationId xmlns:a16="http://schemas.microsoft.com/office/drawing/2014/main" id="{84FCA0F5-064C-AF44-8A22-5156EEBBC8BE}"/>
              </a:ext>
            </a:extLst>
          </p:cNvPr>
          <p:cNvSpPr>
            <a:spLocks noGrp="1"/>
          </p:cNvSpPr>
          <p:nvPr>
            <p:ph type="sldNum" sz="quarter" idx="11"/>
          </p:nvPr>
        </p:nvSpPr>
        <p:spPr>
          <a:xfrm>
            <a:off x="101600" y="6441440"/>
            <a:ext cx="455462" cy="280036"/>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07228E-FB63-4469-91E2-6E3131BC6B87}" type="slidenum">
              <a:rPr lang="en-US" smtClean="0"/>
              <a:pPr/>
              <a:t>18</a:t>
            </a:fld>
            <a:endParaRPr lang="en-US"/>
          </a:p>
        </p:txBody>
      </p:sp>
      <p:sp>
        <p:nvSpPr>
          <p:cNvPr id="8" name="Title 1">
            <a:extLst>
              <a:ext uri="{FF2B5EF4-FFF2-40B4-BE49-F238E27FC236}">
                <a16:creationId xmlns:a16="http://schemas.microsoft.com/office/drawing/2014/main" id="{737208A2-416D-4C48-BE96-723E59F15124}"/>
              </a:ext>
            </a:extLst>
          </p:cNvPr>
          <p:cNvSpPr txBox="1">
            <a:spLocks/>
          </p:cNvSpPr>
          <p:nvPr/>
        </p:nvSpPr>
        <p:spPr>
          <a:xfrm>
            <a:off x="1625601" y="166237"/>
            <a:ext cx="8097589" cy="672149"/>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b="1" dirty="0"/>
              <a:t>Global Mean Carbon Flux</a:t>
            </a:r>
          </a:p>
        </p:txBody>
      </p:sp>
      <p:sp>
        <p:nvSpPr>
          <p:cNvPr id="17" name="TextBox 16">
            <a:extLst>
              <a:ext uri="{FF2B5EF4-FFF2-40B4-BE49-F238E27FC236}">
                <a16:creationId xmlns:a16="http://schemas.microsoft.com/office/drawing/2014/main" id="{7C4EA386-21BD-E143-BAC7-7AEF655974BF}"/>
              </a:ext>
            </a:extLst>
          </p:cNvPr>
          <p:cNvSpPr txBox="1"/>
          <p:nvPr/>
        </p:nvSpPr>
        <p:spPr>
          <a:xfrm>
            <a:off x="10003594" y="5840691"/>
            <a:ext cx="2044149" cy="338554"/>
          </a:xfrm>
          <a:prstGeom prst="rect">
            <a:avLst/>
          </a:prstGeom>
          <a:noFill/>
        </p:spPr>
        <p:txBody>
          <a:bodyPr wrap="none" rtlCol="0">
            <a:spAutoFit/>
          </a:bodyPr>
          <a:lstStyle/>
          <a:p>
            <a:r>
              <a:rPr lang="en-US" sz="1600" dirty="0"/>
              <a:t>Fay et al. 2023 GBC</a:t>
            </a:r>
          </a:p>
        </p:txBody>
      </p:sp>
      <p:sp>
        <p:nvSpPr>
          <p:cNvPr id="7" name="TextBox 6">
            <a:extLst>
              <a:ext uri="{FF2B5EF4-FFF2-40B4-BE49-F238E27FC236}">
                <a16:creationId xmlns:a16="http://schemas.microsoft.com/office/drawing/2014/main" id="{2A953F0D-9BC8-B541-91AA-8D4CFD40D11C}"/>
              </a:ext>
            </a:extLst>
          </p:cNvPr>
          <p:cNvSpPr txBox="1"/>
          <p:nvPr/>
        </p:nvSpPr>
        <p:spPr>
          <a:xfrm>
            <a:off x="1650199" y="1254469"/>
            <a:ext cx="1839310" cy="1261884"/>
          </a:xfrm>
          <a:prstGeom prst="rect">
            <a:avLst/>
          </a:prstGeom>
          <a:noFill/>
        </p:spPr>
        <p:txBody>
          <a:bodyPr wrap="square" rtlCol="0">
            <a:spAutoFit/>
          </a:bodyPr>
          <a:lstStyle/>
          <a:p>
            <a:r>
              <a:rPr lang="en-US" sz="1900" dirty="0"/>
              <a:t>Oxygen flux anomaly peaks at 42 </a:t>
            </a:r>
            <a:r>
              <a:rPr lang="en-US" sz="1900" dirty="0" err="1"/>
              <a:t>Tmol</a:t>
            </a:r>
            <a:r>
              <a:rPr lang="en-US" sz="1900" dirty="0"/>
              <a:t>/</a:t>
            </a:r>
            <a:r>
              <a:rPr lang="en-US" sz="1900" dirty="0" err="1"/>
              <a:t>yr</a:t>
            </a:r>
            <a:r>
              <a:rPr lang="en-US" sz="1900" dirty="0"/>
              <a:t> in 1992</a:t>
            </a:r>
          </a:p>
        </p:txBody>
      </p:sp>
      <p:sp>
        <p:nvSpPr>
          <p:cNvPr id="13" name="TextBox 12">
            <a:extLst>
              <a:ext uri="{FF2B5EF4-FFF2-40B4-BE49-F238E27FC236}">
                <a16:creationId xmlns:a16="http://schemas.microsoft.com/office/drawing/2014/main" id="{4C49019E-786A-D648-A75C-CB39B85953E6}"/>
              </a:ext>
            </a:extLst>
          </p:cNvPr>
          <p:cNvSpPr txBox="1"/>
          <p:nvPr/>
        </p:nvSpPr>
        <p:spPr>
          <a:xfrm>
            <a:off x="1650199" y="3578067"/>
            <a:ext cx="1839310" cy="1261884"/>
          </a:xfrm>
          <a:prstGeom prst="rect">
            <a:avLst/>
          </a:prstGeom>
          <a:noFill/>
        </p:spPr>
        <p:txBody>
          <a:bodyPr wrap="square" rtlCol="0">
            <a:spAutoFit/>
          </a:bodyPr>
          <a:lstStyle/>
          <a:p>
            <a:r>
              <a:rPr lang="en-US" sz="1900" dirty="0"/>
              <a:t>Carbon flux anomaly peaks at 0.29 </a:t>
            </a:r>
            <a:r>
              <a:rPr lang="en-US" sz="1900" dirty="0" err="1"/>
              <a:t>PgC</a:t>
            </a:r>
            <a:r>
              <a:rPr lang="en-US" sz="1900" dirty="0"/>
              <a:t>/</a:t>
            </a:r>
            <a:r>
              <a:rPr lang="en-US" sz="1900" dirty="0" err="1"/>
              <a:t>yr</a:t>
            </a:r>
            <a:r>
              <a:rPr lang="en-US" sz="1900" dirty="0"/>
              <a:t> in 1992</a:t>
            </a:r>
          </a:p>
        </p:txBody>
      </p:sp>
      <p:sp>
        <p:nvSpPr>
          <p:cNvPr id="15" name="TextBox 14">
            <a:extLst>
              <a:ext uri="{FF2B5EF4-FFF2-40B4-BE49-F238E27FC236}">
                <a16:creationId xmlns:a16="http://schemas.microsoft.com/office/drawing/2014/main" id="{A1FD85C0-B707-8048-B27F-E3F34C843F8A}"/>
              </a:ext>
            </a:extLst>
          </p:cNvPr>
          <p:cNvSpPr txBox="1"/>
          <p:nvPr/>
        </p:nvSpPr>
        <p:spPr>
          <a:xfrm>
            <a:off x="1524001" y="5908915"/>
            <a:ext cx="5605061" cy="369332"/>
          </a:xfrm>
          <a:prstGeom prst="rect">
            <a:avLst/>
          </a:prstGeom>
          <a:noFill/>
        </p:spPr>
        <p:txBody>
          <a:bodyPr wrap="none" rtlCol="0">
            <a:spAutoFit/>
          </a:bodyPr>
          <a:lstStyle/>
          <a:p>
            <a:r>
              <a:rPr lang="en-US" dirty="0">
                <a:solidFill>
                  <a:schemeClr val="tx2">
                    <a:lumMod val="75000"/>
                  </a:schemeClr>
                </a:solidFill>
              </a:rPr>
              <a:t>Negative flux indicates increase flux </a:t>
            </a:r>
            <a:r>
              <a:rPr lang="en-US" i="1" dirty="0">
                <a:solidFill>
                  <a:schemeClr val="tx2">
                    <a:lumMod val="75000"/>
                  </a:schemeClr>
                </a:solidFill>
              </a:rPr>
              <a:t>INTO</a:t>
            </a:r>
            <a:r>
              <a:rPr lang="en-US" dirty="0">
                <a:solidFill>
                  <a:schemeClr val="tx2">
                    <a:lumMod val="75000"/>
                  </a:schemeClr>
                </a:solidFill>
              </a:rPr>
              <a:t> the ocean.</a:t>
            </a:r>
          </a:p>
        </p:txBody>
      </p:sp>
    </p:spTree>
    <p:extLst>
      <p:ext uri="{BB962C8B-B14F-4D97-AF65-F5344CB8AC3E}">
        <p14:creationId xmlns:p14="http://schemas.microsoft.com/office/powerpoint/2010/main" val="76144053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FB47-6F99-D64C-9276-06D5EEB96B17}"/>
              </a:ext>
            </a:extLst>
          </p:cNvPr>
          <p:cNvSpPr>
            <a:spLocks noGrp="1"/>
          </p:cNvSpPr>
          <p:nvPr>
            <p:ph type="title"/>
          </p:nvPr>
        </p:nvSpPr>
        <p:spPr>
          <a:xfrm>
            <a:off x="9074356" y="1"/>
            <a:ext cx="1593645" cy="424963"/>
          </a:xfrm>
        </p:spPr>
        <p:txBody>
          <a:bodyPr>
            <a:normAutofit fontScale="90000"/>
          </a:bodyPr>
          <a:lstStyle/>
          <a:p>
            <a:pPr algn="ctr"/>
            <a:r>
              <a:rPr lang="en-US" b="1" dirty="0"/>
              <a:t>Results</a:t>
            </a:r>
          </a:p>
        </p:txBody>
      </p:sp>
      <p:sp>
        <p:nvSpPr>
          <p:cNvPr id="3" name="Footer Placeholder 2">
            <a:extLst>
              <a:ext uri="{FF2B5EF4-FFF2-40B4-BE49-F238E27FC236}">
                <a16:creationId xmlns:a16="http://schemas.microsoft.com/office/drawing/2014/main" id="{03D37E10-D47F-A749-B7D9-350353D5487E}"/>
              </a:ext>
            </a:extLst>
          </p:cNvPr>
          <p:cNvSpPr>
            <a:spLocks noGrp="1"/>
          </p:cNvSpPr>
          <p:nvPr>
            <p:ph type="ftr" sz="quarter" idx="10"/>
          </p:nvPr>
        </p:nvSpPr>
        <p:spPr>
          <a:xfrm>
            <a:off x="676426" y="6441440"/>
            <a:ext cx="4649107" cy="280036"/>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rgbClr val="808285"/>
                </a:solidFill>
              </a:rPr>
              <a:t>© 2022 Lamont-Doherty Earth Observatory </a:t>
            </a:r>
            <a:endParaRPr lang="en-US" dirty="0"/>
          </a:p>
        </p:txBody>
      </p:sp>
      <p:sp>
        <p:nvSpPr>
          <p:cNvPr id="4" name="Slide Number Placeholder 3">
            <a:extLst>
              <a:ext uri="{FF2B5EF4-FFF2-40B4-BE49-F238E27FC236}">
                <a16:creationId xmlns:a16="http://schemas.microsoft.com/office/drawing/2014/main" id="{84FCA0F5-064C-AF44-8A22-5156EEBBC8BE}"/>
              </a:ext>
            </a:extLst>
          </p:cNvPr>
          <p:cNvSpPr>
            <a:spLocks noGrp="1"/>
          </p:cNvSpPr>
          <p:nvPr>
            <p:ph type="sldNum" sz="quarter" idx="11"/>
          </p:nvPr>
        </p:nvSpPr>
        <p:spPr>
          <a:xfrm>
            <a:off x="101600" y="6441440"/>
            <a:ext cx="455462" cy="280036"/>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07228E-FB63-4469-91E2-6E3131BC6B87}" type="slidenum">
              <a:rPr lang="en-US" smtClean="0"/>
              <a:pPr/>
              <a:t>19</a:t>
            </a:fld>
            <a:endParaRPr lang="en-US"/>
          </a:p>
        </p:txBody>
      </p:sp>
      <p:sp>
        <p:nvSpPr>
          <p:cNvPr id="8" name="Title 1">
            <a:extLst>
              <a:ext uri="{FF2B5EF4-FFF2-40B4-BE49-F238E27FC236}">
                <a16:creationId xmlns:a16="http://schemas.microsoft.com/office/drawing/2014/main" id="{737208A2-416D-4C48-BE96-723E59F15124}"/>
              </a:ext>
            </a:extLst>
          </p:cNvPr>
          <p:cNvSpPr txBox="1">
            <a:spLocks/>
          </p:cNvSpPr>
          <p:nvPr/>
        </p:nvSpPr>
        <p:spPr>
          <a:xfrm>
            <a:off x="1524001" y="88885"/>
            <a:ext cx="8097589" cy="672149"/>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b="1" dirty="0"/>
              <a:t>Global inventories</a:t>
            </a:r>
          </a:p>
        </p:txBody>
      </p:sp>
      <p:pic>
        <p:nvPicPr>
          <p:cNvPr id="9" name="Picture 8">
            <a:extLst>
              <a:ext uri="{FF2B5EF4-FFF2-40B4-BE49-F238E27FC236}">
                <a16:creationId xmlns:a16="http://schemas.microsoft.com/office/drawing/2014/main" id="{2F7AC7AC-5546-9047-B268-FABDA80AF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426" y="1027558"/>
            <a:ext cx="8166524" cy="4753137"/>
          </a:xfrm>
          <a:prstGeom prst="rect">
            <a:avLst/>
          </a:prstGeom>
        </p:spPr>
      </p:pic>
      <p:sp>
        <p:nvSpPr>
          <p:cNvPr id="5" name="TextBox 4">
            <a:extLst>
              <a:ext uri="{FF2B5EF4-FFF2-40B4-BE49-F238E27FC236}">
                <a16:creationId xmlns:a16="http://schemas.microsoft.com/office/drawing/2014/main" id="{EC51CC14-0742-A84D-B7AB-5A58340D8026}"/>
              </a:ext>
            </a:extLst>
          </p:cNvPr>
          <p:cNvSpPr txBox="1"/>
          <p:nvPr/>
        </p:nvSpPr>
        <p:spPr>
          <a:xfrm>
            <a:off x="2855154" y="537562"/>
            <a:ext cx="7037504" cy="461665"/>
          </a:xfrm>
          <a:prstGeom prst="rect">
            <a:avLst/>
          </a:prstGeom>
          <a:noFill/>
        </p:spPr>
        <p:txBody>
          <a:bodyPr wrap="none" rtlCol="0">
            <a:spAutoFit/>
          </a:bodyPr>
          <a:lstStyle/>
          <a:p>
            <a:r>
              <a:rPr lang="en-US" sz="2400" b="1" dirty="0">
                <a:solidFill>
                  <a:schemeClr val="tx2">
                    <a:lumMod val="75000"/>
                  </a:schemeClr>
                </a:solidFill>
              </a:rPr>
              <a:t>CESM-LE minus CESM-</a:t>
            </a:r>
            <a:r>
              <a:rPr lang="en-US" sz="2400" b="1" dirty="0" err="1">
                <a:solidFill>
                  <a:schemeClr val="tx2">
                    <a:lumMod val="75000"/>
                  </a:schemeClr>
                </a:solidFill>
              </a:rPr>
              <a:t>NoPinatubo</a:t>
            </a:r>
            <a:r>
              <a:rPr lang="en-US" sz="2400" b="1" dirty="0">
                <a:solidFill>
                  <a:schemeClr val="tx2">
                    <a:lumMod val="75000"/>
                  </a:schemeClr>
                </a:solidFill>
              </a:rPr>
              <a:t> anomalies</a:t>
            </a:r>
          </a:p>
        </p:txBody>
      </p:sp>
      <p:sp>
        <p:nvSpPr>
          <p:cNvPr id="6" name="TextBox 5">
            <a:extLst>
              <a:ext uri="{FF2B5EF4-FFF2-40B4-BE49-F238E27FC236}">
                <a16:creationId xmlns:a16="http://schemas.microsoft.com/office/drawing/2014/main" id="{44BC784C-65FA-8C4B-A314-3EBAB47DCF20}"/>
              </a:ext>
            </a:extLst>
          </p:cNvPr>
          <p:cNvSpPr txBox="1"/>
          <p:nvPr/>
        </p:nvSpPr>
        <p:spPr>
          <a:xfrm>
            <a:off x="2915032" y="880937"/>
            <a:ext cx="1582484" cy="369332"/>
          </a:xfrm>
          <a:prstGeom prst="rect">
            <a:avLst/>
          </a:prstGeom>
          <a:noFill/>
        </p:spPr>
        <p:txBody>
          <a:bodyPr wrap="none" rtlCol="0">
            <a:spAutoFit/>
          </a:bodyPr>
          <a:lstStyle/>
          <a:p>
            <a:r>
              <a:rPr lang="en-US" b="1" dirty="0"/>
              <a:t>Temperature</a:t>
            </a:r>
          </a:p>
        </p:txBody>
      </p:sp>
      <p:sp>
        <p:nvSpPr>
          <p:cNvPr id="10" name="TextBox 9">
            <a:extLst>
              <a:ext uri="{FF2B5EF4-FFF2-40B4-BE49-F238E27FC236}">
                <a16:creationId xmlns:a16="http://schemas.microsoft.com/office/drawing/2014/main" id="{91E741F9-4859-484C-B277-7C479BB9863A}"/>
              </a:ext>
            </a:extLst>
          </p:cNvPr>
          <p:cNvSpPr txBox="1"/>
          <p:nvPr/>
        </p:nvSpPr>
        <p:spPr>
          <a:xfrm>
            <a:off x="5884030" y="880937"/>
            <a:ext cx="1031051" cy="369332"/>
          </a:xfrm>
          <a:prstGeom prst="rect">
            <a:avLst/>
          </a:prstGeom>
          <a:noFill/>
        </p:spPr>
        <p:txBody>
          <a:bodyPr wrap="none" rtlCol="0">
            <a:spAutoFit/>
          </a:bodyPr>
          <a:lstStyle/>
          <a:p>
            <a:r>
              <a:rPr lang="en-US" b="1" dirty="0"/>
              <a:t>Oxygen</a:t>
            </a:r>
          </a:p>
        </p:txBody>
      </p:sp>
      <p:sp>
        <p:nvSpPr>
          <p:cNvPr id="11" name="TextBox 10">
            <a:extLst>
              <a:ext uri="{FF2B5EF4-FFF2-40B4-BE49-F238E27FC236}">
                <a16:creationId xmlns:a16="http://schemas.microsoft.com/office/drawing/2014/main" id="{7590D16E-508C-9146-8827-BE503C0D7D8D}"/>
              </a:ext>
            </a:extLst>
          </p:cNvPr>
          <p:cNvSpPr txBox="1"/>
          <p:nvPr/>
        </p:nvSpPr>
        <p:spPr>
          <a:xfrm>
            <a:off x="8774332" y="880937"/>
            <a:ext cx="582211" cy="369332"/>
          </a:xfrm>
          <a:prstGeom prst="rect">
            <a:avLst/>
          </a:prstGeom>
          <a:noFill/>
        </p:spPr>
        <p:txBody>
          <a:bodyPr wrap="none" rtlCol="0">
            <a:spAutoFit/>
          </a:bodyPr>
          <a:lstStyle/>
          <a:p>
            <a:r>
              <a:rPr lang="en-US" b="1" dirty="0"/>
              <a:t>DIC</a:t>
            </a:r>
          </a:p>
        </p:txBody>
      </p:sp>
      <p:sp>
        <p:nvSpPr>
          <p:cNvPr id="7" name="TextBox 6">
            <a:extLst>
              <a:ext uri="{FF2B5EF4-FFF2-40B4-BE49-F238E27FC236}">
                <a16:creationId xmlns:a16="http://schemas.microsoft.com/office/drawing/2014/main" id="{01A8C800-8887-F641-A609-BB74150A04A4}"/>
              </a:ext>
            </a:extLst>
          </p:cNvPr>
          <p:cNvSpPr txBox="1"/>
          <p:nvPr/>
        </p:nvSpPr>
        <p:spPr>
          <a:xfrm rot="16200000">
            <a:off x="1133751" y="3099817"/>
            <a:ext cx="1261884" cy="369332"/>
          </a:xfrm>
          <a:prstGeom prst="rect">
            <a:avLst/>
          </a:prstGeom>
          <a:noFill/>
        </p:spPr>
        <p:txBody>
          <a:bodyPr wrap="none" rtlCol="0">
            <a:spAutoFit/>
          </a:bodyPr>
          <a:lstStyle/>
          <a:p>
            <a:r>
              <a:rPr lang="en-US" b="1" dirty="0"/>
              <a:t>Depth (m)</a:t>
            </a:r>
          </a:p>
        </p:txBody>
      </p:sp>
      <p:sp>
        <p:nvSpPr>
          <p:cNvPr id="13" name="TextBox 12">
            <a:extLst>
              <a:ext uri="{FF2B5EF4-FFF2-40B4-BE49-F238E27FC236}">
                <a16:creationId xmlns:a16="http://schemas.microsoft.com/office/drawing/2014/main" id="{473F02EC-DF24-6344-9936-90949DDACA33}"/>
              </a:ext>
            </a:extLst>
          </p:cNvPr>
          <p:cNvSpPr txBox="1"/>
          <p:nvPr/>
        </p:nvSpPr>
        <p:spPr>
          <a:xfrm>
            <a:off x="1520502" y="5677099"/>
            <a:ext cx="9115971" cy="646331"/>
          </a:xfrm>
          <a:prstGeom prst="rect">
            <a:avLst/>
          </a:prstGeom>
          <a:noFill/>
        </p:spPr>
        <p:txBody>
          <a:bodyPr wrap="square" rtlCol="0">
            <a:spAutoFit/>
          </a:bodyPr>
          <a:lstStyle/>
          <a:p>
            <a:r>
              <a:rPr lang="en-US" b="1" dirty="0">
                <a:solidFill>
                  <a:srgbClr val="2140A9"/>
                </a:solidFill>
              </a:rPr>
              <a:t>Negative temperature anomalies</a:t>
            </a:r>
            <a:r>
              <a:rPr lang="en-US" dirty="0">
                <a:solidFill>
                  <a:srgbClr val="2140A9"/>
                </a:solidFill>
              </a:rPr>
              <a:t> indicate a </a:t>
            </a:r>
            <a:r>
              <a:rPr lang="en-US" b="1" dirty="0">
                <a:solidFill>
                  <a:srgbClr val="2140A9"/>
                </a:solidFill>
              </a:rPr>
              <a:t>cooling</a:t>
            </a:r>
            <a:r>
              <a:rPr lang="en-US" dirty="0">
                <a:solidFill>
                  <a:srgbClr val="2140A9"/>
                </a:solidFill>
              </a:rPr>
              <a:t> due to the eruption of Pinatubo</a:t>
            </a:r>
          </a:p>
          <a:p>
            <a:r>
              <a:rPr lang="en-US" b="1" dirty="0">
                <a:solidFill>
                  <a:srgbClr val="C00000"/>
                </a:solidFill>
              </a:rPr>
              <a:t>Positive oxygen and carbon anomalies</a:t>
            </a:r>
            <a:r>
              <a:rPr lang="en-US" dirty="0"/>
              <a:t> </a:t>
            </a:r>
            <a:r>
              <a:rPr lang="en-US" dirty="0">
                <a:solidFill>
                  <a:srgbClr val="C00000"/>
                </a:solidFill>
              </a:rPr>
              <a:t>indicate a </a:t>
            </a:r>
            <a:r>
              <a:rPr lang="en-US" b="1" dirty="0">
                <a:solidFill>
                  <a:srgbClr val="C00000"/>
                </a:solidFill>
              </a:rPr>
              <a:t>greater </a:t>
            </a:r>
            <a:r>
              <a:rPr lang="en-US" dirty="0">
                <a:solidFill>
                  <a:srgbClr val="C00000"/>
                </a:solidFill>
              </a:rPr>
              <a:t>amount due to the eruption</a:t>
            </a:r>
          </a:p>
        </p:txBody>
      </p:sp>
    </p:spTree>
    <p:extLst>
      <p:ext uri="{BB962C8B-B14F-4D97-AF65-F5344CB8AC3E}">
        <p14:creationId xmlns:p14="http://schemas.microsoft.com/office/powerpoint/2010/main" val="19850799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For ocean sink variability, model-data discrepancies remain.…"/>
          <p:cNvSpPr txBox="1">
            <a:spLocks noGrp="1"/>
          </p:cNvSpPr>
          <p:nvPr>
            <p:ph type="title"/>
          </p:nvPr>
        </p:nvSpPr>
        <p:spPr>
          <a:xfrm>
            <a:off x="609600" y="236695"/>
            <a:ext cx="10972800" cy="914401"/>
          </a:xfrm>
          <a:prstGeom prst="rect">
            <a:avLst/>
          </a:prstGeom>
        </p:spPr>
        <p:txBody>
          <a:bodyPr>
            <a:normAutofit/>
          </a:bodyPr>
          <a:lstStyle/>
          <a:p>
            <a:pPr defTabSz="877823">
              <a:defRPr sz="3072"/>
            </a:pPr>
            <a:r>
              <a:rPr lang="en-US" dirty="0"/>
              <a:t>How do we quantify the the ocean carbon sink? </a:t>
            </a:r>
            <a:endParaRPr dirty="0"/>
          </a:p>
        </p:txBody>
      </p:sp>
      <p:sp>
        <p:nvSpPr>
          <p:cNvPr id="165" name="Slide Number"/>
          <p:cNvSpPr txBox="1">
            <a:spLocks noGrp="1"/>
          </p:cNvSpPr>
          <p:nvPr>
            <p:ph type="sldNum" sz="quarter" idx="4294967295"/>
          </p:nvPr>
        </p:nvSpPr>
        <p:spPr>
          <a:xfrm>
            <a:off x="615750" y="6441440"/>
            <a:ext cx="127001" cy="1270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t>  </a:t>
            </a:r>
            <a:endParaRPr dirty="0"/>
          </a:p>
        </p:txBody>
      </p:sp>
      <p:grpSp>
        <p:nvGrpSpPr>
          <p:cNvPr id="12" name="Group 11">
            <a:extLst>
              <a:ext uri="{FF2B5EF4-FFF2-40B4-BE49-F238E27FC236}">
                <a16:creationId xmlns:a16="http://schemas.microsoft.com/office/drawing/2014/main" id="{56FE4AF7-6C8C-7240-1D24-4F30C8F871AE}"/>
              </a:ext>
            </a:extLst>
          </p:cNvPr>
          <p:cNvGrpSpPr/>
          <p:nvPr/>
        </p:nvGrpSpPr>
        <p:grpSpPr>
          <a:xfrm>
            <a:off x="184442" y="872050"/>
            <a:ext cx="4826092" cy="5112312"/>
            <a:chOff x="-315511" y="532207"/>
            <a:chExt cx="4109013" cy="4606952"/>
          </a:xfrm>
        </p:grpSpPr>
        <p:pic>
          <p:nvPicPr>
            <p:cNvPr id="4" name="Picture 3">
              <a:extLst>
                <a:ext uri="{FF2B5EF4-FFF2-40B4-BE49-F238E27FC236}">
                  <a16:creationId xmlns:a16="http://schemas.microsoft.com/office/drawing/2014/main" id="{C8163AD6-A5EB-172E-47B0-F3D0DB369651}"/>
                </a:ext>
              </a:extLst>
            </p:cNvPr>
            <p:cNvPicPr>
              <a:picLocks noChangeAspect="1"/>
            </p:cNvPicPr>
            <p:nvPr/>
          </p:nvPicPr>
          <p:blipFill rotWithShape="1">
            <a:blip r:embed="rId3">
              <a:extLst>
                <a:ext uri="{28A0092B-C50C-407E-A947-70E740481C1C}">
                  <a14:useLocalDpi xmlns:a14="http://schemas.microsoft.com/office/drawing/2010/main" val="0"/>
                </a:ext>
              </a:extLst>
            </a:blip>
            <a:srcRect t="777" r="45937" b="15579"/>
            <a:stretch/>
          </p:blipFill>
          <p:spPr>
            <a:xfrm>
              <a:off x="389965" y="959370"/>
              <a:ext cx="2723625" cy="4179789"/>
            </a:xfrm>
            <a:prstGeom prst="rect">
              <a:avLst/>
            </a:prstGeom>
          </p:spPr>
        </p:pic>
        <p:sp>
          <p:nvSpPr>
            <p:cNvPr id="6" name="TextBox 5">
              <a:extLst>
                <a:ext uri="{FF2B5EF4-FFF2-40B4-BE49-F238E27FC236}">
                  <a16:creationId xmlns:a16="http://schemas.microsoft.com/office/drawing/2014/main" id="{3C21F811-67F0-996E-D96F-B68F5B6B4D78}"/>
                </a:ext>
              </a:extLst>
            </p:cNvPr>
            <p:cNvSpPr txBox="1"/>
            <p:nvPr/>
          </p:nvSpPr>
          <p:spPr>
            <a:xfrm>
              <a:off x="-98569" y="4188287"/>
              <a:ext cx="1169731" cy="3077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rial"/>
                  <a:ea typeface="Arial"/>
                  <a:cs typeface="Arial"/>
                  <a:sym typeface="Arial"/>
                </a:rPr>
                <a:t>Fossi</a:t>
              </a:r>
              <a:r>
                <a:rPr lang="en-US" sz="1400" dirty="0"/>
                <a:t>l CO</a:t>
              </a:r>
              <a:r>
                <a:rPr lang="en-US" sz="1400" baseline="-25000" dirty="0"/>
                <a:t>2</a:t>
              </a:r>
              <a:endParaRPr kumimoji="0" lang="en-US" sz="1400" b="0" i="0" u="none" strike="noStrike" cap="none" spc="0" normalizeH="0" baseline="-25000" dirty="0">
                <a:ln>
                  <a:noFill/>
                </a:ln>
                <a:solidFill>
                  <a:srgbClr val="000000"/>
                </a:solidFill>
                <a:effectLst/>
                <a:uFillTx/>
                <a:latin typeface="Arial"/>
                <a:ea typeface="Arial"/>
                <a:cs typeface="Arial"/>
                <a:sym typeface="Arial"/>
              </a:endParaRPr>
            </a:p>
          </p:txBody>
        </p:sp>
        <p:sp>
          <p:nvSpPr>
            <p:cNvPr id="7" name="TextBox 6">
              <a:extLst>
                <a:ext uri="{FF2B5EF4-FFF2-40B4-BE49-F238E27FC236}">
                  <a16:creationId xmlns:a16="http://schemas.microsoft.com/office/drawing/2014/main" id="{5378F682-B956-3D76-78E4-724BC0627A84}"/>
                </a:ext>
              </a:extLst>
            </p:cNvPr>
            <p:cNvSpPr txBox="1"/>
            <p:nvPr/>
          </p:nvSpPr>
          <p:spPr>
            <a:xfrm>
              <a:off x="2072093" y="3086877"/>
              <a:ext cx="1169731" cy="47149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rial"/>
                  <a:ea typeface="Arial"/>
                  <a:cs typeface="Arial"/>
                  <a:sym typeface="Arial"/>
                </a:rPr>
                <a:t>Ocean</a:t>
              </a:r>
              <a:r>
                <a:rPr lang="en-US" sz="1400" dirty="0"/>
                <a:t> Sink = 38% Fossil CO</a:t>
              </a:r>
              <a:r>
                <a:rPr lang="en-US" sz="1400" baseline="-25000" dirty="0"/>
                <a:t>2</a:t>
              </a:r>
              <a:endParaRPr kumimoji="0" lang="en-US" sz="1400" b="0" i="0" u="none" strike="noStrike" cap="none" spc="0" normalizeH="0" baseline="-25000" dirty="0">
                <a:ln>
                  <a:noFill/>
                </a:ln>
                <a:solidFill>
                  <a:srgbClr val="000000"/>
                </a:solidFill>
                <a:effectLst/>
                <a:uFillTx/>
                <a:latin typeface="Arial"/>
                <a:ea typeface="Arial"/>
                <a:cs typeface="Arial"/>
                <a:sym typeface="Arial"/>
              </a:endParaRPr>
            </a:p>
          </p:txBody>
        </p:sp>
        <p:sp>
          <p:nvSpPr>
            <p:cNvPr id="8" name="TextBox 7">
              <a:extLst>
                <a:ext uri="{FF2B5EF4-FFF2-40B4-BE49-F238E27FC236}">
                  <a16:creationId xmlns:a16="http://schemas.microsoft.com/office/drawing/2014/main" id="{EE3B3C89-6C83-D26D-44F9-1AE88D1DB422}"/>
                </a:ext>
              </a:extLst>
            </p:cNvPr>
            <p:cNvSpPr txBox="1"/>
            <p:nvPr/>
          </p:nvSpPr>
          <p:spPr>
            <a:xfrm>
              <a:off x="2412124" y="4188288"/>
              <a:ext cx="1169731" cy="3077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lang="en-US" sz="1400" dirty="0"/>
                <a:t>Atmosphere</a:t>
              </a:r>
              <a:endParaRPr kumimoji="0" lang="en-US" sz="1400" b="0" i="0" u="none" strike="noStrike" cap="none" spc="0" normalizeH="0" baseline="-25000" dirty="0">
                <a:ln>
                  <a:noFill/>
                </a:ln>
                <a:solidFill>
                  <a:srgbClr val="000000"/>
                </a:solidFill>
                <a:effectLst/>
                <a:uFillTx/>
                <a:latin typeface="Arial"/>
                <a:ea typeface="Arial"/>
                <a:cs typeface="Arial"/>
                <a:sym typeface="Arial"/>
              </a:endParaRPr>
            </a:p>
          </p:txBody>
        </p:sp>
        <p:sp>
          <p:nvSpPr>
            <p:cNvPr id="9" name="TextBox 8">
              <a:extLst>
                <a:ext uri="{FF2B5EF4-FFF2-40B4-BE49-F238E27FC236}">
                  <a16:creationId xmlns:a16="http://schemas.microsoft.com/office/drawing/2014/main" id="{F954DA8E-228B-582C-C668-51A180B84CAB}"/>
                </a:ext>
              </a:extLst>
            </p:cNvPr>
            <p:cNvSpPr txBox="1"/>
            <p:nvPr/>
          </p:nvSpPr>
          <p:spPr>
            <a:xfrm>
              <a:off x="1738996" y="1871711"/>
              <a:ext cx="1169731" cy="3077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rial"/>
                  <a:ea typeface="Arial"/>
                  <a:cs typeface="Arial"/>
                  <a:sym typeface="Arial"/>
                </a:rPr>
                <a:t>Land</a:t>
              </a:r>
              <a:r>
                <a:rPr lang="en-US" sz="1400" dirty="0"/>
                <a:t> Sink</a:t>
              </a:r>
              <a:endParaRPr kumimoji="0" lang="en-US" sz="1400" b="0" i="0" u="none" strike="noStrike" cap="none" spc="0" normalizeH="0" baseline="-25000" dirty="0">
                <a:ln>
                  <a:noFill/>
                </a:ln>
                <a:solidFill>
                  <a:srgbClr val="000000"/>
                </a:solidFill>
                <a:effectLst/>
                <a:uFillTx/>
                <a:latin typeface="Arial"/>
                <a:ea typeface="Arial"/>
                <a:cs typeface="Arial"/>
                <a:sym typeface="Arial"/>
              </a:endParaRPr>
            </a:p>
          </p:txBody>
        </p:sp>
        <p:sp>
          <p:nvSpPr>
            <p:cNvPr id="10" name="TextBox 9">
              <a:extLst>
                <a:ext uri="{FF2B5EF4-FFF2-40B4-BE49-F238E27FC236}">
                  <a16:creationId xmlns:a16="http://schemas.microsoft.com/office/drawing/2014/main" id="{0F9B5821-D4CF-2B59-3F36-E4BB4D22C24B}"/>
                </a:ext>
              </a:extLst>
            </p:cNvPr>
            <p:cNvSpPr txBox="1"/>
            <p:nvPr/>
          </p:nvSpPr>
          <p:spPr>
            <a:xfrm>
              <a:off x="261732" y="1870895"/>
              <a:ext cx="1112504" cy="2773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rial"/>
                  <a:ea typeface="Arial"/>
                  <a:cs typeface="Arial"/>
                  <a:sym typeface="Arial"/>
                </a:rPr>
                <a:t>Land</a:t>
              </a:r>
              <a:r>
                <a:rPr lang="en-US" sz="1400" dirty="0"/>
                <a:t> Use</a:t>
              </a:r>
              <a:endParaRPr kumimoji="0" lang="en-US" sz="1400" b="0" i="0" u="none" strike="noStrike" cap="none" spc="0" normalizeH="0" baseline="-25000" dirty="0">
                <a:ln>
                  <a:noFill/>
                </a:ln>
                <a:solidFill>
                  <a:srgbClr val="000000"/>
                </a:solidFill>
                <a:effectLst/>
                <a:uFillTx/>
                <a:latin typeface="Arial"/>
                <a:ea typeface="Arial"/>
                <a:cs typeface="Arial"/>
                <a:sym typeface="Arial"/>
              </a:endParaRPr>
            </a:p>
          </p:txBody>
        </p:sp>
        <p:sp>
          <p:nvSpPr>
            <p:cNvPr id="11" name="TextBox 10">
              <a:extLst>
                <a:ext uri="{FF2B5EF4-FFF2-40B4-BE49-F238E27FC236}">
                  <a16:creationId xmlns:a16="http://schemas.microsoft.com/office/drawing/2014/main" id="{332C96F9-E0D0-769E-EACF-60A426582B68}"/>
                </a:ext>
              </a:extLst>
            </p:cNvPr>
            <p:cNvSpPr txBox="1"/>
            <p:nvPr/>
          </p:nvSpPr>
          <p:spPr>
            <a:xfrm>
              <a:off x="-315511" y="532207"/>
              <a:ext cx="4109013" cy="5824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sng" strike="noStrike" cap="none" spc="0" normalizeH="0" baseline="0" dirty="0">
                  <a:ln>
                    <a:noFill/>
                  </a:ln>
                  <a:solidFill>
                    <a:srgbClr val="000000"/>
                  </a:solidFill>
                  <a:effectLst/>
                  <a:uFillTx/>
                  <a:latin typeface="Arial"/>
                  <a:ea typeface="Arial"/>
                  <a:cs typeface="Arial"/>
                  <a:sym typeface="Arial"/>
                </a:rPr>
                <a:t>Cumulative Emissions and Sinks </a:t>
              </a:r>
            </a:p>
            <a:p>
              <a:pPr marL="0" marR="0" indent="0" algn="ctr" defTabSz="914400" rtl="0" fontAlgn="auto" latinLnBrk="0" hangingPunct="0">
                <a:lnSpc>
                  <a:spcPct val="100000"/>
                </a:lnSpc>
                <a:spcBef>
                  <a:spcPts val="0"/>
                </a:spcBef>
                <a:spcAft>
                  <a:spcPts val="0"/>
                </a:spcAft>
                <a:buClrTx/>
                <a:buSzTx/>
                <a:buFontTx/>
                <a:buNone/>
                <a:tabLst/>
              </a:pPr>
              <a:r>
                <a:rPr lang="en-US" u="sng" dirty="0"/>
                <a:t>1850-2021</a:t>
              </a:r>
              <a:endParaRPr kumimoji="0" lang="en-US" b="0" i="0" u="sng" strike="noStrike" cap="none" spc="0" normalizeH="0" baseline="0" dirty="0">
                <a:ln>
                  <a:noFill/>
                </a:ln>
                <a:solidFill>
                  <a:srgbClr val="000000"/>
                </a:solidFill>
                <a:effectLst/>
                <a:uFillTx/>
                <a:latin typeface="Arial"/>
                <a:ea typeface="Arial"/>
                <a:cs typeface="Arial"/>
                <a:sym typeface="Arial"/>
              </a:endParaRPr>
            </a:p>
          </p:txBody>
        </p:sp>
      </p:grpSp>
      <p:pic>
        <p:nvPicPr>
          <p:cNvPr id="2" name="Picture 1">
            <a:extLst>
              <a:ext uri="{FF2B5EF4-FFF2-40B4-BE49-F238E27FC236}">
                <a16:creationId xmlns:a16="http://schemas.microsoft.com/office/drawing/2014/main" id="{6D9AE207-9B74-61A8-79F8-C2D1007C20F1}"/>
              </a:ext>
            </a:extLst>
          </p:cNvPr>
          <p:cNvPicPr>
            <a:picLocks noChangeAspect="1"/>
          </p:cNvPicPr>
          <p:nvPr/>
        </p:nvPicPr>
        <p:blipFill>
          <a:blip r:embed="rId4"/>
          <a:stretch>
            <a:fillRect/>
          </a:stretch>
        </p:blipFill>
        <p:spPr>
          <a:xfrm>
            <a:off x="4783244" y="1737777"/>
            <a:ext cx="7312909" cy="4113511"/>
          </a:xfrm>
          <a:prstGeom prst="rect">
            <a:avLst/>
          </a:prstGeom>
        </p:spPr>
      </p:pic>
      <p:sp>
        <p:nvSpPr>
          <p:cNvPr id="3" name="TextBox 21">
            <a:extLst>
              <a:ext uri="{FF2B5EF4-FFF2-40B4-BE49-F238E27FC236}">
                <a16:creationId xmlns:a16="http://schemas.microsoft.com/office/drawing/2014/main" id="{D6372899-81F0-AD7F-4D98-C5CE646EDE0C}"/>
              </a:ext>
            </a:extLst>
          </p:cNvPr>
          <p:cNvSpPr txBox="1"/>
          <p:nvPr/>
        </p:nvSpPr>
        <p:spPr>
          <a:xfrm>
            <a:off x="10149643" y="5905380"/>
            <a:ext cx="1946510" cy="27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4" tIns="45714" rIns="45714" bIns="45714">
            <a:spAutoFit/>
          </a:bodyPr>
          <a:lstStyle>
            <a:lvl1pPr>
              <a:defRPr sz="1200" i="1"/>
            </a:lvl1pPr>
          </a:lstStyle>
          <a:p>
            <a:pPr algn="r"/>
            <a:r>
              <a:rPr lang="en-US" dirty="0"/>
              <a:t>Crisp</a:t>
            </a:r>
            <a:r>
              <a:rPr dirty="0"/>
              <a:t> et al., 202</a:t>
            </a:r>
            <a:r>
              <a:rPr lang="en-US" dirty="0"/>
              <a:t>3</a:t>
            </a:r>
            <a:endParaRPr dirty="0"/>
          </a:p>
        </p:txBody>
      </p:sp>
      <p:sp>
        <p:nvSpPr>
          <p:cNvPr id="5" name="TextBox 4">
            <a:extLst>
              <a:ext uri="{FF2B5EF4-FFF2-40B4-BE49-F238E27FC236}">
                <a16:creationId xmlns:a16="http://schemas.microsoft.com/office/drawing/2014/main" id="{3F0D9102-0A6C-B7D6-CE16-783A4DD8C24B}"/>
              </a:ext>
            </a:extLst>
          </p:cNvPr>
          <p:cNvSpPr txBox="1"/>
          <p:nvPr/>
        </p:nvSpPr>
        <p:spPr>
          <a:xfrm>
            <a:off x="4725721" y="1386034"/>
            <a:ext cx="7370432"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b="0" i="0" u="sng" strike="noStrike" cap="none" spc="0" normalizeH="0" baseline="0" dirty="0">
                <a:ln>
                  <a:noFill/>
                </a:ln>
                <a:solidFill>
                  <a:srgbClr val="000000"/>
                </a:solidFill>
                <a:effectLst/>
                <a:uFillTx/>
                <a:latin typeface="Arial"/>
                <a:ea typeface="Arial"/>
                <a:cs typeface="Arial"/>
                <a:sym typeface="Arial"/>
              </a:rPr>
              <a:t>Anthropogenic sink</a:t>
            </a:r>
            <a:r>
              <a:rPr lang="en-US" u="sng" dirty="0"/>
              <a:t>, on top of a </a:t>
            </a:r>
            <a:r>
              <a:rPr kumimoji="0" lang="en-US" b="0" i="0" u="sng" strike="noStrike" cap="none" spc="0" normalizeH="0" baseline="0" dirty="0">
                <a:ln>
                  <a:noFill/>
                </a:ln>
                <a:solidFill>
                  <a:srgbClr val="000000"/>
                </a:solidFill>
                <a:effectLst/>
                <a:uFillTx/>
                <a:latin typeface="Arial"/>
                <a:ea typeface="Arial"/>
                <a:cs typeface="Arial"/>
                <a:sym typeface="Arial"/>
              </a:rPr>
              <a:t>vigorous natural cycle</a:t>
            </a:r>
          </a:p>
        </p:txBody>
      </p:sp>
      <p:pic>
        <p:nvPicPr>
          <p:cNvPr id="13" name="Picture 12">
            <a:extLst>
              <a:ext uri="{FF2B5EF4-FFF2-40B4-BE49-F238E27FC236}">
                <a16:creationId xmlns:a16="http://schemas.microsoft.com/office/drawing/2014/main" id="{22FB26FA-C3A3-5247-D0B0-0E1BE167FA2E}"/>
              </a:ext>
            </a:extLst>
          </p:cNvPr>
          <p:cNvPicPr>
            <a:picLocks noChangeAspect="1"/>
          </p:cNvPicPr>
          <p:nvPr/>
        </p:nvPicPr>
        <p:blipFill rotWithShape="1">
          <a:blip r:embed="rId5"/>
          <a:srcRect l="1719" t="16510" r="71502" b="58118"/>
          <a:stretch/>
        </p:blipFill>
        <p:spPr>
          <a:xfrm>
            <a:off x="9767639" y="99335"/>
            <a:ext cx="2424361" cy="1286699"/>
          </a:xfrm>
          <a:prstGeom prst="rect">
            <a:avLst/>
          </a:prstGeom>
        </p:spPr>
      </p:pic>
      <p:sp>
        <p:nvSpPr>
          <p:cNvPr id="14" name="TextBox 8">
            <a:extLst>
              <a:ext uri="{FF2B5EF4-FFF2-40B4-BE49-F238E27FC236}">
                <a16:creationId xmlns:a16="http://schemas.microsoft.com/office/drawing/2014/main" id="{70C8C672-7C3E-6D63-42B0-86AAA6DC0942}"/>
              </a:ext>
            </a:extLst>
          </p:cNvPr>
          <p:cNvSpPr txBox="1"/>
          <p:nvPr/>
        </p:nvSpPr>
        <p:spPr>
          <a:xfrm>
            <a:off x="-630382" y="5981557"/>
            <a:ext cx="2985604"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4" tIns="45714" rIns="45714" bIns="45714">
            <a:spAutoFit/>
          </a:bodyPr>
          <a:lstStyle>
            <a:lvl1pPr algn="r">
              <a:defRPr sz="1200" i="1"/>
            </a:lvl1pPr>
          </a:lstStyle>
          <a:p>
            <a:r>
              <a:rPr lang="en-US" dirty="0" err="1"/>
              <a:t>Friedlingstein</a:t>
            </a:r>
            <a:r>
              <a:rPr lang="en-US" dirty="0"/>
              <a:t> et al. 2022, </a:t>
            </a:r>
            <a:r>
              <a:rPr lang="en-US" i="0" dirty="0"/>
              <a:t>ESSD</a:t>
            </a:r>
            <a:endParaRPr dirty="0"/>
          </a:p>
        </p:txBody>
      </p:sp>
    </p:spTree>
    <p:extLst>
      <p:ext uri="{BB962C8B-B14F-4D97-AF65-F5344CB8AC3E}">
        <p14:creationId xmlns:p14="http://schemas.microsoft.com/office/powerpoint/2010/main" val="242322244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FB47-6F99-D64C-9276-06D5EEB96B17}"/>
              </a:ext>
            </a:extLst>
          </p:cNvPr>
          <p:cNvSpPr>
            <a:spLocks noGrp="1"/>
          </p:cNvSpPr>
          <p:nvPr>
            <p:ph type="title"/>
          </p:nvPr>
        </p:nvSpPr>
        <p:spPr>
          <a:xfrm>
            <a:off x="9074356" y="1"/>
            <a:ext cx="1593645" cy="424963"/>
          </a:xfrm>
        </p:spPr>
        <p:txBody>
          <a:bodyPr>
            <a:normAutofit fontScale="90000"/>
          </a:bodyPr>
          <a:lstStyle/>
          <a:p>
            <a:pPr algn="ctr"/>
            <a:r>
              <a:rPr lang="en-US" b="1" dirty="0"/>
              <a:t>Results</a:t>
            </a:r>
          </a:p>
        </p:txBody>
      </p:sp>
      <p:sp>
        <p:nvSpPr>
          <p:cNvPr id="3" name="Footer Placeholder 2">
            <a:extLst>
              <a:ext uri="{FF2B5EF4-FFF2-40B4-BE49-F238E27FC236}">
                <a16:creationId xmlns:a16="http://schemas.microsoft.com/office/drawing/2014/main" id="{03D37E10-D47F-A749-B7D9-350353D5487E}"/>
              </a:ext>
            </a:extLst>
          </p:cNvPr>
          <p:cNvSpPr>
            <a:spLocks noGrp="1"/>
          </p:cNvSpPr>
          <p:nvPr>
            <p:ph type="ftr" sz="quarter" idx="10"/>
          </p:nvPr>
        </p:nvSpPr>
        <p:spPr>
          <a:xfrm>
            <a:off x="676426" y="6441440"/>
            <a:ext cx="4649107" cy="280036"/>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rgbClr val="808285"/>
                </a:solidFill>
              </a:rPr>
              <a:t>© 2022 Lamont-Doherty Earth Observatory </a:t>
            </a:r>
            <a:endParaRPr lang="en-US" dirty="0"/>
          </a:p>
        </p:txBody>
      </p:sp>
      <p:sp>
        <p:nvSpPr>
          <p:cNvPr id="4" name="Slide Number Placeholder 3">
            <a:extLst>
              <a:ext uri="{FF2B5EF4-FFF2-40B4-BE49-F238E27FC236}">
                <a16:creationId xmlns:a16="http://schemas.microsoft.com/office/drawing/2014/main" id="{84FCA0F5-064C-AF44-8A22-5156EEBBC8BE}"/>
              </a:ext>
            </a:extLst>
          </p:cNvPr>
          <p:cNvSpPr>
            <a:spLocks noGrp="1"/>
          </p:cNvSpPr>
          <p:nvPr>
            <p:ph type="sldNum" sz="quarter" idx="11"/>
          </p:nvPr>
        </p:nvSpPr>
        <p:spPr>
          <a:xfrm>
            <a:off x="101600" y="6441440"/>
            <a:ext cx="455462" cy="280036"/>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07228E-FB63-4469-91E2-6E3131BC6B87}" type="slidenum">
              <a:rPr lang="en-US" smtClean="0"/>
              <a:pPr/>
              <a:t>20</a:t>
            </a:fld>
            <a:endParaRPr lang="en-US"/>
          </a:p>
        </p:txBody>
      </p:sp>
      <p:sp>
        <p:nvSpPr>
          <p:cNvPr id="8" name="Title 1">
            <a:extLst>
              <a:ext uri="{FF2B5EF4-FFF2-40B4-BE49-F238E27FC236}">
                <a16:creationId xmlns:a16="http://schemas.microsoft.com/office/drawing/2014/main" id="{737208A2-416D-4C48-BE96-723E59F15124}"/>
              </a:ext>
            </a:extLst>
          </p:cNvPr>
          <p:cNvSpPr txBox="1">
            <a:spLocks/>
          </p:cNvSpPr>
          <p:nvPr/>
        </p:nvSpPr>
        <p:spPr>
          <a:xfrm>
            <a:off x="1625601" y="212482"/>
            <a:ext cx="8097589" cy="672149"/>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b="1" dirty="0"/>
              <a:t>Regional changes</a:t>
            </a:r>
          </a:p>
        </p:txBody>
      </p:sp>
      <p:pic>
        <p:nvPicPr>
          <p:cNvPr id="6" name="Picture 5">
            <a:extLst>
              <a:ext uri="{FF2B5EF4-FFF2-40B4-BE49-F238E27FC236}">
                <a16:creationId xmlns:a16="http://schemas.microsoft.com/office/drawing/2014/main" id="{35798F1A-8B0B-9E48-9274-3CE2BF8CD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22" y="645299"/>
            <a:ext cx="5872897" cy="5336475"/>
          </a:xfrm>
          <a:prstGeom prst="rect">
            <a:avLst/>
          </a:prstGeom>
        </p:spPr>
      </p:pic>
    </p:spTree>
    <p:extLst>
      <p:ext uri="{BB962C8B-B14F-4D97-AF65-F5344CB8AC3E}">
        <p14:creationId xmlns:p14="http://schemas.microsoft.com/office/powerpoint/2010/main" val="19526589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FB47-6F99-D64C-9276-06D5EEB96B17}"/>
              </a:ext>
            </a:extLst>
          </p:cNvPr>
          <p:cNvSpPr>
            <a:spLocks noGrp="1"/>
          </p:cNvSpPr>
          <p:nvPr>
            <p:ph type="title"/>
          </p:nvPr>
        </p:nvSpPr>
        <p:spPr>
          <a:xfrm>
            <a:off x="9074356" y="1"/>
            <a:ext cx="1593645" cy="424963"/>
          </a:xfrm>
        </p:spPr>
        <p:txBody>
          <a:bodyPr>
            <a:normAutofit fontScale="90000"/>
          </a:bodyPr>
          <a:lstStyle/>
          <a:p>
            <a:pPr algn="ctr"/>
            <a:r>
              <a:rPr lang="en-US" b="1" dirty="0"/>
              <a:t>Results</a:t>
            </a:r>
          </a:p>
        </p:txBody>
      </p:sp>
      <p:sp>
        <p:nvSpPr>
          <p:cNvPr id="3" name="Footer Placeholder 2">
            <a:extLst>
              <a:ext uri="{FF2B5EF4-FFF2-40B4-BE49-F238E27FC236}">
                <a16:creationId xmlns:a16="http://schemas.microsoft.com/office/drawing/2014/main" id="{03D37E10-D47F-A749-B7D9-350353D5487E}"/>
              </a:ext>
            </a:extLst>
          </p:cNvPr>
          <p:cNvSpPr>
            <a:spLocks noGrp="1"/>
          </p:cNvSpPr>
          <p:nvPr>
            <p:ph type="ftr" sz="quarter" idx="10"/>
          </p:nvPr>
        </p:nvSpPr>
        <p:spPr>
          <a:xfrm>
            <a:off x="676426" y="6441440"/>
            <a:ext cx="4649107" cy="280036"/>
          </a:xfrm>
          <a:prstGeom prst="rect">
            <a:avLst/>
          </a:prstGeom>
        </p:spPr>
        <p:txBody>
          <a:bodyPr vert="horz" lIns="0" tIns="0" rIns="0" bIns="0"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rgbClr val="808285"/>
                </a:solidFill>
              </a:rPr>
              <a:t>© 2022 Lamont-Doherty Earth Observatory </a:t>
            </a:r>
            <a:endParaRPr lang="en-US" dirty="0"/>
          </a:p>
        </p:txBody>
      </p:sp>
      <p:sp>
        <p:nvSpPr>
          <p:cNvPr id="4" name="Slide Number Placeholder 3">
            <a:extLst>
              <a:ext uri="{FF2B5EF4-FFF2-40B4-BE49-F238E27FC236}">
                <a16:creationId xmlns:a16="http://schemas.microsoft.com/office/drawing/2014/main" id="{84FCA0F5-064C-AF44-8A22-5156EEBBC8BE}"/>
              </a:ext>
            </a:extLst>
          </p:cNvPr>
          <p:cNvSpPr>
            <a:spLocks noGrp="1"/>
          </p:cNvSpPr>
          <p:nvPr>
            <p:ph type="sldNum" sz="quarter" idx="11"/>
          </p:nvPr>
        </p:nvSpPr>
        <p:spPr>
          <a:xfrm>
            <a:off x="101600" y="6441440"/>
            <a:ext cx="455462" cy="280036"/>
          </a:xfrm>
          <a:prstGeom prst="rect">
            <a:avLst/>
          </a:prstGeom>
        </p:spPr>
        <p:txBody>
          <a:bodyPr vert="horz" lIns="0" tIns="0" rIns="0" bIns="0" rtlCol="0" anchor="t" anchorCtr="0"/>
          <a:lstStyle>
            <a:defPPr>
              <a:defRPr lang="en-US"/>
            </a:defPPr>
            <a:lvl1pPr marL="0" algn="r" defTabSz="914400" rtl="0" eaLnBrk="1" latinLnBrk="0" hangingPunct="1">
              <a:defRPr sz="7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07228E-FB63-4469-91E2-6E3131BC6B87}" type="slidenum">
              <a:rPr lang="en-US" smtClean="0"/>
              <a:pPr/>
              <a:t>21</a:t>
            </a:fld>
            <a:endParaRPr lang="en-US"/>
          </a:p>
        </p:txBody>
      </p:sp>
      <p:sp>
        <p:nvSpPr>
          <p:cNvPr id="8" name="Title 1">
            <a:extLst>
              <a:ext uri="{FF2B5EF4-FFF2-40B4-BE49-F238E27FC236}">
                <a16:creationId xmlns:a16="http://schemas.microsoft.com/office/drawing/2014/main" id="{737208A2-416D-4C48-BE96-723E59F15124}"/>
              </a:ext>
            </a:extLst>
          </p:cNvPr>
          <p:cNvSpPr txBox="1">
            <a:spLocks/>
          </p:cNvSpPr>
          <p:nvPr/>
        </p:nvSpPr>
        <p:spPr>
          <a:xfrm>
            <a:off x="1625601" y="212482"/>
            <a:ext cx="8097589" cy="672149"/>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r>
              <a:rPr lang="en-US" b="1" dirty="0"/>
              <a:t>Regional changes</a:t>
            </a:r>
          </a:p>
        </p:txBody>
      </p:sp>
      <p:pic>
        <p:nvPicPr>
          <p:cNvPr id="10" name="Picture 9">
            <a:extLst>
              <a:ext uri="{FF2B5EF4-FFF2-40B4-BE49-F238E27FC236}">
                <a16:creationId xmlns:a16="http://schemas.microsoft.com/office/drawing/2014/main" id="{2DEAEA0A-DBC6-3448-AAE0-B90B65832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307" y="746235"/>
            <a:ext cx="6056048" cy="5500361"/>
          </a:xfrm>
          <a:prstGeom prst="rect">
            <a:avLst/>
          </a:prstGeom>
        </p:spPr>
      </p:pic>
    </p:spTree>
    <p:extLst>
      <p:ext uri="{BB962C8B-B14F-4D97-AF65-F5344CB8AC3E}">
        <p14:creationId xmlns:p14="http://schemas.microsoft.com/office/powerpoint/2010/main" val="413619522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2A22CAC-7F34-594A-B15E-6F0680170117}"/>
              </a:ext>
            </a:extLst>
          </p:cNvPr>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003205" y="316092"/>
            <a:ext cx="7932305" cy="6225816"/>
          </a:xfrm>
        </p:spPr>
      </p:pic>
      <p:sp>
        <p:nvSpPr>
          <p:cNvPr id="3" name="Footer Placeholder 2">
            <a:extLst>
              <a:ext uri="{FF2B5EF4-FFF2-40B4-BE49-F238E27FC236}">
                <a16:creationId xmlns:a16="http://schemas.microsoft.com/office/drawing/2014/main" id="{00ED9403-CA10-A34E-9821-0386D978837F}"/>
              </a:ext>
            </a:extLst>
          </p:cNvPr>
          <p:cNvSpPr>
            <a:spLocks noGrp="1"/>
          </p:cNvSpPr>
          <p:nvPr>
            <p:ph type="ftr" sz="quarter" idx="4294967295"/>
          </p:nvPr>
        </p:nvSpPr>
        <p:spPr>
          <a:xfrm>
            <a:off x="0" y="0"/>
            <a:ext cx="0" cy="0"/>
          </a:xfrm>
        </p:spPr>
        <p:txBody>
          <a:bodyPr/>
          <a:lstStyle/>
          <a:p>
            <a:pPr algn="l"/>
            <a:r>
              <a:rPr lang="en-US" dirty="0"/>
              <a:t> </a:t>
            </a:r>
          </a:p>
        </p:txBody>
      </p:sp>
      <p:sp>
        <p:nvSpPr>
          <p:cNvPr id="4" name="Slide Number Placeholder 3">
            <a:extLst>
              <a:ext uri="{FF2B5EF4-FFF2-40B4-BE49-F238E27FC236}">
                <a16:creationId xmlns:a16="http://schemas.microsoft.com/office/drawing/2014/main" id="{0061A73F-C927-3443-8BE3-DE84C1052D5D}"/>
              </a:ext>
            </a:extLst>
          </p:cNvPr>
          <p:cNvSpPr>
            <a:spLocks noGrp="1"/>
          </p:cNvSpPr>
          <p:nvPr>
            <p:ph type="sldNum" sz="quarter" idx="4294967295"/>
          </p:nvPr>
        </p:nvSpPr>
        <p:spPr>
          <a:xfrm>
            <a:off x="12091988" y="6356350"/>
            <a:ext cx="100012" cy="107950"/>
          </a:xfrm>
        </p:spPr>
        <p:txBody>
          <a:bodyPr/>
          <a:lstStyle/>
          <a:p>
            <a:fld id="{E807228E-FB63-4469-91E2-6E3131BC6B87}" type="slidenum">
              <a:rPr lang="en-US" smtClean="0"/>
              <a:pPr/>
              <a:t>22</a:t>
            </a:fld>
            <a:endParaRPr lang="en-US"/>
          </a:p>
        </p:txBody>
      </p:sp>
      <p:sp>
        <p:nvSpPr>
          <p:cNvPr id="14" name="Content Placeholder 5">
            <a:extLst>
              <a:ext uri="{FF2B5EF4-FFF2-40B4-BE49-F238E27FC236}">
                <a16:creationId xmlns:a16="http://schemas.microsoft.com/office/drawing/2014/main" id="{F70362F8-40E5-074B-85AE-83B5668358F6}"/>
              </a:ext>
            </a:extLst>
          </p:cNvPr>
          <p:cNvSpPr txBox="1">
            <a:spLocks/>
          </p:cNvSpPr>
          <p:nvPr/>
        </p:nvSpPr>
        <p:spPr>
          <a:xfrm>
            <a:off x="1631475" y="2911583"/>
            <a:ext cx="3290030" cy="115733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2"/>
                </a:solidFill>
                <a:latin typeface="+mn-lt"/>
                <a:ea typeface="+mn-ea"/>
                <a:cs typeface="+mn-cs"/>
              </a:defRPr>
            </a:lvl1pPr>
            <a:lvl2pPr marL="177800" indent="-1778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2"/>
                </a:solidFill>
                <a:latin typeface="+mn-lt"/>
                <a:ea typeface="+mn-ea"/>
                <a:cs typeface="+mn-cs"/>
              </a:defRPr>
            </a:lvl2pPr>
            <a:lvl3pPr marL="571500" indent="-1651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2"/>
                </a:solidFill>
                <a:latin typeface="+mn-lt"/>
                <a:ea typeface="+mn-ea"/>
                <a:cs typeface="+mn-cs"/>
              </a:defRPr>
            </a:lvl3pPr>
            <a:lvl4pPr marL="977900" indent="-17780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tx2"/>
                </a:solidFill>
                <a:latin typeface="+mn-lt"/>
                <a:ea typeface="+mn-ea"/>
                <a:cs typeface="+mn-cs"/>
              </a:defRPr>
            </a:lvl4pPr>
            <a:lvl5pPr marL="1371600" indent="-165100" algn="l" defTabSz="914400" rtl="0" eaLnBrk="1" latinLnBrk="0" hangingPunct="1">
              <a:lnSpc>
                <a:spcPct val="90000"/>
              </a:lnSpc>
              <a:spcBef>
                <a:spcPts val="500"/>
              </a:spcBef>
              <a:buClr>
                <a:schemeClr val="accent3"/>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endParaRPr lang="en-US" sz="2000" dirty="0"/>
          </a:p>
        </p:txBody>
      </p:sp>
      <p:sp>
        <p:nvSpPr>
          <p:cNvPr id="2" name="Title 1">
            <a:extLst>
              <a:ext uri="{FF2B5EF4-FFF2-40B4-BE49-F238E27FC236}">
                <a16:creationId xmlns:a16="http://schemas.microsoft.com/office/drawing/2014/main" id="{2030CE4E-F62C-4948-A49E-64F0E451A5CF}"/>
              </a:ext>
            </a:extLst>
          </p:cNvPr>
          <p:cNvSpPr>
            <a:spLocks noGrp="1"/>
          </p:cNvSpPr>
          <p:nvPr>
            <p:ph type="title"/>
          </p:nvPr>
        </p:nvSpPr>
        <p:spPr/>
        <p:txBody>
          <a:bodyPr/>
          <a:lstStyle/>
          <a:p>
            <a:r>
              <a:rPr lang="en-US" b="1" dirty="0"/>
              <a:t>Summary of carbon and oxygen impacts forced by Mt. Pinatubo</a:t>
            </a:r>
          </a:p>
        </p:txBody>
      </p:sp>
      <p:sp>
        <p:nvSpPr>
          <p:cNvPr id="7" name="TextBox 8">
            <a:extLst>
              <a:ext uri="{FF2B5EF4-FFF2-40B4-BE49-F238E27FC236}">
                <a16:creationId xmlns:a16="http://schemas.microsoft.com/office/drawing/2014/main" id="{33E1F40C-6D9A-81C2-F17C-BBFA8EF4D99F}"/>
              </a:ext>
            </a:extLst>
          </p:cNvPr>
          <p:cNvSpPr txBox="1"/>
          <p:nvPr/>
        </p:nvSpPr>
        <p:spPr>
          <a:xfrm>
            <a:off x="76310" y="6006169"/>
            <a:ext cx="2985604"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4" tIns="45714" rIns="45714" bIns="45714">
            <a:spAutoFit/>
          </a:bodyPr>
          <a:lstStyle>
            <a:lvl1pPr algn="r">
              <a:defRPr sz="1200" i="1"/>
            </a:lvl1pPr>
          </a:lstStyle>
          <a:p>
            <a:pPr algn="l"/>
            <a:r>
              <a:rPr lang="en-US" dirty="0"/>
              <a:t>Fa</a:t>
            </a:r>
            <a:r>
              <a:rPr dirty="0"/>
              <a:t>y et al. 202</a:t>
            </a:r>
            <a:r>
              <a:rPr lang="en-US" dirty="0"/>
              <a:t>3, </a:t>
            </a:r>
            <a:r>
              <a:rPr lang="en-US" i="0" dirty="0"/>
              <a:t>GBC</a:t>
            </a:r>
            <a:endParaRPr dirty="0"/>
          </a:p>
        </p:txBody>
      </p:sp>
      <p:sp>
        <p:nvSpPr>
          <p:cNvPr id="11" name="TextBox 10">
            <a:extLst>
              <a:ext uri="{FF2B5EF4-FFF2-40B4-BE49-F238E27FC236}">
                <a16:creationId xmlns:a16="http://schemas.microsoft.com/office/drawing/2014/main" id="{89AC0F58-E1E0-9CAC-1FD1-4EFD33E9265F}"/>
              </a:ext>
            </a:extLst>
          </p:cNvPr>
          <p:cNvSpPr txBox="1"/>
          <p:nvPr/>
        </p:nvSpPr>
        <p:spPr>
          <a:xfrm>
            <a:off x="223268" y="3904092"/>
            <a:ext cx="5426418" cy="101566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00"/>
                </a:solidFill>
                <a:effectLst/>
                <a:uFillTx/>
                <a:latin typeface="Arial"/>
                <a:ea typeface="Arial"/>
                <a:cs typeface="Arial"/>
                <a:sym typeface="Arial"/>
              </a:rPr>
              <a:t>The externally forced </a:t>
            </a:r>
            <a:r>
              <a:rPr lang="en-US" sz="2000" dirty="0">
                <a:solidFill>
                  <a:srgbClr val="FFFF00"/>
                </a:solidFill>
              </a:rPr>
              <a:t>r</a:t>
            </a:r>
            <a:r>
              <a:rPr kumimoji="0" lang="en-US" sz="2000" b="0" i="0" u="none" strike="noStrike" cap="none" spc="0" normalizeH="0" baseline="0" dirty="0">
                <a:ln>
                  <a:noFill/>
                </a:ln>
                <a:solidFill>
                  <a:srgbClr val="FFFF00"/>
                </a:solidFill>
                <a:effectLst/>
                <a:uFillTx/>
                <a:latin typeface="Arial"/>
                <a:ea typeface="Arial"/>
                <a:cs typeface="Arial"/>
                <a:sym typeface="Arial"/>
              </a:rPr>
              <a:t>esponse is dominated by tropical Pacific and high northern latitudes; </a:t>
            </a:r>
          </a:p>
          <a:p>
            <a:pPr marL="0" marR="0" indent="0" algn="ctr"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00"/>
                </a:solidFill>
                <a:effectLst/>
                <a:uFillTx/>
                <a:latin typeface="Arial"/>
                <a:ea typeface="Arial"/>
                <a:cs typeface="Arial"/>
                <a:sym typeface="Arial"/>
              </a:rPr>
              <a:t>not significant in Southern Ocean</a:t>
            </a:r>
          </a:p>
        </p:txBody>
      </p:sp>
      <p:sp>
        <p:nvSpPr>
          <p:cNvPr id="12" name="TextBox 11">
            <a:extLst>
              <a:ext uri="{FF2B5EF4-FFF2-40B4-BE49-F238E27FC236}">
                <a16:creationId xmlns:a16="http://schemas.microsoft.com/office/drawing/2014/main" id="{4E85ED79-B5BF-127C-9FCA-F9D2B1E1FF0D}"/>
              </a:ext>
            </a:extLst>
          </p:cNvPr>
          <p:cNvSpPr txBox="1"/>
          <p:nvPr/>
        </p:nvSpPr>
        <p:spPr>
          <a:xfrm>
            <a:off x="3012324" y="6177126"/>
            <a:ext cx="514043" cy="369330"/>
          </a:xfrm>
          <a:prstGeom prst="rect">
            <a:avLst/>
          </a:prstGeom>
          <a:solidFill>
            <a:srgbClr val="5973A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Arial"/>
                <a:ea typeface="Arial"/>
                <a:cs typeface="Arial"/>
                <a:sym typeface="Arial"/>
              </a:rPr>
              <a:t>30S</a:t>
            </a:r>
          </a:p>
        </p:txBody>
      </p:sp>
      <p:sp>
        <p:nvSpPr>
          <p:cNvPr id="13" name="TextBox 12">
            <a:extLst>
              <a:ext uri="{FF2B5EF4-FFF2-40B4-BE49-F238E27FC236}">
                <a16:creationId xmlns:a16="http://schemas.microsoft.com/office/drawing/2014/main" id="{15F13146-DF2C-BFDD-F318-731BC1FFEEB4}"/>
              </a:ext>
            </a:extLst>
          </p:cNvPr>
          <p:cNvSpPr txBox="1"/>
          <p:nvPr/>
        </p:nvSpPr>
        <p:spPr>
          <a:xfrm>
            <a:off x="5198497" y="6177674"/>
            <a:ext cx="514043" cy="369330"/>
          </a:xfrm>
          <a:prstGeom prst="rect">
            <a:avLst/>
          </a:prstGeom>
          <a:solidFill>
            <a:srgbClr val="5973A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Arial"/>
                <a:ea typeface="Arial"/>
                <a:cs typeface="Arial"/>
                <a:sym typeface="Arial"/>
              </a:rPr>
              <a:t>0</a:t>
            </a:r>
          </a:p>
        </p:txBody>
      </p:sp>
      <p:sp>
        <p:nvSpPr>
          <p:cNvPr id="15" name="TextBox 14">
            <a:extLst>
              <a:ext uri="{FF2B5EF4-FFF2-40B4-BE49-F238E27FC236}">
                <a16:creationId xmlns:a16="http://schemas.microsoft.com/office/drawing/2014/main" id="{7A650278-1BE9-4848-36E0-E298129B02E9}"/>
              </a:ext>
            </a:extLst>
          </p:cNvPr>
          <p:cNvSpPr txBox="1"/>
          <p:nvPr/>
        </p:nvSpPr>
        <p:spPr>
          <a:xfrm>
            <a:off x="7228724" y="6177126"/>
            <a:ext cx="514043" cy="369330"/>
          </a:xfrm>
          <a:prstGeom prst="rect">
            <a:avLst/>
          </a:prstGeom>
          <a:solidFill>
            <a:srgbClr val="5973A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Arial"/>
                <a:ea typeface="Arial"/>
                <a:cs typeface="Arial"/>
                <a:sym typeface="Arial"/>
              </a:rPr>
              <a:t>30N</a:t>
            </a:r>
          </a:p>
        </p:txBody>
      </p:sp>
      <p:sp>
        <p:nvSpPr>
          <p:cNvPr id="16" name="TextBox 15">
            <a:extLst>
              <a:ext uri="{FF2B5EF4-FFF2-40B4-BE49-F238E27FC236}">
                <a16:creationId xmlns:a16="http://schemas.microsoft.com/office/drawing/2014/main" id="{ECFCD7D5-DAAE-FAE6-5E53-E052EF5D1BE6}"/>
              </a:ext>
            </a:extLst>
          </p:cNvPr>
          <p:cNvSpPr txBox="1"/>
          <p:nvPr/>
        </p:nvSpPr>
        <p:spPr>
          <a:xfrm>
            <a:off x="9699832" y="6177126"/>
            <a:ext cx="514043" cy="369330"/>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Arial"/>
                <a:ea typeface="Arial"/>
                <a:cs typeface="Arial"/>
                <a:sym typeface="Arial"/>
              </a:rPr>
              <a:t>60N</a:t>
            </a:r>
          </a:p>
        </p:txBody>
      </p:sp>
    </p:spTree>
    <p:extLst>
      <p:ext uri="{BB962C8B-B14F-4D97-AF65-F5344CB8AC3E}">
        <p14:creationId xmlns:p14="http://schemas.microsoft.com/office/powerpoint/2010/main" val="383628183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FF23-2213-0416-7E82-58E26165DED0}"/>
              </a:ext>
            </a:extLst>
          </p:cNvPr>
          <p:cNvSpPr>
            <a:spLocks noGrp="1"/>
          </p:cNvSpPr>
          <p:nvPr>
            <p:ph type="title"/>
          </p:nvPr>
        </p:nvSpPr>
        <p:spPr/>
        <p:txBody>
          <a:bodyPr/>
          <a:lstStyle/>
          <a:p>
            <a:r>
              <a:rPr lang="en-US" dirty="0"/>
              <a:t>Three independent approaches constrain the ocean carbon sink</a:t>
            </a:r>
          </a:p>
        </p:txBody>
      </p:sp>
      <p:sp>
        <p:nvSpPr>
          <p:cNvPr id="9" name="TextBox 8">
            <a:extLst>
              <a:ext uri="{FF2B5EF4-FFF2-40B4-BE49-F238E27FC236}">
                <a16:creationId xmlns:a16="http://schemas.microsoft.com/office/drawing/2014/main" id="{48973A90-863F-674E-F07E-6CDD071230E2}"/>
              </a:ext>
            </a:extLst>
          </p:cNvPr>
          <p:cNvSpPr txBox="1"/>
          <p:nvPr/>
        </p:nvSpPr>
        <p:spPr>
          <a:xfrm>
            <a:off x="312193" y="1040446"/>
            <a:ext cx="366711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sng" strike="noStrike" cap="none" spc="0" normalizeH="0" baseline="0" dirty="0">
                <a:ln>
                  <a:noFill/>
                </a:ln>
                <a:solidFill>
                  <a:srgbClr val="000000"/>
                </a:solidFill>
                <a:effectLst/>
                <a:uFillTx/>
                <a:latin typeface="Arial"/>
                <a:ea typeface="Arial"/>
                <a:cs typeface="Arial"/>
                <a:sym typeface="Arial"/>
              </a:rPr>
              <a:t>1. Interior observations / products </a:t>
            </a:r>
          </a:p>
          <a:p>
            <a:pPr marL="0" marR="0" indent="0" algn="ctr" defTabSz="914400" rtl="0" fontAlgn="auto" latinLnBrk="0" hangingPunct="0">
              <a:lnSpc>
                <a:spcPct val="100000"/>
              </a:lnSpc>
              <a:spcBef>
                <a:spcPts val="0"/>
              </a:spcBef>
              <a:spcAft>
                <a:spcPts val="0"/>
              </a:spcAft>
              <a:buClrTx/>
              <a:buSzTx/>
              <a:buFontTx/>
              <a:buNone/>
              <a:tabLst/>
            </a:pPr>
            <a:r>
              <a:rPr lang="en-US" i="1" dirty="0"/>
              <a:t>Interior carbon storage</a:t>
            </a:r>
          </a:p>
          <a:p>
            <a:pPr marL="0" marR="0" indent="0" algn="ctr" defTabSz="914400" rtl="0" fontAlgn="auto" latinLnBrk="0" hangingPunct="0">
              <a:lnSpc>
                <a:spcPct val="100000"/>
              </a:lnSpc>
              <a:spcBef>
                <a:spcPts val="0"/>
              </a:spcBef>
              <a:spcAft>
                <a:spcPts val="0"/>
              </a:spcAft>
              <a:buClrTx/>
              <a:buSzTx/>
              <a:buFontTx/>
              <a:buNone/>
              <a:tabLst/>
            </a:pPr>
            <a:r>
              <a:rPr lang="en-US" i="1" dirty="0"/>
              <a:t>Decadal closure of global budget</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Arial"/>
                <a:ea typeface="Arial"/>
                <a:cs typeface="Arial"/>
                <a:sym typeface="Arial"/>
              </a:rPr>
              <a:t>Model validation</a:t>
            </a:r>
          </a:p>
        </p:txBody>
      </p:sp>
      <p:pic>
        <p:nvPicPr>
          <p:cNvPr id="17" name="Picture 16" descr="plate06g">
            <a:extLst>
              <a:ext uri="{FF2B5EF4-FFF2-40B4-BE49-F238E27FC236}">
                <a16:creationId xmlns:a16="http://schemas.microsoft.com/office/drawing/2014/main" id="{52BD34C5-153D-DBD9-4847-712ED5156A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19814" b="67004"/>
          <a:stretch/>
        </p:blipFill>
        <p:spPr bwMode="auto">
          <a:xfrm>
            <a:off x="-21404" y="3938848"/>
            <a:ext cx="4234283" cy="226506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a:extLst>
              <a:ext uri="{FF2B5EF4-FFF2-40B4-BE49-F238E27FC236}">
                <a16:creationId xmlns:a16="http://schemas.microsoft.com/office/drawing/2014/main" id="{249E8D3B-16D1-DCA6-9D9D-2E55F20BF68D}"/>
              </a:ext>
            </a:extLst>
          </p:cNvPr>
          <p:cNvPicPr>
            <a:picLocks noChangeAspect="1" noChangeArrowheads="1"/>
          </p:cNvPicPr>
          <p:nvPr/>
        </p:nvPicPr>
        <p:blipFill>
          <a:blip r:embed="rId4"/>
          <a:srcRect/>
          <a:stretch>
            <a:fillRect/>
          </a:stretch>
        </p:blipFill>
        <p:spPr bwMode="auto">
          <a:xfrm>
            <a:off x="75913" y="2234104"/>
            <a:ext cx="2140778" cy="1507464"/>
          </a:xfrm>
          <a:prstGeom prst="rect">
            <a:avLst/>
          </a:prstGeom>
          <a:noFill/>
          <a:ln w="9525">
            <a:noFill/>
            <a:miter lim="800000"/>
            <a:headEnd/>
            <a:tailEnd/>
          </a:ln>
        </p:spPr>
      </p:pic>
      <p:pic>
        <p:nvPicPr>
          <p:cNvPr id="18" name="Picture 17" descr="plate06g">
            <a:extLst>
              <a:ext uri="{FF2B5EF4-FFF2-40B4-BE49-F238E27FC236}">
                <a16:creationId xmlns:a16="http://schemas.microsoft.com/office/drawing/2014/main" id="{EB2610EE-9970-FEAB-BA4C-7C32835B9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981" t="1" b="90880"/>
          <a:stretch/>
        </p:blipFill>
        <p:spPr bwMode="auto">
          <a:xfrm>
            <a:off x="2736073" y="5641670"/>
            <a:ext cx="1481182" cy="87718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4">
            <a:extLst>
              <a:ext uri="{FF2B5EF4-FFF2-40B4-BE49-F238E27FC236}">
                <a16:creationId xmlns:a16="http://schemas.microsoft.com/office/drawing/2014/main" id="{947B619F-5036-F448-9CDB-BF566BC5B3EA}"/>
              </a:ext>
            </a:extLst>
          </p:cNvPr>
          <p:cNvPicPr>
            <a:picLocks noChangeAspect="1"/>
          </p:cNvPicPr>
          <p:nvPr/>
        </p:nvPicPr>
        <p:blipFill>
          <a:blip r:embed="rId5"/>
          <a:stretch>
            <a:fillRect/>
          </a:stretch>
        </p:blipFill>
        <p:spPr>
          <a:xfrm>
            <a:off x="2175060" y="2557336"/>
            <a:ext cx="1379840" cy="1426755"/>
          </a:xfrm>
          <a:prstGeom prst="rect">
            <a:avLst/>
          </a:prstGeom>
        </p:spPr>
      </p:pic>
      <p:sp>
        <p:nvSpPr>
          <p:cNvPr id="29" name="TextBox 28">
            <a:extLst>
              <a:ext uri="{FF2B5EF4-FFF2-40B4-BE49-F238E27FC236}">
                <a16:creationId xmlns:a16="http://schemas.microsoft.com/office/drawing/2014/main" id="{F52053C8-C99A-0E83-8096-3C5E108AAF23}"/>
              </a:ext>
            </a:extLst>
          </p:cNvPr>
          <p:cNvSpPr txBox="1"/>
          <p:nvPr/>
        </p:nvSpPr>
        <p:spPr>
          <a:xfrm>
            <a:off x="447231" y="5778280"/>
            <a:ext cx="1413978" cy="276997"/>
          </a:xfrm>
          <a:prstGeom prst="rect">
            <a:avLst/>
          </a:prstGeom>
          <a:solidFill>
            <a:schemeClr val="tx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a:ea typeface="Arial"/>
                <a:cs typeface="Arial"/>
                <a:sym typeface="Arial"/>
              </a:rPr>
              <a:t>DIC from GLODAP</a:t>
            </a:r>
          </a:p>
        </p:txBody>
      </p:sp>
      <p:sp>
        <p:nvSpPr>
          <p:cNvPr id="31" name="Rectangle 30">
            <a:extLst>
              <a:ext uri="{FF2B5EF4-FFF2-40B4-BE49-F238E27FC236}">
                <a16:creationId xmlns:a16="http://schemas.microsoft.com/office/drawing/2014/main" id="{4DC26AB3-601E-661E-52BE-3B1A50D3E998}"/>
              </a:ext>
            </a:extLst>
          </p:cNvPr>
          <p:cNvSpPr/>
          <p:nvPr/>
        </p:nvSpPr>
        <p:spPr>
          <a:xfrm>
            <a:off x="5339149" y="4393981"/>
            <a:ext cx="347472" cy="176294"/>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40" name="Group 39">
            <a:extLst>
              <a:ext uri="{FF2B5EF4-FFF2-40B4-BE49-F238E27FC236}">
                <a16:creationId xmlns:a16="http://schemas.microsoft.com/office/drawing/2014/main" id="{0A4FD2DE-1B18-D64B-94A8-8063839EBD60}"/>
              </a:ext>
            </a:extLst>
          </p:cNvPr>
          <p:cNvGrpSpPr/>
          <p:nvPr/>
        </p:nvGrpSpPr>
        <p:grpSpPr>
          <a:xfrm>
            <a:off x="4226881" y="912537"/>
            <a:ext cx="3975706" cy="5259286"/>
            <a:chOff x="8579949" y="1055049"/>
            <a:chExt cx="3975706" cy="5259286"/>
          </a:xfrm>
        </p:grpSpPr>
        <p:grpSp>
          <p:nvGrpSpPr>
            <p:cNvPr id="39" name="Group 38">
              <a:extLst>
                <a:ext uri="{FF2B5EF4-FFF2-40B4-BE49-F238E27FC236}">
                  <a16:creationId xmlns:a16="http://schemas.microsoft.com/office/drawing/2014/main" id="{41D07FB2-390A-59A1-45F3-B46A605BE471}"/>
                </a:ext>
              </a:extLst>
            </p:cNvPr>
            <p:cNvGrpSpPr/>
            <p:nvPr/>
          </p:nvGrpSpPr>
          <p:grpSpPr>
            <a:xfrm>
              <a:off x="8579949" y="1055049"/>
              <a:ext cx="3247999" cy="4805314"/>
              <a:chOff x="8579949" y="1055049"/>
              <a:chExt cx="3247999" cy="4805314"/>
            </a:xfrm>
          </p:grpSpPr>
          <p:sp>
            <p:nvSpPr>
              <p:cNvPr id="10" name="TextBox 9">
                <a:extLst>
                  <a:ext uri="{FF2B5EF4-FFF2-40B4-BE49-F238E27FC236}">
                    <a16:creationId xmlns:a16="http://schemas.microsoft.com/office/drawing/2014/main" id="{D767A6AF-7CE4-77BF-67B0-D92E61CC3889}"/>
                  </a:ext>
                </a:extLst>
              </p:cNvPr>
              <p:cNvSpPr txBox="1"/>
              <p:nvPr/>
            </p:nvSpPr>
            <p:spPr>
              <a:xfrm>
                <a:off x="8579949" y="1055049"/>
                <a:ext cx="306125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u="sng" dirty="0"/>
                  <a:t>2. </a:t>
                </a:r>
                <a:r>
                  <a:rPr kumimoji="0" lang="en-US" sz="1800" b="0" i="0" u="sng" strike="noStrike" cap="none" spc="0" normalizeH="0" baseline="0" dirty="0">
                    <a:ln>
                      <a:noFill/>
                    </a:ln>
                    <a:solidFill>
                      <a:srgbClr val="000000"/>
                    </a:solidFill>
                    <a:effectLst/>
                    <a:uFillTx/>
                    <a:latin typeface="Arial"/>
                    <a:ea typeface="Arial"/>
                    <a:cs typeface="Arial"/>
                    <a:sym typeface="Arial"/>
                  </a:rPr>
                  <a:t>Modeling </a:t>
                </a:r>
                <a:endParaRPr lang="en-US" i="1" dirty="0"/>
              </a:p>
              <a:p>
                <a:pPr marL="0" marR="0" indent="0" algn="ctr" defTabSz="914400" rtl="0" fontAlgn="auto" latinLnBrk="0" hangingPunct="0">
                  <a:lnSpc>
                    <a:spcPct val="100000"/>
                  </a:lnSpc>
                  <a:spcBef>
                    <a:spcPts val="0"/>
                  </a:spcBef>
                  <a:spcAft>
                    <a:spcPts val="0"/>
                  </a:spcAft>
                  <a:buClrTx/>
                  <a:buSzTx/>
                  <a:buFontTx/>
                  <a:buNone/>
                  <a:tabLst/>
                </a:pPr>
                <a:r>
                  <a:rPr lang="en-US" i="1" dirty="0"/>
                  <a:t>Air-sea fluxes </a:t>
                </a:r>
              </a:p>
              <a:p>
                <a:pPr marL="0" marR="0" indent="0" algn="ctr" defTabSz="914400" rtl="0" fontAlgn="auto" latinLnBrk="0" hangingPunct="0">
                  <a:lnSpc>
                    <a:spcPct val="100000"/>
                  </a:lnSpc>
                  <a:spcBef>
                    <a:spcPts val="0"/>
                  </a:spcBef>
                  <a:spcAft>
                    <a:spcPts val="0"/>
                  </a:spcAft>
                  <a:buClrTx/>
                  <a:buSzTx/>
                  <a:buFontTx/>
                  <a:buNone/>
                  <a:tabLst/>
                </a:pPr>
                <a:r>
                  <a:rPr lang="en-US" i="1" dirty="0"/>
                  <a:t>M</a:t>
                </a:r>
                <a:r>
                  <a:rPr kumimoji="0" lang="en-US" sz="1800" b="0" i="1" u="none" strike="noStrike" cap="none" spc="0" normalizeH="0" baseline="0" dirty="0">
                    <a:ln>
                      <a:noFill/>
                    </a:ln>
                    <a:solidFill>
                      <a:srgbClr val="000000"/>
                    </a:solidFill>
                    <a:effectLst/>
                    <a:uFillTx/>
                    <a:latin typeface="Arial"/>
                    <a:ea typeface="Arial"/>
                    <a:cs typeface="Arial"/>
                    <a:sym typeface="Arial"/>
                  </a:rPr>
                  <a:t>echanisms </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Arial"/>
                    <a:ea typeface="Arial"/>
                    <a:cs typeface="Arial"/>
                    <a:sym typeface="Arial"/>
                  </a:rPr>
                  <a:t>Projections</a:t>
                </a:r>
              </a:p>
            </p:txBody>
          </p:sp>
          <p:cxnSp>
            <p:nvCxnSpPr>
              <p:cNvPr id="13" name="Straight Connector 12">
                <a:extLst>
                  <a:ext uri="{FF2B5EF4-FFF2-40B4-BE49-F238E27FC236}">
                    <a16:creationId xmlns:a16="http://schemas.microsoft.com/office/drawing/2014/main" id="{05635D74-E9BD-7C40-3BFE-3D1AC351C02A}"/>
                  </a:ext>
                </a:extLst>
              </p:cNvPr>
              <p:cNvCxnSpPr/>
              <p:nvPr/>
            </p:nvCxnSpPr>
            <p:spPr>
              <a:xfrm>
                <a:off x="8767995" y="1670041"/>
                <a:ext cx="0" cy="4069526"/>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pic>
            <p:nvPicPr>
              <p:cNvPr id="33" name="Picture 32">
                <a:extLst>
                  <a:ext uri="{FF2B5EF4-FFF2-40B4-BE49-F238E27FC236}">
                    <a16:creationId xmlns:a16="http://schemas.microsoft.com/office/drawing/2014/main" id="{939E4BC2-B972-783E-B23D-4AF8F417BB5C}"/>
                  </a:ext>
                </a:extLst>
              </p:cNvPr>
              <p:cNvPicPr>
                <a:picLocks noChangeAspect="1"/>
              </p:cNvPicPr>
              <p:nvPr/>
            </p:nvPicPr>
            <p:blipFill rotWithShape="1">
              <a:blip r:embed="rId6">
                <a:extLst>
                  <a:ext uri="{28A0092B-C50C-407E-A947-70E740481C1C}">
                    <a14:useLocalDpi xmlns:a14="http://schemas.microsoft.com/office/drawing/2010/main" val="0"/>
                  </a:ext>
                </a:extLst>
              </a:blip>
              <a:srcRect r="13933"/>
              <a:stretch/>
            </p:blipFill>
            <p:spPr>
              <a:xfrm>
                <a:off x="8818209" y="2255376"/>
                <a:ext cx="3009739" cy="3484191"/>
              </a:xfrm>
              <a:prstGeom prst="rect">
                <a:avLst/>
              </a:prstGeom>
            </p:spPr>
          </p:pic>
          <p:sp>
            <p:nvSpPr>
              <p:cNvPr id="34" name="TextBox 33">
                <a:extLst>
                  <a:ext uri="{FF2B5EF4-FFF2-40B4-BE49-F238E27FC236}">
                    <a16:creationId xmlns:a16="http://schemas.microsoft.com/office/drawing/2014/main" id="{5D40C91E-5C47-CF37-C999-0C96D65CF649}"/>
                  </a:ext>
                </a:extLst>
              </p:cNvPr>
              <p:cNvSpPr txBox="1"/>
              <p:nvPr/>
            </p:nvSpPr>
            <p:spPr>
              <a:xfrm>
                <a:off x="9311999" y="5337145"/>
                <a:ext cx="2232830" cy="52321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0" i="0" strike="noStrike" cap="none" spc="0" normalizeH="0" baseline="0" dirty="0">
                    <a:ln>
                      <a:noFill/>
                    </a:ln>
                    <a:solidFill>
                      <a:srgbClr val="000000"/>
                    </a:solidFill>
                    <a:effectLst/>
                    <a:uFillTx/>
                    <a:latin typeface="Arial"/>
                    <a:ea typeface="Arial"/>
                    <a:cs typeface="Arial"/>
                    <a:sym typeface="Arial"/>
                  </a:rPr>
                  <a:t>ASTE-BGC </a:t>
                </a:r>
              </a:p>
              <a:p>
                <a:pPr marL="0" marR="0" indent="0" algn="ctr" defTabSz="914400" rtl="0" fontAlgn="auto" latinLnBrk="0" hangingPunct="0">
                  <a:lnSpc>
                    <a:spcPct val="100000"/>
                  </a:lnSpc>
                  <a:spcBef>
                    <a:spcPts val="0"/>
                  </a:spcBef>
                  <a:spcAft>
                    <a:spcPts val="0"/>
                  </a:spcAft>
                  <a:buClrTx/>
                  <a:buSzTx/>
                  <a:buFontTx/>
                  <a:buNone/>
                  <a:tabLst/>
                </a:pPr>
                <a:r>
                  <a:rPr kumimoji="0" lang="en-US" sz="1400" b="0" i="0" strike="noStrike" cap="none" spc="0" normalizeH="0" baseline="0" dirty="0">
                    <a:ln>
                      <a:noFill/>
                    </a:ln>
                    <a:solidFill>
                      <a:srgbClr val="000000"/>
                    </a:solidFill>
                    <a:effectLst/>
                    <a:uFillTx/>
                    <a:latin typeface="Arial"/>
                    <a:ea typeface="Arial"/>
                    <a:cs typeface="Arial"/>
                    <a:sym typeface="Arial"/>
                  </a:rPr>
                  <a:t>air-sea CO</a:t>
                </a:r>
                <a:r>
                  <a:rPr kumimoji="0" lang="en-US" sz="1400" b="0" i="0" strike="noStrike" cap="none" spc="0" normalizeH="0" baseline="-25000" dirty="0">
                    <a:ln>
                      <a:noFill/>
                    </a:ln>
                    <a:solidFill>
                      <a:srgbClr val="000000"/>
                    </a:solidFill>
                    <a:effectLst/>
                    <a:uFillTx/>
                    <a:latin typeface="Arial"/>
                    <a:ea typeface="Arial"/>
                    <a:cs typeface="Arial"/>
                    <a:sym typeface="Arial"/>
                  </a:rPr>
                  <a:t>2</a:t>
                </a:r>
                <a:r>
                  <a:rPr kumimoji="0" lang="en-US" sz="1400" b="0" i="0" strike="noStrike" cap="none" spc="0" normalizeH="0" baseline="0" dirty="0">
                    <a:ln>
                      <a:noFill/>
                    </a:ln>
                    <a:solidFill>
                      <a:srgbClr val="000000"/>
                    </a:solidFill>
                    <a:effectLst/>
                    <a:uFillTx/>
                    <a:latin typeface="Arial"/>
                    <a:ea typeface="Arial"/>
                    <a:cs typeface="Arial"/>
                    <a:sym typeface="Arial"/>
                  </a:rPr>
                  <a:t> flux</a:t>
                </a:r>
              </a:p>
            </p:txBody>
          </p:sp>
        </p:grpSp>
        <p:sp>
          <p:nvSpPr>
            <p:cNvPr id="35" name="TextBox 21">
              <a:extLst>
                <a:ext uri="{FF2B5EF4-FFF2-40B4-BE49-F238E27FC236}">
                  <a16:creationId xmlns:a16="http://schemas.microsoft.com/office/drawing/2014/main" id="{452725B1-4C42-9E14-4C75-643D890BA763}"/>
                </a:ext>
              </a:extLst>
            </p:cNvPr>
            <p:cNvSpPr txBox="1"/>
            <p:nvPr/>
          </p:nvSpPr>
          <p:spPr>
            <a:xfrm>
              <a:off x="10609145" y="6037348"/>
              <a:ext cx="1946510" cy="27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4" tIns="45714" rIns="45714" bIns="45714">
              <a:spAutoFit/>
            </a:bodyPr>
            <a:lstStyle>
              <a:lvl1pPr>
                <a:defRPr sz="1200" i="1"/>
              </a:lvl1pPr>
            </a:lstStyle>
            <a:p>
              <a:r>
                <a:rPr lang="en-US" dirty="0"/>
                <a:t>Moseley</a:t>
              </a:r>
              <a:r>
                <a:rPr dirty="0"/>
                <a:t> et al</a:t>
              </a:r>
              <a:r>
                <a:rPr lang="en-US" dirty="0"/>
                <a:t>, in prep</a:t>
              </a:r>
              <a:endParaRPr dirty="0"/>
            </a:p>
          </p:txBody>
        </p:sp>
      </p:grpSp>
      <p:grpSp>
        <p:nvGrpSpPr>
          <p:cNvPr id="38" name="Group 37">
            <a:extLst>
              <a:ext uri="{FF2B5EF4-FFF2-40B4-BE49-F238E27FC236}">
                <a16:creationId xmlns:a16="http://schemas.microsoft.com/office/drawing/2014/main" id="{F91CD057-AEF4-0655-B4B5-6A9DF2195069}"/>
              </a:ext>
            </a:extLst>
          </p:cNvPr>
          <p:cNvGrpSpPr/>
          <p:nvPr/>
        </p:nvGrpSpPr>
        <p:grpSpPr>
          <a:xfrm>
            <a:off x="7784980" y="912537"/>
            <a:ext cx="4463920" cy="5574257"/>
            <a:chOff x="4213922" y="1036292"/>
            <a:chExt cx="4463920" cy="5574257"/>
          </a:xfrm>
        </p:grpSpPr>
        <p:sp>
          <p:nvSpPr>
            <p:cNvPr id="3" name="TextBox 2">
              <a:extLst>
                <a:ext uri="{FF2B5EF4-FFF2-40B4-BE49-F238E27FC236}">
                  <a16:creationId xmlns:a16="http://schemas.microsoft.com/office/drawing/2014/main" id="{409A3F76-3444-2834-4BE7-1B75D9712EF8}"/>
                </a:ext>
              </a:extLst>
            </p:cNvPr>
            <p:cNvSpPr txBox="1"/>
            <p:nvPr/>
          </p:nvSpPr>
          <p:spPr>
            <a:xfrm>
              <a:off x="4397960" y="1036292"/>
              <a:ext cx="404195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u="sng" dirty="0"/>
                <a:t>3</a:t>
              </a:r>
              <a:r>
                <a:rPr kumimoji="0" lang="en-US" sz="1800" b="0" i="0" u="sng" strike="noStrike" cap="none" spc="0" normalizeH="0" baseline="0" dirty="0">
                  <a:ln>
                    <a:noFill/>
                  </a:ln>
                  <a:solidFill>
                    <a:srgbClr val="000000"/>
                  </a:solidFill>
                  <a:effectLst/>
                  <a:uFillTx/>
                  <a:latin typeface="Arial"/>
                  <a:ea typeface="Arial"/>
                  <a:cs typeface="Arial"/>
                  <a:sym typeface="Arial"/>
                </a:rPr>
                <a:t>. Surface observations / products </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Arial"/>
                  <a:ea typeface="Arial"/>
                  <a:cs typeface="Arial"/>
                  <a:sym typeface="Arial"/>
                </a:rPr>
                <a:t>Air-sea fluxes (</a:t>
              </a:r>
              <a:r>
                <a:rPr lang="en-US" i="1" dirty="0">
                  <a:latin typeface="Symbol" pitchFamily="2" charset="2"/>
                  <a:ea typeface="Arial"/>
                  <a:cs typeface="Arial"/>
                </a:rPr>
                <a:t>~</a:t>
              </a:r>
              <a:r>
                <a:rPr kumimoji="0" lang="en-US" sz="1800" b="0" i="1" u="none" strike="noStrike" cap="none" spc="0" normalizeH="0" baseline="0" dirty="0">
                  <a:ln>
                    <a:noFill/>
                  </a:ln>
                  <a:solidFill>
                    <a:srgbClr val="000000"/>
                  </a:solidFill>
                  <a:effectLst/>
                  <a:uFillTx/>
                  <a:latin typeface="Arial"/>
                  <a:ea typeface="Arial"/>
                  <a:cs typeface="Arial"/>
                  <a:sym typeface="Arial"/>
                </a:rPr>
                <a:t>monthly)</a:t>
              </a:r>
            </a:p>
            <a:p>
              <a:pPr marL="0" marR="0" indent="0" algn="ctr"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Arial"/>
                  <a:ea typeface="Arial"/>
                  <a:cs typeface="Arial"/>
                  <a:sym typeface="Arial"/>
                </a:rPr>
                <a:t>Model </a:t>
              </a:r>
              <a:r>
                <a:rPr lang="en-US" i="1" dirty="0"/>
                <a:t>validation</a:t>
              </a:r>
              <a:endParaRPr kumimoji="0" lang="en-US" sz="1800" b="0" i="1" u="none" strike="noStrike" cap="none" spc="0" normalizeH="0" baseline="0" dirty="0">
                <a:ln>
                  <a:noFill/>
                </a:ln>
                <a:solidFill>
                  <a:srgbClr val="000000"/>
                </a:solidFill>
                <a:effectLst/>
                <a:uFillTx/>
                <a:latin typeface="Arial"/>
                <a:ea typeface="Arial"/>
                <a:cs typeface="Arial"/>
                <a:sym typeface="Arial"/>
              </a:endParaRPr>
            </a:p>
          </p:txBody>
        </p:sp>
        <p:pic>
          <p:nvPicPr>
            <p:cNvPr id="8" name="Picture 7">
              <a:extLst>
                <a:ext uri="{FF2B5EF4-FFF2-40B4-BE49-F238E27FC236}">
                  <a16:creationId xmlns:a16="http://schemas.microsoft.com/office/drawing/2014/main" id="{3E8747A9-28DA-D498-664E-EB0159E7A5D7}"/>
                </a:ext>
              </a:extLst>
            </p:cNvPr>
            <p:cNvPicPr>
              <a:picLocks noChangeAspect="1"/>
            </p:cNvPicPr>
            <p:nvPr/>
          </p:nvPicPr>
          <p:blipFill rotWithShape="1">
            <a:blip r:embed="rId7">
              <a:extLst>
                <a:ext uri="{28A0092B-C50C-407E-A947-70E740481C1C}">
                  <a14:useLocalDpi xmlns:a14="http://schemas.microsoft.com/office/drawing/2010/main" val="0"/>
                </a:ext>
              </a:extLst>
            </a:blip>
            <a:srcRect l="6972" t="3646"/>
            <a:stretch/>
          </p:blipFill>
          <p:spPr>
            <a:xfrm>
              <a:off x="4713611" y="4468126"/>
              <a:ext cx="3553651" cy="2142423"/>
            </a:xfrm>
            <a:prstGeom prst="rect">
              <a:avLst/>
            </a:prstGeom>
          </p:spPr>
        </p:pic>
        <p:cxnSp>
          <p:nvCxnSpPr>
            <p:cNvPr id="12" name="Straight Connector 11">
              <a:extLst>
                <a:ext uri="{FF2B5EF4-FFF2-40B4-BE49-F238E27FC236}">
                  <a16:creationId xmlns:a16="http://schemas.microsoft.com/office/drawing/2014/main" id="{6D6A8F65-98AB-C3A3-883F-54C2DD2F2161}"/>
                </a:ext>
              </a:extLst>
            </p:cNvPr>
            <p:cNvCxnSpPr/>
            <p:nvPr/>
          </p:nvCxnSpPr>
          <p:spPr>
            <a:xfrm>
              <a:off x="4213922" y="1628909"/>
              <a:ext cx="0" cy="4069526"/>
            </a:xfrm>
            <a:prstGeom prst="line">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grpSp>
          <p:nvGrpSpPr>
            <p:cNvPr id="30" name="Group 29">
              <a:extLst>
                <a:ext uri="{FF2B5EF4-FFF2-40B4-BE49-F238E27FC236}">
                  <a16:creationId xmlns:a16="http://schemas.microsoft.com/office/drawing/2014/main" id="{FD6CCA4E-933E-53B9-FBD6-FDB673FBFC49}"/>
                </a:ext>
              </a:extLst>
            </p:cNvPr>
            <p:cNvGrpSpPr/>
            <p:nvPr/>
          </p:nvGrpSpPr>
          <p:grpSpPr>
            <a:xfrm>
              <a:off x="5740453" y="2091922"/>
              <a:ext cx="2937389" cy="2171782"/>
              <a:chOff x="5589651" y="2104153"/>
              <a:chExt cx="2937389" cy="2171782"/>
            </a:xfrm>
          </p:grpSpPr>
          <p:grpSp>
            <p:nvGrpSpPr>
              <p:cNvPr id="4" name="Group 3">
                <a:extLst>
                  <a:ext uri="{FF2B5EF4-FFF2-40B4-BE49-F238E27FC236}">
                    <a16:creationId xmlns:a16="http://schemas.microsoft.com/office/drawing/2014/main" id="{326591CF-1F8B-4234-60CD-21F479EA8136}"/>
                  </a:ext>
                </a:extLst>
              </p:cNvPr>
              <p:cNvGrpSpPr/>
              <p:nvPr/>
            </p:nvGrpSpPr>
            <p:grpSpPr>
              <a:xfrm>
                <a:off x="5589651" y="2104153"/>
                <a:ext cx="2937389" cy="2171782"/>
                <a:chOff x="669254" y="1803692"/>
                <a:chExt cx="4910995" cy="3522153"/>
              </a:xfrm>
            </p:grpSpPr>
            <p:pic>
              <p:nvPicPr>
                <p:cNvPr id="5" name="Picture 4">
                  <a:extLst>
                    <a:ext uri="{FF2B5EF4-FFF2-40B4-BE49-F238E27FC236}">
                      <a16:creationId xmlns:a16="http://schemas.microsoft.com/office/drawing/2014/main" id="{BF4E8408-DCB8-498D-D2BE-89FA7F814E1A}"/>
                    </a:ext>
                  </a:extLst>
                </p:cNvPr>
                <p:cNvPicPr>
                  <a:picLocks noChangeAspect="1"/>
                </p:cNvPicPr>
                <p:nvPr/>
              </p:nvPicPr>
              <p:blipFill rotWithShape="1">
                <a:blip r:embed="rId8">
                  <a:extLst>
                    <a:ext uri="{28A0092B-C50C-407E-A947-70E740481C1C}">
                      <a14:useLocalDpi xmlns:a14="http://schemas.microsoft.com/office/drawing/2010/main" val="0"/>
                    </a:ext>
                  </a:extLst>
                </a:blip>
                <a:srcRect l="6618" t="6270" r="4590"/>
                <a:stretch/>
              </p:blipFill>
              <p:spPr>
                <a:xfrm>
                  <a:off x="669256" y="1920654"/>
                  <a:ext cx="4910993" cy="3405191"/>
                </a:xfrm>
                <a:prstGeom prst="rect">
                  <a:avLst/>
                </a:prstGeom>
              </p:spPr>
            </p:pic>
            <p:sp>
              <p:nvSpPr>
                <p:cNvPr id="6" name="Rectangle 5">
                  <a:extLst>
                    <a:ext uri="{FF2B5EF4-FFF2-40B4-BE49-F238E27FC236}">
                      <a16:creationId xmlns:a16="http://schemas.microsoft.com/office/drawing/2014/main" id="{27B9ACD2-35D8-3A4E-395D-5CDCA1FEBBD1}"/>
                    </a:ext>
                  </a:extLst>
                </p:cNvPr>
                <p:cNvSpPr/>
                <p:nvPr/>
              </p:nvSpPr>
              <p:spPr>
                <a:xfrm>
                  <a:off x="669254" y="1803692"/>
                  <a:ext cx="265331" cy="341537"/>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7" name="Rounded Rectangle 6">
                  <a:extLst>
                    <a:ext uri="{FF2B5EF4-FFF2-40B4-BE49-F238E27FC236}">
                      <a16:creationId xmlns:a16="http://schemas.microsoft.com/office/drawing/2014/main" id="{AEEEA632-4DF9-FE9A-57FC-C92B3B6CBA90}"/>
                    </a:ext>
                  </a:extLst>
                </p:cNvPr>
                <p:cNvSpPr/>
                <p:nvPr/>
              </p:nvSpPr>
              <p:spPr>
                <a:xfrm>
                  <a:off x="1228300" y="2269736"/>
                  <a:ext cx="750626" cy="268918"/>
                </a:xfrm>
                <a:prstGeom prst="roundRect">
                  <a:avLst/>
                </a:prstGeom>
                <a:solidFill>
                  <a:schemeClr val="bg2">
                    <a:lumMod val="75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sp>
            <p:nvSpPr>
              <p:cNvPr id="24" name="TextBox 23">
                <a:extLst>
                  <a:ext uri="{FF2B5EF4-FFF2-40B4-BE49-F238E27FC236}">
                    <a16:creationId xmlns:a16="http://schemas.microsoft.com/office/drawing/2014/main" id="{C23ACA12-697B-7420-3CEE-4A4E93EED1C2}"/>
                  </a:ext>
                </a:extLst>
              </p:cNvPr>
              <p:cNvSpPr txBox="1"/>
              <p:nvPr/>
            </p:nvSpPr>
            <p:spPr>
              <a:xfrm>
                <a:off x="5720385" y="2314747"/>
                <a:ext cx="91583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a:ea typeface="Arial"/>
                    <a:cs typeface="Arial"/>
                    <a:sym typeface="Arial"/>
                  </a:rPr>
                  <a:t>SOCAT</a:t>
                </a:r>
              </a:p>
              <a:p>
                <a:pPr marL="0" marR="0" indent="0" algn="ctr" defTabSz="914400" rtl="0" fontAlgn="auto" latinLnBrk="0" hangingPunct="0">
                  <a:lnSpc>
                    <a:spcPct val="100000"/>
                  </a:lnSpc>
                  <a:spcBef>
                    <a:spcPts val="0"/>
                  </a:spcBef>
                  <a:spcAft>
                    <a:spcPts val="0"/>
                  </a:spcAft>
                  <a:buClrTx/>
                  <a:buSzTx/>
                  <a:buFontTx/>
                  <a:buNone/>
                  <a:tabLst/>
                </a:pPr>
                <a:r>
                  <a:rPr lang="en-US" sz="1200" dirty="0">
                    <a:solidFill>
                      <a:schemeClr val="bg1"/>
                    </a:solidFill>
                  </a:rPr>
                  <a:t>pCO</a:t>
                </a:r>
                <a:r>
                  <a:rPr lang="en-US" sz="1200" baseline="-25000" dirty="0">
                    <a:solidFill>
                      <a:schemeClr val="bg1"/>
                    </a:solidFill>
                  </a:rPr>
                  <a:t>2</a:t>
                </a:r>
                <a:r>
                  <a:rPr kumimoji="0" lang="en-US" sz="1200" b="0" i="0" u="none" strike="noStrike" cap="none" spc="0" normalizeH="0" baseline="0" dirty="0">
                    <a:ln>
                      <a:noFill/>
                    </a:ln>
                    <a:solidFill>
                      <a:schemeClr val="bg1"/>
                    </a:solidFill>
                    <a:effectLst/>
                    <a:uFillTx/>
                    <a:latin typeface="Arial"/>
                    <a:ea typeface="Arial"/>
                    <a:cs typeface="Arial"/>
                    <a:sym typeface="Arial"/>
                  </a:rPr>
                  <a:t> </a:t>
                </a:r>
              </a:p>
            </p:txBody>
          </p:sp>
        </p:grpSp>
        <p:pic>
          <p:nvPicPr>
            <p:cNvPr id="27" name="Picture 26">
              <a:extLst>
                <a:ext uri="{FF2B5EF4-FFF2-40B4-BE49-F238E27FC236}">
                  <a16:creationId xmlns:a16="http://schemas.microsoft.com/office/drawing/2014/main" id="{2080105C-2064-5FD4-7E5E-32240F21EE4D}"/>
                </a:ext>
              </a:extLst>
            </p:cNvPr>
            <p:cNvPicPr>
              <a:picLocks noChangeAspect="1"/>
            </p:cNvPicPr>
            <p:nvPr/>
          </p:nvPicPr>
          <p:blipFill>
            <a:blip r:embed="rId9"/>
            <a:stretch>
              <a:fillRect/>
            </a:stretch>
          </p:blipFill>
          <p:spPr>
            <a:xfrm>
              <a:off x="4294902" y="1968980"/>
              <a:ext cx="1600436" cy="1200327"/>
            </a:xfrm>
            <a:prstGeom prst="rect">
              <a:avLst/>
            </a:prstGeom>
          </p:spPr>
        </p:pic>
        <p:pic>
          <p:nvPicPr>
            <p:cNvPr id="28" name="Picture 4">
              <a:extLst>
                <a:ext uri="{FF2B5EF4-FFF2-40B4-BE49-F238E27FC236}">
                  <a16:creationId xmlns:a16="http://schemas.microsoft.com/office/drawing/2014/main" id="{2E6E20F8-388A-D11B-659A-AD11F0C5F6B7}"/>
                </a:ext>
              </a:extLst>
            </p:cNvPr>
            <p:cNvPicPr>
              <a:picLocks noChangeAspect="1" noChangeArrowheads="1"/>
            </p:cNvPicPr>
            <p:nvPr/>
          </p:nvPicPr>
          <p:blipFill>
            <a:blip r:embed="rId4"/>
            <a:srcRect/>
            <a:stretch>
              <a:fillRect/>
            </a:stretch>
          </p:blipFill>
          <p:spPr bwMode="auto">
            <a:xfrm>
              <a:off x="4307120" y="3226103"/>
              <a:ext cx="1593304" cy="1121951"/>
            </a:xfrm>
            <a:prstGeom prst="rect">
              <a:avLst/>
            </a:prstGeom>
            <a:noFill/>
            <a:ln w="9525">
              <a:noFill/>
              <a:miter lim="800000"/>
              <a:headEnd/>
              <a:tailEnd/>
            </a:ln>
          </p:spPr>
        </p:pic>
        <p:sp>
          <p:nvSpPr>
            <p:cNvPr id="36" name="Curved Left Arrow 35">
              <a:extLst>
                <a:ext uri="{FF2B5EF4-FFF2-40B4-BE49-F238E27FC236}">
                  <a16:creationId xmlns:a16="http://schemas.microsoft.com/office/drawing/2014/main" id="{649F931F-38EF-5D7E-D154-7A5170CD144B}"/>
                </a:ext>
              </a:extLst>
            </p:cNvPr>
            <p:cNvSpPr/>
            <p:nvPr/>
          </p:nvSpPr>
          <p:spPr>
            <a:xfrm>
              <a:off x="7765920" y="4270151"/>
              <a:ext cx="616601" cy="1027514"/>
            </a:xfrm>
            <a:prstGeom prst="curvedLeft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37" name="TextBox 36">
              <a:extLst>
                <a:ext uri="{FF2B5EF4-FFF2-40B4-BE49-F238E27FC236}">
                  <a16:creationId xmlns:a16="http://schemas.microsoft.com/office/drawing/2014/main" id="{0D798F96-DD98-8691-ABB0-84ABBE49109F}"/>
                </a:ext>
              </a:extLst>
            </p:cNvPr>
            <p:cNvSpPr txBox="1"/>
            <p:nvPr/>
          </p:nvSpPr>
          <p:spPr>
            <a:xfrm>
              <a:off x="7562477" y="4570275"/>
              <a:ext cx="7298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AI/ML</a:t>
              </a:r>
            </a:p>
          </p:txBody>
        </p:sp>
      </p:grpSp>
    </p:spTree>
    <p:extLst>
      <p:ext uri="{BB962C8B-B14F-4D97-AF65-F5344CB8AC3E}">
        <p14:creationId xmlns:p14="http://schemas.microsoft.com/office/powerpoint/2010/main" val="29727128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Picture 16" descr="Picture 16"/>
          <p:cNvPicPr>
            <a:picLocks noChangeAspect="1"/>
          </p:cNvPicPr>
          <p:nvPr/>
        </p:nvPicPr>
        <p:blipFill>
          <a:blip r:embed="rId3"/>
          <a:stretch>
            <a:fillRect/>
          </a:stretch>
        </p:blipFill>
        <p:spPr>
          <a:xfrm>
            <a:off x="1858788" y="1153457"/>
            <a:ext cx="7758549" cy="5026853"/>
          </a:xfrm>
          <a:prstGeom prst="rect">
            <a:avLst/>
          </a:prstGeom>
          <a:ln w="12700">
            <a:miter lim="400000"/>
          </a:ln>
        </p:spPr>
      </p:pic>
      <p:sp>
        <p:nvSpPr>
          <p:cNvPr id="494" name="Title 1"/>
          <p:cNvSpPr txBox="1">
            <a:spLocks noGrp="1"/>
          </p:cNvSpPr>
          <p:nvPr>
            <p:ph type="title"/>
          </p:nvPr>
        </p:nvSpPr>
        <p:spPr>
          <a:xfrm>
            <a:off x="462775" y="255409"/>
            <a:ext cx="10972800" cy="914401"/>
          </a:xfrm>
          <a:prstGeom prst="rect">
            <a:avLst/>
          </a:prstGeom>
        </p:spPr>
        <p:txBody>
          <a:bodyPr/>
          <a:lstStyle>
            <a:lvl1pPr defTabSz="877823">
              <a:defRPr sz="3072"/>
            </a:lvl1pPr>
          </a:lstStyle>
          <a:p>
            <a:r>
              <a:rPr lang="en-US" dirty="0"/>
              <a:t>Approaches agree to first order, but uncertainties remain large</a:t>
            </a:r>
            <a:endParaRPr dirty="0"/>
          </a:p>
        </p:txBody>
      </p:sp>
      <p:grpSp>
        <p:nvGrpSpPr>
          <p:cNvPr id="498" name="Group 12"/>
          <p:cNvGrpSpPr/>
          <p:nvPr/>
        </p:nvGrpSpPr>
        <p:grpSpPr>
          <a:xfrm>
            <a:off x="9630179" y="4744099"/>
            <a:ext cx="1129537" cy="1035490"/>
            <a:chOff x="0" y="0"/>
            <a:chExt cx="1129536" cy="1035488"/>
          </a:xfrm>
        </p:grpSpPr>
        <p:sp>
          <p:nvSpPr>
            <p:cNvPr id="496" name="Straight Arrow Connector 13"/>
            <p:cNvSpPr/>
            <p:nvPr/>
          </p:nvSpPr>
          <p:spPr>
            <a:xfrm flipH="1">
              <a:off x="-1" y="101224"/>
              <a:ext cx="2" cy="934265"/>
            </a:xfrm>
            <a:prstGeom prst="line">
              <a:avLst/>
            </a:prstGeom>
            <a:noFill/>
            <a:ln w="31750" cap="flat">
              <a:solidFill>
                <a:srgbClr val="842709"/>
              </a:solidFill>
              <a:prstDash val="solid"/>
              <a:miter lim="800000"/>
              <a:tailEnd type="triangle" w="med" len="med"/>
            </a:ln>
            <a:effectLst/>
          </p:spPr>
          <p:txBody>
            <a:bodyPr wrap="square" lIns="45719" tIns="45719" rIns="45719" bIns="45719" numCol="1" anchor="t">
              <a:noAutofit/>
            </a:bodyPr>
            <a:lstStyle/>
            <a:p>
              <a:endParaRPr/>
            </a:p>
          </p:txBody>
        </p:sp>
        <p:sp>
          <p:nvSpPr>
            <p:cNvPr id="497" name="TextBox 15"/>
            <p:cNvSpPr txBox="1"/>
            <p:nvPr/>
          </p:nvSpPr>
          <p:spPr>
            <a:xfrm>
              <a:off x="32877" y="0"/>
              <a:ext cx="1096660" cy="6173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a:solidFill>
                    <a:srgbClr val="842709"/>
                  </a:solidFill>
                </a:defRPr>
              </a:lvl1pPr>
            </a:lstStyle>
            <a:p>
              <a:r>
                <a:t>Growing sink</a:t>
              </a:r>
            </a:p>
          </p:txBody>
        </p:sp>
      </p:grpSp>
      <p:sp>
        <p:nvSpPr>
          <p:cNvPr id="499" name="TextBox 8"/>
          <p:cNvSpPr txBox="1"/>
          <p:nvPr/>
        </p:nvSpPr>
        <p:spPr>
          <a:xfrm>
            <a:off x="8278384" y="5871313"/>
            <a:ext cx="3866004" cy="461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4" tIns="45714" rIns="45714" bIns="45714">
            <a:spAutoFit/>
          </a:bodyPr>
          <a:lstStyle>
            <a:lvl1pPr algn="r">
              <a:defRPr sz="1200" i="1"/>
            </a:lvl1pPr>
          </a:lstStyle>
          <a:p>
            <a:r>
              <a:rPr dirty="0"/>
              <a:t>McKinley et al. 2020</a:t>
            </a:r>
            <a:r>
              <a:rPr lang="en-US" dirty="0"/>
              <a:t>, </a:t>
            </a:r>
            <a:r>
              <a:rPr lang="en-US" i="0" dirty="0"/>
              <a:t>AGU Advances</a:t>
            </a:r>
          </a:p>
          <a:p>
            <a:r>
              <a:rPr lang="en-US" i="0" dirty="0"/>
              <a:t>Interior estimate of </a:t>
            </a:r>
            <a:r>
              <a:rPr lang="en-US" dirty="0"/>
              <a:t>Gruber et al. 2019</a:t>
            </a:r>
            <a:r>
              <a:rPr lang="en-US" i="0" dirty="0"/>
              <a:t>, Science</a:t>
            </a:r>
            <a:endParaRPr dirty="0"/>
          </a:p>
        </p:txBody>
      </p:sp>
      <p:cxnSp>
        <p:nvCxnSpPr>
          <p:cNvPr id="3" name="Straight Connector 2">
            <a:extLst>
              <a:ext uri="{FF2B5EF4-FFF2-40B4-BE49-F238E27FC236}">
                <a16:creationId xmlns:a16="http://schemas.microsoft.com/office/drawing/2014/main" id="{4615F12F-CCDE-6EB6-5072-908EC2AB4F9D}"/>
              </a:ext>
            </a:extLst>
          </p:cNvPr>
          <p:cNvCxnSpPr>
            <a:cxnSpLocks/>
          </p:cNvCxnSpPr>
          <p:nvPr/>
        </p:nvCxnSpPr>
        <p:spPr>
          <a:xfrm>
            <a:off x="5090531" y="3495909"/>
            <a:ext cx="2375209" cy="0"/>
          </a:xfrm>
          <a:prstGeom prst="line">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cxnSp>
      <p:sp>
        <p:nvSpPr>
          <p:cNvPr id="5" name="Rectangle 4">
            <a:extLst>
              <a:ext uri="{FF2B5EF4-FFF2-40B4-BE49-F238E27FC236}">
                <a16:creationId xmlns:a16="http://schemas.microsoft.com/office/drawing/2014/main" id="{2F0488E7-3DED-5017-D551-035DD5416B68}"/>
              </a:ext>
            </a:extLst>
          </p:cNvPr>
          <p:cNvSpPr/>
          <p:nvPr/>
        </p:nvSpPr>
        <p:spPr>
          <a:xfrm>
            <a:off x="5090531" y="2960846"/>
            <a:ext cx="2375209" cy="1097280"/>
          </a:xfrm>
          <a:prstGeom prst="rect">
            <a:avLst/>
          </a:prstGeom>
          <a:solidFill>
            <a:srgbClr val="FF0000">
              <a:alpha val="17647"/>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2" name="TextBox 1">
            <a:extLst>
              <a:ext uri="{FF2B5EF4-FFF2-40B4-BE49-F238E27FC236}">
                <a16:creationId xmlns:a16="http://schemas.microsoft.com/office/drawing/2014/main" id="{855F0BE8-ABCE-03D5-C163-786CCB522FA0}"/>
              </a:ext>
            </a:extLst>
          </p:cNvPr>
          <p:cNvSpPr txBox="1"/>
          <p:nvPr/>
        </p:nvSpPr>
        <p:spPr>
          <a:xfrm>
            <a:off x="5090531" y="3563170"/>
            <a:ext cx="2276538"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Arial"/>
                <a:ea typeface="Arial"/>
                <a:cs typeface="Arial"/>
                <a:sym typeface="Arial"/>
              </a:rPr>
              <a:t>Interior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Picture 16" descr="Picture 16"/>
          <p:cNvPicPr>
            <a:picLocks noChangeAspect="1"/>
          </p:cNvPicPr>
          <p:nvPr/>
        </p:nvPicPr>
        <p:blipFill>
          <a:blip r:embed="rId2"/>
          <a:stretch>
            <a:fillRect/>
          </a:stretch>
        </p:blipFill>
        <p:spPr>
          <a:xfrm>
            <a:off x="1858788" y="1153457"/>
            <a:ext cx="7758549" cy="5026853"/>
          </a:xfrm>
          <a:prstGeom prst="rect">
            <a:avLst/>
          </a:prstGeom>
          <a:ln w="12700">
            <a:miter lim="400000"/>
          </a:ln>
        </p:spPr>
      </p:pic>
      <p:sp>
        <p:nvSpPr>
          <p:cNvPr id="494" name="Title 1"/>
          <p:cNvSpPr txBox="1">
            <a:spLocks noGrp="1"/>
          </p:cNvSpPr>
          <p:nvPr>
            <p:ph type="title"/>
          </p:nvPr>
        </p:nvSpPr>
        <p:spPr>
          <a:xfrm>
            <a:off x="609600" y="352086"/>
            <a:ext cx="10972800" cy="914401"/>
          </a:xfrm>
          <a:prstGeom prst="rect">
            <a:avLst/>
          </a:prstGeom>
        </p:spPr>
        <p:txBody>
          <a:bodyPr/>
          <a:lstStyle>
            <a:lvl1pPr defTabSz="877823">
              <a:defRPr sz="3072"/>
            </a:lvl1pPr>
          </a:lstStyle>
          <a:p>
            <a:r>
              <a:rPr lang="en-US" dirty="0"/>
              <a:t>To what degree was the abrupt increase in the ocean carbon sink in the early 1990s due to the eruption of Mt. Pinatubo? </a:t>
            </a:r>
            <a:endParaRPr dirty="0"/>
          </a:p>
        </p:txBody>
      </p:sp>
      <p:grpSp>
        <p:nvGrpSpPr>
          <p:cNvPr id="498" name="Group 12"/>
          <p:cNvGrpSpPr/>
          <p:nvPr/>
        </p:nvGrpSpPr>
        <p:grpSpPr>
          <a:xfrm>
            <a:off x="9630179" y="4744099"/>
            <a:ext cx="1129537" cy="1035490"/>
            <a:chOff x="0" y="0"/>
            <a:chExt cx="1129536" cy="1035488"/>
          </a:xfrm>
        </p:grpSpPr>
        <p:sp>
          <p:nvSpPr>
            <p:cNvPr id="496" name="Straight Arrow Connector 13"/>
            <p:cNvSpPr/>
            <p:nvPr/>
          </p:nvSpPr>
          <p:spPr>
            <a:xfrm flipH="1">
              <a:off x="-1" y="101224"/>
              <a:ext cx="2" cy="934265"/>
            </a:xfrm>
            <a:prstGeom prst="line">
              <a:avLst/>
            </a:prstGeom>
            <a:noFill/>
            <a:ln w="31750" cap="flat">
              <a:solidFill>
                <a:srgbClr val="842709"/>
              </a:solidFill>
              <a:prstDash val="solid"/>
              <a:miter lim="800000"/>
              <a:tailEnd type="triangle" w="med" len="med"/>
            </a:ln>
            <a:effectLst/>
          </p:spPr>
          <p:txBody>
            <a:bodyPr wrap="square" lIns="45719" tIns="45719" rIns="45719" bIns="45719" numCol="1" anchor="t">
              <a:noAutofit/>
            </a:bodyPr>
            <a:lstStyle/>
            <a:p>
              <a:endParaRPr/>
            </a:p>
          </p:txBody>
        </p:sp>
        <p:sp>
          <p:nvSpPr>
            <p:cNvPr id="497" name="TextBox 15"/>
            <p:cNvSpPr txBox="1"/>
            <p:nvPr/>
          </p:nvSpPr>
          <p:spPr>
            <a:xfrm>
              <a:off x="32877" y="0"/>
              <a:ext cx="1096660" cy="6173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solidFill>
                    <a:srgbClr val="842709"/>
                  </a:solidFill>
                </a:defRPr>
              </a:lvl1pPr>
            </a:lstStyle>
            <a:p>
              <a:r>
                <a:t>Growing sink</a:t>
              </a:r>
            </a:p>
          </p:txBody>
        </p:sp>
      </p:grpSp>
      <p:sp>
        <p:nvSpPr>
          <p:cNvPr id="2" name="Oval 1">
            <a:extLst>
              <a:ext uri="{FF2B5EF4-FFF2-40B4-BE49-F238E27FC236}">
                <a16:creationId xmlns:a16="http://schemas.microsoft.com/office/drawing/2014/main" id="{DF533543-400D-AFD7-AA32-4B5B1929AC66}"/>
              </a:ext>
            </a:extLst>
          </p:cNvPr>
          <p:cNvSpPr/>
          <p:nvPr/>
        </p:nvSpPr>
        <p:spPr>
          <a:xfrm>
            <a:off x="4404732" y="2040673"/>
            <a:ext cx="981307" cy="2587083"/>
          </a:xfrm>
          <a:prstGeom prst="ellipse">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grpSp>
        <p:nvGrpSpPr>
          <p:cNvPr id="8" name="Group 7">
            <a:extLst>
              <a:ext uri="{FF2B5EF4-FFF2-40B4-BE49-F238E27FC236}">
                <a16:creationId xmlns:a16="http://schemas.microsoft.com/office/drawing/2014/main" id="{B908495A-30E9-B5C6-B502-22B241A51F0C}"/>
              </a:ext>
            </a:extLst>
          </p:cNvPr>
          <p:cNvGrpSpPr/>
          <p:nvPr/>
        </p:nvGrpSpPr>
        <p:grpSpPr>
          <a:xfrm>
            <a:off x="1432283" y="3814323"/>
            <a:ext cx="3035985" cy="2067616"/>
            <a:chOff x="3449897" y="4627756"/>
            <a:chExt cx="3035985" cy="2067616"/>
          </a:xfrm>
        </p:grpSpPr>
        <p:pic>
          <p:nvPicPr>
            <p:cNvPr id="4" name="Picture 3">
              <a:extLst>
                <a:ext uri="{FF2B5EF4-FFF2-40B4-BE49-F238E27FC236}">
                  <a16:creationId xmlns:a16="http://schemas.microsoft.com/office/drawing/2014/main" id="{F195D8AB-35CA-9114-99C7-C7182A58B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897" y="4627756"/>
              <a:ext cx="3035985" cy="2030315"/>
            </a:xfrm>
            <a:prstGeom prst="rect">
              <a:avLst/>
            </a:prstGeom>
          </p:spPr>
        </p:pic>
        <p:sp>
          <p:nvSpPr>
            <p:cNvPr id="6" name="Rectangle 5">
              <a:extLst>
                <a:ext uri="{FF2B5EF4-FFF2-40B4-BE49-F238E27FC236}">
                  <a16:creationId xmlns:a16="http://schemas.microsoft.com/office/drawing/2014/main" id="{859747BF-9251-FB43-A099-C3D9D7E7EC99}"/>
                </a:ext>
              </a:extLst>
            </p:cNvPr>
            <p:cNvSpPr/>
            <p:nvPr/>
          </p:nvSpPr>
          <p:spPr>
            <a:xfrm>
              <a:off x="3533299" y="6356818"/>
              <a:ext cx="2952583" cy="338554"/>
            </a:xfrm>
            <a:prstGeom prst="rect">
              <a:avLst/>
            </a:prstGeom>
          </p:spPr>
          <p:txBody>
            <a:bodyPr wrap="square">
              <a:spAutoFit/>
            </a:bodyPr>
            <a:lstStyle/>
            <a:p>
              <a:pPr algn="r"/>
              <a:r>
                <a:rPr lang="en-US" sz="800" dirty="0"/>
                <a:t>By Dave Harlow, USGS - CVO Photo Archives -, https://</a:t>
              </a:r>
              <a:r>
                <a:rPr lang="en-US" sz="800" dirty="0" err="1"/>
                <a:t>commons.wikimedia.org</a:t>
              </a:r>
              <a:r>
                <a:rPr lang="en-US" sz="800" dirty="0"/>
                <a:t>/w/</a:t>
              </a:r>
              <a:r>
                <a:rPr lang="en-US" sz="800" dirty="0" err="1"/>
                <a:t>index.php?curid</a:t>
              </a:r>
              <a:r>
                <a:rPr lang="en-US" sz="800" dirty="0"/>
                <a:t>=545011</a:t>
              </a:r>
            </a:p>
          </p:txBody>
        </p:sp>
        <p:sp>
          <p:nvSpPr>
            <p:cNvPr id="7" name="TextBox 6">
              <a:extLst>
                <a:ext uri="{FF2B5EF4-FFF2-40B4-BE49-F238E27FC236}">
                  <a16:creationId xmlns:a16="http://schemas.microsoft.com/office/drawing/2014/main" id="{20CF5431-261E-35E3-D56D-F88150A85A04}"/>
                </a:ext>
              </a:extLst>
            </p:cNvPr>
            <p:cNvSpPr txBox="1"/>
            <p:nvPr/>
          </p:nvSpPr>
          <p:spPr>
            <a:xfrm>
              <a:off x="3533299" y="4715133"/>
              <a:ext cx="66189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chemeClr val="bg1"/>
                  </a:solidFill>
                  <a:effectLst/>
                  <a:uFillTx/>
                  <a:latin typeface="Arial"/>
                  <a:ea typeface="Arial"/>
                  <a:cs typeface="Arial"/>
                  <a:sym typeface="Arial"/>
                </a:rPr>
                <a:t>June 1991</a:t>
              </a:r>
            </a:p>
          </p:txBody>
        </p:sp>
      </p:grpSp>
      <p:cxnSp>
        <p:nvCxnSpPr>
          <p:cNvPr id="10" name="Straight Arrow Connector 9">
            <a:extLst>
              <a:ext uri="{FF2B5EF4-FFF2-40B4-BE49-F238E27FC236}">
                <a16:creationId xmlns:a16="http://schemas.microsoft.com/office/drawing/2014/main" id="{4F5C625F-7ED0-7C2B-3A87-9A0C3B517254}"/>
              </a:ext>
            </a:extLst>
          </p:cNvPr>
          <p:cNvCxnSpPr>
            <a:cxnSpLocks/>
          </p:cNvCxnSpPr>
          <p:nvPr/>
        </p:nvCxnSpPr>
        <p:spPr>
          <a:xfrm flipV="1">
            <a:off x="4716966" y="4542983"/>
            <a:ext cx="0" cy="1338163"/>
          </a:xfrm>
          <a:prstGeom prst="straightConnector1">
            <a:avLst/>
          </a:prstGeom>
          <a:noFill/>
          <a:ln w="57150"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2" name="TextBox 8">
            <a:extLst>
              <a:ext uri="{FF2B5EF4-FFF2-40B4-BE49-F238E27FC236}">
                <a16:creationId xmlns:a16="http://schemas.microsoft.com/office/drawing/2014/main" id="{6F6D5733-C8D2-EEC5-7CE2-F552F6D94CFF}"/>
              </a:ext>
            </a:extLst>
          </p:cNvPr>
          <p:cNvSpPr txBox="1"/>
          <p:nvPr/>
        </p:nvSpPr>
        <p:spPr>
          <a:xfrm>
            <a:off x="8962518" y="5881146"/>
            <a:ext cx="2985604"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4" tIns="45714" rIns="45714" bIns="45714">
            <a:spAutoFit/>
          </a:bodyPr>
          <a:lstStyle>
            <a:lvl1pPr algn="r">
              <a:defRPr sz="1200" i="1"/>
            </a:lvl1pPr>
          </a:lstStyle>
          <a:p>
            <a:r>
              <a:rPr dirty="0"/>
              <a:t>McKinley et al. 2020</a:t>
            </a:r>
            <a:r>
              <a:rPr lang="en-US" dirty="0"/>
              <a:t>, </a:t>
            </a:r>
            <a:r>
              <a:rPr lang="en-US" i="0" dirty="0"/>
              <a:t>AGU Advances</a:t>
            </a:r>
            <a:endParaRPr dirty="0"/>
          </a:p>
        </p:txBody>
      </p:sp>
    </p:spTree>
    <p:extLst>
      <p:ext uri="{BB962C8B-B14F-4D97-AF65-F5344CB8AC3E}">
        <p14:creationId xmlns:p14="http://schemas.microsoft.com/office/powerpoint/2010/main" val="29760029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Title 1"/>
          <p:cNvSpPr txBox="1">
            <a:spLocks noGrp="1"/>
          </p:cNvSpPr>
          <p:nvPr>
            <p:ph type="title"/>
          </p:nvPr>
        </p:nvSpPr>
        <p:spPr>
          <a:xfrm>
            <a:off x="609600" y="327905"/>
            <a:ext cx="10972800" cy="914401"/>
          </a:xfrm>
          <a:prstGeom prst="rect">
            <a:avLst/>
          </a:prstGeom>
        </p:spPr>
        <p:txBody>
          <a:bodyPr/>
          <a:lstStyle/>
          <a:p>
            <a:r>
              <a:rPr lang="en-US" dirty="0"/>
              <a:t>An observation-based product (</a:t>
            </a:r>
            <a:r>
              <a:rPr dirty="0"/>
              <a:t>LDEO-HPD</a:t>
            </a:r>
            <a:r>
              <a:rPr lang="en-US" dirty="0"/>
              <a:t>)</a:t>
            </a:r>
            <a:br>
              <a:rPr lang="en-US" dirty="0"/>
            </a:br>
            <a:r>
              <a:rPr lang="en-US" dirty="0"/>
              <a:t> Air-sea CO</a:t>
            </a:r>
            <a:r>
              <a:rPr lang="en-US" baseline="-5999" dirty="0"/>
              <a:t>2  </a:t>
            </a:r>
            <a:r>
              <a:rPr lang="en-US" dirty="0"/>
              <a:t>flux</a:t>
            </a:r>
            <a:r>
              <a:rPr lang="en-US" baseline="-5999" dirty="0"/>
              <a:t>, </a:t>
            </a:r>
            <a:r>
              <a:rPr dirty="0"/>
              <a:t>1959-202</a:t>
            </a:r>
            <a:r>
              <a:rPr lang="en-US" dirty="0"/>
              <a:t>1</a:t>
            </a:r>
            <a:endParaRPr dirty="0"/>
          </a:p>
        </p:txBody>
      </p:sp>
      <p:sp>
        <p:nvSpPr>
          <p:cNvPr id="758" name="Rectangle"/>
          <p:cNvSpPr/>
          <p:nvPr/>
        </p:nvSpPr>
        <p:spPr>
          <a:xfrm>
            <a:off x="4225140" y="20098"/>
            <a:ext cx="397660" cy="384435"/>
          </a:xfrm>
          <a:prstGeom prst="rect">
            <a:avLst/>
          </a:prstGeom>
          <a:solidFill>
            <a:srgbClr val="FFFFFF"/>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D4507456-5BFA-5FA9-91F8-2A85C65579A5}"/>
              </a:ext>
            </a:extLst>
          </p:cNvPr>
          <p:cNvSpPr/>
          <p:nvPr/>
        </p:nvSpPr>
        <p:spPr>
          <a:xfrm>
            <a:off x="901901" y="1392272"/>
            <a:ext cx="550381" cy="46342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TextBox 6">
            <a:extLst>
              <a:ext uri="{FF2B5EF4-FFF2-40B4-BE49-F238E27FC236}">
                <a16:creationId xmlns:a16="http://schemas.microsoft.com/office/drawing/2014/main" id="{907D5BBA-099F-E454-3520-9D44757D9EC1}"/>
              </a:ext>
            </a:extLst>
          </p:cNvPr>
          <p:cNvSpPr txBox="1"/>
          <p:nvPr/>
        </p:nvSpPr>
        <p:spPr>
          <a:xfrm>
            <a:off x="124180" y="5939146"/>
            <a:ext cx="4498620" cy="276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4" tIns="45714" rIns="45714" bIns="45714">
            <a:spAutoFit/>
          </a:bodyPr>
          <a:lstStyle/>
          <a:p>
            <a:pPr marL="0" marR="0" lvl="0" indent="0" defTabSz="914400" rtl="0" eaLnBrk="1" fontAlgn="auto" latinLnBrk="0" hangingPunct="0">
              <a:lnSpc>
                <a:spcPct val="100000"/>
              </a:lnSpc>
              <a:spcBef>
                <a:spcPts val="0"/>
              </a:spcBef>
              <a:spcAft>
                <a:spcPts val="0"/>
              </a:spcAft>
              <a:buClrTx/>
              <a:buSzTx/>
              <a:buFontTx/>
              <a:buNone/>
              <a:tabLst/>
              <a:defRPr sz="1400" i="1"/>
            </a:pPr>
            <a:r>
              <a:rPr kumimoji="0" sz="1200" b="0" i="1" u="none" strike="noStrike" kern="0" cap="none" spc="0" normalizeH="0" baseline="0" noProof="0" dirty="0">
                <a:ln>
                  <a:noFill/>
                </a:ln>
                <a:solidFill>
                  <a:srgbClr val="000000"/>
                </a:solidFill>
                <a:effectLst/>
                <a:uLnTx/>
                <a:uFillTx/>
                <a:latin typeface="Arial"/>
                <a:cs typeface="Arial"/>
                <a:sym typeface="Arial"/>
              </a:rPr>
              <a:t>Bennington </a:t>
            </a:r>
            <a:r>
              <a:rPr kumimoji="0" sz="1200" b="0" i="0" u="none" strike="noStrike" kern="0" cap="none" spc="0" normalizeH="0" baseline="0" noProof="0" dirty="0">
                <a:ln>
                  <a:noFill/>
                </a:ln>
                <a:solidFill>
                  <a:srgbClr val="000000"/>
                </a:solidFill>
                <a:effectLst/>
                <a:uLnTx/>
                <a:uFillTx/>
                <a:latin typeface="Arial"/>
                <a:cs typeface="Arial"/>
                <a:sym typeface="Arial"/>
              </a:rPr>
              <a:t>et al. 2022</a:t>
            </a:r>
            <a:r>
              <a:rPr kumimoji="0" lang="en-US" sz="1200" b="0" i="0" u="none" strike="noStrike" kern="0" cap="none" spc="0" normalizeH="0" baseline="0" noProof="0" dirty="0">
                <a:ln>
                  <a:noFill/>
                </a:ln>
                <a:solidFill>
                  <a:srgbClr val="000000"/>
                </a:solidFill>
                <a:effectLst/>
                <a:uLnTx/>
                <a:uFillTx/>
                <a:latin typeface="Arial"/>
                <a:cs typeface="Arial"/>
                <a:sym typeface="Arial"/>
              </a:rPr>
              <a:t> GRL; </a:t>
            </a:r>
            <a:r>
              <a:rPr kumimoji="0" lang="en-US" sz="1200" b="0" i="1" u="none" strike="noStrike" kern="0" cap="none" spc="0" normalizeH="0" baseline="0" noProof="0" dirty="0">
                <a:ln>
                  <a:noFill/>
                </a:ln>
                <a:solidFill>
                  <a:srgbClr val="000000"/>
                </a:solidFill>
                <a:effectLst/>
                <a:uLnTx/>
                <a:uFillTx/>
                <a:latin typeface="Arial"/>
                <a:cs typeface="Arial"/>
                <a:sym typeface="Arial"/>
              </a:rPr>
              <a:t>Wong et al</a:t>
            </a:r>
            <a:r>
              <a:rPr kumimoji="0" lang="en-US" sz="1200" b="0" i="0" u="none" strike="noStrike" kern="0" cap="none" spc="0" normalizeH="0" baseline="0" noProof="0" dirty="0">
                <a:ln>
                  <a:noFill/>
                </a:ln>
                <a:solidFill>
                  <a:srgbClr val="000000"/>
                </a:solidFill>
                <a:effectLst/>
                <a:uLnTx/>
                <a:uFillTx/>
                <a:latin typeface="Arial"/>
                <a:cs typeface="Arial"/>
                <a:sym typeface="Arial"/>
              </a:rPr>
              <a:t>. in prep</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8" descr="Picture 8">
            <a:extLst>
              <a:ext uri="{FF2B5EF4-FFF2-40B4-BE49-F238E27FC236}">
                <a16:creationId xmlns:a16="http://schemas.microsoft.com/office/drawing/2014/main" id="{367B67D8-FBF4-CEBD-3171-CB62BDFF8D8C}"/>
              </a:ext>
            </a:extLst>
          </p:cNvPr>
          <p:cNvPicPr>
            <a:picLocks noChangeAspect="1"/>
          </p:cNvPicPr>
          <p:nvPr/>
        </p:nvPicPr>
        <p:blipFill rotWithShape="1">
          <a:blip r:embed="rId3"/>
          <a:srcRect l="7061" t="63003" r="5767" b="196"/>
          <a:stretch/>
        </p:blipFill>
        <p:spPr>
          <a:xfrm>
            <a:off x="508852" y="1310187"/>
            <a:ext cx="7340686" cy="2386922"/>
          </a:xfrm>
          <a:prstGeom prst="rect">
            <a:avLst/>
          </a:prstGeom>
          <a:ln w="12700">
            <a:miter lim="400000"/>
          </a:ln>
        </p:spPr>
      </p:pic>
      <p:grpSp>
        <p:nvGrpSpPr>
          <p:cNvPr id="14" name="Group 13">
            <a:extLst>
              <a:ext uri="{FF2B5EF4-FFF2-40B4-BE49-F238E27FC236}">
                <a16:creationId xmlns:a16="http://schemas.microsoft.com/office/drawing/2014/main" id="{CEE1B8AA-BB25-785D-2B87-0B762449FD49}"/>
              </a:ext>
            </a:extLst>
          </p:cNvPr>
          <p:cNvGrpSpPr/>
          <p:nvPr/>
        </p:nvGrpSpPr>
        <p:grpSpPr>
          <a:xfrm>
            <a:off x="8175433" y="275212"/>
            <a:ext cx="3961918" cy="5993400"/>
            <a:chOff x="8286738" y="186296"/>
            <a:chExt cx="3345811" cy="5626916"/>
          </a:xfrm>
        </p:grpSpPr>
        <p:pic>
          <p:nvPicPr>
            <p:cNvPr id="7" name="Picture 10" descr="Picture 10">
              <a:extLst>
                <a:ext uri="{FF2B5EF4-FFF2-40B4-BE49-F238E27FC236}">
                  <a16:creationId xmlns:a16="http://schemas.microsoft.com/office/drawing/2014/main" id="{C82BE0C3-B66C-BDCF-C95F-44EE453F0708}"/>
                </a:ext>
              </a:extLst>
            </p:cNvPr>
            <p:cNvPicPr>
              <a:picLocks noChangeAspect="1"/>
            </p:cNvPicPr>
            <p:nvPr/>
          </p:nvPicPr>
          <p:blipFill>
            <a:blip r:embed="rId4"/>
            <a:srcRect l="8041" r="6091" b="38911"/>
            <a:stretch>
              <a:fillRect/>
            </a:stretch>
          </p:blipFill>
          <p:spPr>
            <a:xfrm>
              <a:off x="8286738" y="186296"/>
              <a:ext cx="3128393" cy="3450860"/>
            </a:xfrm>
            <a:prstGeom prst="rect">
              <a:avLst/>
            </a:prstGeom>
            <a:ln w="12700">
              <a:miter lim="400000"/>
            </a:ln>
          </p:spPr>
        </p:pic>
        <p:pic>
          <p:nvPicPr>
            <p:cNvPr id="8" name="Picture 5" descr="Picture 5">
              <a:extLst>
                <a:ext uri="{FF2B5EF4-FFF2-40B4-BE49-F238E27FC236}">
                  <a16:creationId xmlns:a16="http://schemas.microsoft.com/office/drawing/2014/main" id="{7A96F931-9B7A-C025-85EF-F9812791A067}"/>
                </a:ext>
              </a:extLst>
            </p:cNvPr>
            <p:cNvPicPr>
              <a:picLocks noChangeAspect="1"/>
            </p:cNvPicPr>
            <p:nvPr/>
          </p:nvPicPr>
          <p:blipFill>
            <a:blip r:embed="rId4"/>
            <a:srcRect l="7461" t="60983"/>
            <a:stretch>
              <a:fillRect/>
            </a:stretch>
          </p:blipFill>
          <p:spPr>
            <a:xfrm>
              <a:off x="8286738" y="3626003"/>
              <a:ext cx="3345811" cy="2187209"/>
            </a:xfrm>
            <a:prstGeom prst="rect">
              <a:avLst/>
            </a:prstGeom>
            <a:ln w="12700">
              <a:miter lim="400000"/>
            </a:ln>
          </p:spPr>
        </p:pic>
      </p:grpSp>
      <p:sp>
        <p:nvSpPr>
          <p:cNvPr id="12" name="TextBox 11">
            <a:extLst>
              <a:ext uri="{FF2B5EF4-FFF2-40B4-BE49-F238E27FC236}">
                <a16:creationId xmlns:a16="http://schemas.microsoft.com/office/drawing/2014/main" id="{07C02BE8-E142-E65F-C6C4-9C6D9904E08D}"/>
              </a:ext>
            </a:extLst>
          </p:cNvPr>
          <p:cNvSpPr txBox="1"/>
          <p:nvPr/>
        </p:nvSpPr>
        <p:spPr>
          <a:xfrm>
            <a:off x="312103" y="3950828"/>
            <a:ext cx="7739077"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Arial"/>
                <a:ea typeface="Arial"/>
                <a:cs typeface="Arial"/>
                <a:sym typeface="Arial"/>
              </a:rPr>
              <a:t>60 years of monthly 1x1 air-sea CO</a:t>
            </a:r>
            <a:r>
              <a:rPr kumimoji="0" lang="en-US" sz="1800" b="0" i="0" u="none" strike="noStrike" cap="none" spc="0" normalizeH="0" baseline="-25000" dirty="0">
                <a:ln>
                  <a:noFill/>
                </a:ln>
                <a:solidFill>
                  <a:srgbClr val="000000"/>
                </a:solidFill>
                <a:effectLst/>
                <a:uFillTx/>
                <a:latin typeface="Arial"/>
                <a:ea typeface="Arial"/>
                <a:cs typeface="Arial"/>
                <a:sym typeface="Arial"/>
              </a:rPr>
              <a:t>2</a:t>
            </a:r>
            <a:r>
              <a:rPr kumimoji="0" lang="en-US" sz="1800" b="0" i="0" u="none" strike="noStrike" cap="none" spc="0" normalizeH="0" baseline="0" dirty="0">
                <a:ln>
                  <a:noFill/>
                </a:ln>
                <a:solidFill>
                  <a:srgbClr val="000000"/>
                </a:solidFill>
                <a:effectLst/>
                <a:uFillTx/>
                <a:latin typeface="Arial"/>
                <a:ea typeface="Arial"/>
                <a:cs typeface="Arial"/>
                <a:sym typeface="Arial"/>
              </a:rPr>
              <a:t> fluxes from pCO</a:t>
            </a:r>
            <a:r>
              <a:rPr kumimoji="0" lang="en-US" sz="1800" b="0" i="0" u="none" strike="noStrike" cap="none" spc="0" normalizeH="0" baseline="-25000" dirty="0">
                <a:ln>
                  <a:noFill/>
                </a:ln>
                <a:solidFill>
                  <a:srgbClr val="000000"/>
                </a:solidFill>
                <a:effectLst/>
                <a:uFillTx/>
                <a:latin typeface="Arial"/>
                <a:ea typeface="Arial"/>
                <a:cs typeface="Arial"/>
                <a:sym typeface="Arial"/>
              </a:rPr>
              <a:t>2</a:t>
            </a:r>
            <a:r>
              <a:rPr kumimoji="0" lang="en-US" sz="1800" b="0" i="0" u="none" strike="noStrike" cap="none" spc="0" normalizeH="0" baseline="0" dirty="0">
                <a:ln>
                  <a:noFill/>
                </a:ln>
                <a:solidFill>
                  <a:srgbClr val="000000"/>
                </a:solidFill>
                <a:effectLst/>
                <a:uFillTx/>
                <a:latin typeface="Arial"/>
                <a:ea typeface="Arial"/>
                <a:cs typeface="Arial"/>
                <a:sym typeface="Arial"/>
              </a:rPr>
              <a:t> data / machine learning approach using hindcast models as prior</a:t>
            </a:r>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endParaRPr lang="en-US" dirty="0"/>
          </a:p>
          <a:p>
            <a:pPr marL="285750" marR="0" indent="-285750"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latin typeface="Arial"/>
                <a:ea typeface="Arial"/>
                <a:cs typeface="Arial"/>
                <a:sym typeface="Arial"/>
              </a:rPr>
              <a:t>Reveals significant decadal variations; coherent between equatorial Pacific and Southern Ocean</a:t>
            </a:r>
          </a:p>
        </p:txBody>
      </p:sp>
      <p:sp>
        <p:nvSpPr>
          <p:cNvPr id="13" name="TextBox 8">
            <a:extLst>
              <a:ext uri="{FF2B5EF4-FFF2-40B4-BE49-F238E27FC236}">
                <a16:creationId xmlns:a16="http://schemas.microsoft.com/office/drawing/2014/main" id="{82E7B446-AAB7-E5DB-6C18-592AD0F4C4F2}"/>
              </a:ext>
            </a:extLst>
          </p:cNvPr>
          <p:cNvSpPr txBox="1"/>
          <p:nvPr/>
        </p:nvSpPr>
        <p:spPr>
          <a:xfrm>
            <a:off x="8175433" y="13822"/>
            <a:ext cx="3568420"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a:solidFill>
                  <a:srgbClr val="FF0000"/>
                </a:solidFill>
              </a:defRPr>
            </a:lvl1pPr>
          </a:lstStyle>
          <a:p>
            <a:r>
              <a:rPr lang="en-US" sz="1400" dirty="0">
                <a:solidFill>
                  <a:schemeClr val="tx1"/>
                </a:solidFill>
              </a:rPr>
              <a:t>Detrended Basin Flux Anomalies</a:t>
            </a:r>
            <a:endParaRPr sz="1400" dirty="0">
              <a:solidFill>
                <a:schemeClr val="tx1"/>
              </a:solidFill>
            </a:endParaRPr>
          </a:p>
        </p:txBody>
      </p:sp>
      <p:cxnSp>
        <p:nvCxnSpPr>
          <p:cNvPr id="4" name="Straight Arrow Connector 3">
            <a:extLst>
              <a:ext uri="{FF2B5EF4-FFF2-40B4-BE49-F238E27FC236}">
                <a16:creationId xmlns:a16="http://schemas.microsoft.com/office/drawing/2014/main" id="{D4E4CB35-8BF2-C8DA-4576-E78C5D1D46C7}"/>
              </a:ext>
            </a:extLst>
          </p:cNvPr>
          <p:cNvCxnSpPr>
            <a:cxnSpLocks/>
          </p:cNvCxnSpPr>
          <p:nvPr/>
        </p:nvCxnSpPr>
        <p:spPr>
          <a:xfrm flipV="1">
            <a:off x="10239461" y="5782236"/>
            <a:ext cx="0" cy="1338163"/>
          </a:xfrm>
          <a:prstGeom prst="straightConnector1">
            <a:avLst/>
          </a:prstGeom>
          <a:noFill/>
          <a:ln w="57150"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pic>
        <p:nvPicPr>
          <p:cNvPr id="9" name="Picture 8">
            <a:extLst>
              <a:ext uri="{FF2B5EF4-FFF2-40B4-BE49-F238E27FC236}">
                <a16:creationId xmlns:a16="http://schemas.microsoft.com/office/drawing/2014/main" id="{52E26689-9FB4-8FED-2115-E23F36AFAA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811" y="6099788"/>
            <a:ext cx="1051300" cy="703057"/>
          </a:xfrm>
          <a:prstGeom prst="rect">
            <a:avLst/>
          </a:prstGeom>
        </p:spPr>
      </p:pic>
      <p:cxnSp>
        <p:nvCxnSpPr>
          <p:cNvPr id="15" name="Straight Arrow Connector 14">
            <a:extLst>
              <a:ext uri="{FF2B5EF4-FFF2-40B4-BE49-F238E27FC236}">
                <a16:creationId xmlns:a16="http://schemas.microsoft.com/office/drawing/2014/main" id="{1CD806B1-80B2-DCBD-745F-98B162A235B4}"/>
              </a:ext>
            </a:extLst>
          </p:cNvPr>
          <p:cNvCxnSpPr>
            <a:cxnSpLocks/>
          </p:cNvCxnSpPr>
          <p:nvPr/>
        </p:nvCxnSpPr>
        <p:spPr>
          <a:xfrm flipV="1">
            <a:off x="9047747" y="5782236"/>
            <a:ext cx="666064" cy="669080"/>
          </a:xfrm>
          <a:prstGeom prst="straightConnector1">
            <a:avLst/>
          </a:prstGeom>
          <a:noFill/>
          <a:ln w="57150"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9F1AEC81-A63C-2618-2F70-3EAAE983BCE9}"/>
              </a:ext>
            </a:extLst>
          </p:cNvPr>
          <p:cNvSpPr txBox="1"/>
          <p:nvPr/>
        </p:nvSpPr>
        <p:spPr>
          <a:xfrm>
            <a:off x="7972791" y="5865913"/>
            <a:ext cx="162426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Arial"/>
                <a:ea typeface="Arial"/>
                <a:cs typeface="Arial"/>
                <a:sym typeface="Arial"/>
              </a:rPr>
              <a:t>El </a:t>
            </a:r>
            <a:r>
              <a:rPr kumimoji="0" lang="en-US" sz="1800" b="0" i="0" u="none" strike="noStrike" cap="none" spc="0" normalizeH="0" baseline="0" dirty="0" err="1">
                <a:ln>
                  <a:noFill/>
                </a:ln>
                <a:solidFill>
                  <a:srgbClr val="FF0000"/>
                </a:solidFill>
                <a:effectLst/>
                <a:uFillTx/>
                <a:latin typeface="Arial"/>
                <a:ea typeface="Arial"/>
                <a:cs typeface="Arial"/>
                <a:sym typeface="Arial"/>
              </a:rPr>
              <a:t>Chichon</a:t>
            </a:r>
            <a:endParaRPr kumimoji="0" lang="en-US" sz="1800" b="0" i="0" u="none" strike="noStrike" cap="none" spc="0" normalizeH="0" baseline="0" dirty="0">
              <a:ln>
                <a:noFill/>
              </a:ln>
              <a:solidFill>
                <a:srgbClr val="FF0000"/>
              </a:solidFill>
              <a:effectLst/>
              <a:uFillTx/>
              <a:latin typeface="Arial"/>
              <a:ea typeface="Arial"/>
              <a:cs typeface="Arial"/>
              <a:sym typeface="Arial"/>
            </a:endParaRPr>
          </a:p>
        </p:txBody>
      </p:sp>
      <p:sp>
        <p:nvSpPr>
          <p:cNvPr id="19" name="TextBox 18">
            <a:extLst>
              <a:ext uri="{FF2B5EF4-FFF2-40B4-BE49-F238E27FC236}">
                <a16:creationId xmlns:a16="http://schemas.microsoft.com/office/drawing/2014/main" id="{22A05AA5-2C1B-8116-1C7A-1A2F8CCC7154}"/>
              </a:ext>
            </a:extLst>
          </p:cNvPr>
          <p:cNvSpPr txBox="1"/>
          <p:nvPr/>
        </p:nvSpPr>
        <p:spPr>
          <a:xfrm>
            <a:off x="10353874" y="5691973"/>
            <a:ext cx="162426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Arial"/>
                <a:ea typeface="Arial"/>
                <a:cs typeface="Arial"/>
                <a:sym typeface="Arial"/>
              </a:rPr>
              <a:t>Mt. Pinatubo</a:t>
            </a:r>
          </a:p>
        </p:txBody>
      </p:sp>
      <p:pic>
        <p:nvPicPr>
          <p:cNvPr id="21" name="Picture 20">
            <a:extLst>
              <a:ext uri="{FF2B5EF4-FFF2-40B4-BE49-F238E27FC236}">
                <a16:creationId xmlns:a16="http://schemas.microsoft.com/office/drawing/2014/main" id="{317DF63F-5568-099A-D949-C96819A2C28C}"/>
              </a:ext>
            </a:extLst>
          </p:cNvPr>
          <p:cNvPicPr>
            <a:picLocks noChangeAspect="1"/>
          </p:cNvPicPr>
          <p:nvPr/>
        </p:nvPicPr>
        <p:blipFill rotWithShape="1">
          <a:blip r:embed="rId6">
            <a:extLst>
              <a:ext uri="{28A0092B-C50C-407E-A947-70E740481C1C}">
                <a14:useLocalDpi xmlns:a14="http://schemas.microsoft.com/office/drawing/2010/main" val="0"/>
              </a:ext>
            </a:extLst>
          </a:blip>
          <a:srcRect r="15679"/>
          <a:stretch/>
        </p:blipFill>
        <p:spPr>
          <a:xfrm>
            <a:off x="6743991" y="6001266"/>
            <a:ext cx="1214536" cy="808729"/>
          </a:xfrm>
          <a:prstGeom prst="rect">
            <a:avLst/>
          </a:prstGeom>
        </p:spPr>
      </p:pic>
    </p:spTree>
    <p:extLst>
      <p:ext uri="{BB962C8B-B14F-4D97-AF65-F5344CB8AC3E}">
        <p14:creationId xmlns:p14="http://schemas.microsoft.com/office/powerpoint/2010/main" val="33685748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FA9FF0-DB20-B3BD-7322-9D86F9A0A0A0}"/>
              </a:ext>
            </a:extLst>
          </p:cNvPr>
          <p:cNvSpPr>
            <a:spLocks noGrp="1"/>
          </p:cNvSpPr>
          <p:nvPr>
            <p:ph type="title"/>
          </p:nvPr>
        </p:nvSpPr>
        <p:spPr/>
        <p:txBody>
          <a:bodyPr/>
          <a:lstStyle/>
          <a:p>
            <a:r>
              <a:rPr lang="en-US" dirty="0"/>
              <a:t>Test the </a:t>
            </a:r>
            <a:r>
              <a:rPr lang="en-US" u="sng" dirty="0"/>
              <a:t>externally forced</a:t>
            </a:r>
            <a:r>
              <a:rPr lang="en-US" dirty="0"/>
              <a:t> impact of Mt. Pinatubo on ocean carbon with an CESM-Large Ensemble </a:t>
            </a:r>
          </a:p>
        </p:txBody>
      </p:sp>
    </p:spTree>
    <p:extLst>
      <p:ext uri="{BB962C8B-B14F-4D97-AF65-F5344CB8AC3E}">
        <p14:creationId xmlns:p14="http://schemas.microsoft.com/office/powerpoint/2010/main" val="1463430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0D86CE-767E-16D9-F206-EFE411EC1549}"/>
              </a:ext>
            </a:extLst>
          </p:cNvPr>
          <p:cNvPicPr>
            <a:picLocks noChangeAspect="1"/>
          </p:cNvPicPr>
          <p:nvPr/>
        </p:nvPicPr>
        <p:blipFill rotWithShape="1">
          <a:blip r:embed="rId2">
            <a:extLst>
              <a:ext uri="{28A0092B-C50C-407E-A947-70E740481C1C}">
                <a14:useLocalDpi xmlns:a14="http://schemas.microsoft.com/office/drawing/2010/main" val="0"/>
              </a:ext>
            </a:extLst>
          </a:blip>
          <a:srcRect t="2153"/>
          <a:stretch/>
        </p:blipFill>
        <p:spPr>
          <a:xfrm>
            <a:off x="5494502" y="1811253"/>
            <a:ext cx="6769701" cy="3604824"/>
          </a:xfrm>
          <a:prstGeom prst="rect">
            <a:avLst/>
          </a:prstGeom>
        </p:spPr>
      </p:pic>
      <p:sp>
        <p:nvSpPr>
          <p:cNvPr id="2" name="Title 1">
            <a:extLst>
              <a:ext uri="{FF2B5EF4-FFF2-40B4-BE49-F238E27FC236}">
                <a16:creationId xmlns:a16="http://schemas.microsoft.com/office/drawing/2014/main" id="{50C29BD0-8BF4-CA1B-2251-5EB5E74A4B8F}"/>
              </a:ext>
            </a:extLst>
          </p:cNvPr>
          <p:cNvSpPr>
            <a:spLocks noGrp="1"/>
          </p:cNvSpPr>
          <p:nvPr>
            <p:ph type="title"/>
          </p:nvPr>
        </p:nvSpPr>
        <p:spPr/>
        <p:txBody>
          <a:bodyPr/>
          <a:lstStyle/>
          <a:p>
            <a:r>
              <a:rPr lang="en-US" dirty="0"/>
              <a:t>Isolating forced response from internal variability using Earth System Model Large Ensemble </a:t>
            </a:r>
          </a:p>
        </p:txBody>
      </p:sp>
      <p:sp>
        <p:nvSpPr>
          <p:cNvPr id="7" name="Text Placeholder 6">
            <a:extLst>
              <a:ext uri="{FF2B5EF4-FFF2-40B4-BE49-F238E27FC236}">
                <a16:creationId xmlns:a16="http://schemas.microsoft.com/office/drawing/2014/main" id="{1D197691-EF1F-AC7E-5138-90390E0119F3}"/>
              </a:ext>
            </a:extLst>
          </p:cNvPr>
          <p:cNvSpPr>
            <a:spLocks noGrp="1"/>
          </p:cNvSpPr>
          <p:nvPr>
            <p:ph type="body" idx="1"/>
          </p:nvPr>
        </p:nvSpPr>
        <p:spPr>
          <a:xfrm>
            <a:off x="243878" y="1667442"/>
            <a:ext cx="5057328" cy="4733357"/>
          </a:xfrm>
        </p:spPr>
        <p:txBody>
          <a:bodyPr>
            <a:normAutofit fontScale="92500" lnSpcReduction="10000"/>
          </a:bodyPr>
          <a:lstStyle/>
          <a:p>
            <a:r>
              <a:rPr lang="en-US" dirty="0"/>
              <a:t> Each ESM run has its own stochastic variability (“internal”) and a common “forced” response (due to volcanos, pCO</a:t>
            </a:r>
            <a:r>
              <a:rPr lang="en-US" baseline="-25000" dirty="0"/>
              <a:t>2</a:t>
            </a:r>
            <a:r>
              <a:rPr lang="en-US" baseline="30000" dirty="0"/>
              <a:t>atm</a:t>
            </a:r>
            <a:r>
              <a:rPr lang="en-US" dirty="0"/>
              <a:t>, </a:t>
            </a:r>
            <a:r>
              <a:rPr lang="en-US" dirty="0" err="1"/>
              <a:t>etc</a:t>
            </a:r>
            <a:r>
              <a:rPr lang="en-US" dirty="0"/>
              <a:t>)</a:t>
            </a:r>
          </a:p>
          <a:p>
            <a:endParaRPr lang="en-US" dirty="0"/>
          </a:p>
          <a:p>
            <a:r>
              <a:rPr lang="en-US" dirty="0"/>
              <a:t> To isolate response to external forcing, run 10s of runs; average to get what is common </a:t>
            </a:r>
          </a:p>
          <a:p>
            <a:pPr>
              <a:buNone/>
            </a:pPr>
            <a:r>
              <a:rPr lang="en-US" dirty="0"/>
              <a:t>	(=“forced response”)</a:t>
            </a:r>
          </a:p>
          <a:p>
            <a:pPr>
              <a:buNone/>
            </a:pPr>
            <a:endParaRPr lang="en-US" dirty="0"/>
          </a:p>
          <a:p>
            <a:pPr marL="346075" indent="-255588"/>
            <a:r>
              <a:rPr lang="en-US" dirty="0"/>
              <a:t>Then, for each member: </a:t>
            </a:r>
          </a:p>
          <a:p>
            <a:pPr marL="176848" lvl="1" indent="0">
              <a:buNone/>
            </a:pPr>
            <a:r>
              <a:rPr lang="en-US" dirty="0"/>
              <a:t>	Total – forced = internal</a:t>
            </a:r>
          </a:p>
        </p:txBody>
      </p:sp>
      <p:sp>
        <p:nvSpPr>
          <p:cNvPr id="6" name="TextBox 8">
            <a:extLst>
              <a:ext uri="{FF2B5EF4-FFF2-40B4-BE49-F238E27FC236}">
                <a16:creationId xmlns:a16="http://schemas.microsoft.com/office/drawing/2014/main" id="{22784D55-AB29-DFBB-3DF0-FBC9AA8F4218}"/>
              </a:ext>
            </a:extLst>
          </p:cNvPr>
          <p:cNvSpPr txBox="1"/>
          <p:nvPr/>
        </p:nvSpPr>
        <p:spPr>
          <a:xfrm>
            <a:off x="8962518" y="5623274"/>
            <a:ext cx="2985604"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4" tIns="45714" rIns="45714" bIns="45714">
            <a:spAutoFit/>
          </a:bodyPr>
          <a:lstStyle>
            <a:lvl1pPr algn="r">
              <a:defRPr sz="1200" i="1"/>
            </a:lvl1pPr>
          </a:lstStyle>
          <a:p>
            <a:r>
              <a:rPr dirty="0"/>
              <a:t>McKinley et al. 20</a:t>
            </a:r>
            <a:r>
              <a:rPr lang="en-US" dirty="0"/>
              <a:t>17, </a:t>
            </a:r>
            <a:r>
              <a:rPr lang="en-US" i="0" dirty="0"/>
              <a:t>ARMS</a:t>
            </a:r>
            <a:endParaRPr dirty="0"/>
          </a:p>
        </p:txBody>
      </p:sp>
      <p:sp>
        <p:nvSpPr>
          <p:cNvPr id="8" name="TextBox 7">
            <a:extLst>
              <a:ext uri="{FF2B5EF4-FFF2-40B4-BE49-F238E27FC236}">
                <a16:creationId xmlns:a16="http://schemas.microsoft.com/office/drawing/2014/main" id="{FFC39658-06EF-EFEF-B915-D38354979948}"/>
              </a:ext>
            </a:extLst>
          </p:cNvPr>
          <p:cNvSpPr txBox="1"/>
          <p:nvPr/>
        </p:nvSpPr>
        <p:spPr>
          <a:xfrm>
            <a:off x="6403399" y="1441923"/>
            <a:ext cx="4973726"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dirty="0"/>
              <a:t>Example: 1985-2015 CO</a:t>
            </a:r>
            <a:r>
              <a:rPr lang="en-US" baseline="-25000" dirty="0"/>
              <a:t>2</a:t>
            </a:r>
            <a:r>
              <a:rPr lang="en-US" dirty="0"/>
              <a:t> flux trend</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40834969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Community Earth System Model – Large Ensemble (CESM-LENS) </a:t>
            </a:r>
            <a:r>
              <a:rPr lang="en-US" b="1" dirty="0"/>
              <a:t>Experiment Design</a:t>
            </a:r>
          </a:p>
        </p:txBody>
      </p:sp>
      <p:sp>
        <p:nvSpPr>
          <p:cNvPr id="6" name="Content Placeholder 5"/>
          <p:cNvSpPr>
            <a:spLocks noGrp="1"/>
          </p:cNvSpPr>
          <p:nvPr>
            <p:ph type="body" idx="1"/>
          </p:nvPr>
        </p:nvSpPr>
        <p:spPr>
          <a:xfrm>
            <a:off x="263512" y="1732020"/>
            <a:ext cx="5310332" cy="3628555"/>
          </a:xfrm>
        </p:spPr>
        <p:txBody>
          <a:bodyPr>
            <a:noAutofit/>
          </a:bodyPr>
          <a:lstStyle/>
          <a:p>
            <a:pPr marL="0" lvl="1" indent="0">
              <a:buNone/>
            </a:pPr>
            <a:r>
              <a:rPr lang="en-US" sz="2400" dirty="0">
                <a:solidFill>
                  <a:srgbClr val="0432FF"/>
                </a:solidFill>
              </a:rPr>
              <a:t>CESM-LENS </a:t>
            </a:r>
          </a:p>
          <a:p>
            <a:pPr marL="520700" lvl="1" indent="-342900"/>
            <a:r>
              <a:rPr lang="en-US" sz="2400" dirty="0">
                <a:solidFill>
                  <a:schemeClr val="tx1"/>
                </a:solidFill>
              </a:rPr>
              <a:t>CESM1-Large Ensemble </a:t>
            </a:r>
            <a:r>
              <a:rPr lang="en-US" sz="1800" dirty="0">
                <a:solidFill>
                  <a:schemeClr val="tx1"/>
                </a:solidFill>
              </a:rPr>
              <a:t>(Kay et al. 2015)</a:t>
            </a:r>
          </a:p>
          <a:p>
            <a:pPr marL="520700" lvl="1" indent="-342900"/>
            <a:r>
              <a:rPr lang="en-US" sz="2400" dirty="0">
                <a:solidFill>
                  <a:schemeClr val="tx1"/>
                </a:solidFill>
              </a:rPr>
              <a:t>Historical / RCP8.5 Simulations</a:t>
            </a:r>
          </a:p>
          <a:p>
            <a:pPr marL="520700" lvl="1" indent="-342900"/>
            <a:r>
              <a:rPr lang="en-US" sz="2400" dirty="0">
                <a:solidFill>
                  <a:schemeClr val="tx1"/>
                </a:solidFill>
              </a:rPr>
              <a:t>CAM5 atmosphere and POP2 ocean</a:t>
            </a:r>
          </a:p>
          <a:p>
            <a:pPr marL="520700" lvl="1" indent="-342900"/>
            <a:endParaRPr lang="en-US" sz="2400" dirty="0">
              <a:solidFill>
                <a:schemeClr val="tx1"/>
              </a:solidFill>
            </a:endParaRPr>
          </a:p>
          <a:p>
            <a:pPr>
              <a:buNone/>
            </a:pPr>
            <a:r>
              <a:rPr lang="en-US" sz="2400" dirty="0">
                <a:solidFill>
                  <a:srgbClr val="FF0000"/>
                </a:solidFill>
              </a:rPr>
              <a:t>CESM1-LENS, No Pinatubo</a:t>
            </a:r>
          </a:p>
          <a:p>
            <a:pPr marL="515938" lvl="2" indent="-344488">
              <a:tabLst>
                <a:tab pos="228600" algn="l"/>
              </a:tabLst>
            </a:pPr>
            <a:r>
              <a:rPr lang="en-US" sz="2400" dirty="0">
                <a:solidFill>
                  <a:schemeClr val="tx1"/>
                </a:solidFill>
              </a:rPr>
              <a:t>CESM-LENS, 29 ensembles</a:t>
            </a:r>
          </a:p>
          <a:p>
            <a:pPr marL="515938" lvl="2" indent="-344488">
              <a:tabLst>
                <a:tab pos="228600" algn="l"/>
              </a:tabLst>
            </a:pPr>
            <a:r>
              <a:rPr lang="en-US" sz="2400" dirty="0">
                <a:solidFill>
                  <a:schemeClr val="tx1"/>
                </a:solidFill>
              </a:rPr>
              <a:t>1991-1995 volcanic aerosol mass mixing ratio replaced with non-eruption (1986-1990 values)</a:t>
            </a:r>
            <a:endParaRPr lang="en-US" sz="2400" dirty="0"/>
          </a:p>
        </p:txBody>
      </p:sp>
      <p:sp>
        <p:nvSpPr>
          <p:cNvPr id="7" name="Footer Placeholder 6"/>
          <p:cNvSpPr>
            <a:spLocks noGrp="1"/>
          </p:cNvSpPr>
          <p:nvPr>
            <p:ph type="ftr" sz="quarter" idx="4294967295"/>
          </p:nvPr>
        </p:nvSpPr>
        <p:spPr>
          <a:xfrm>
            <a:off x="-13252" y="636103"/>
            <a:ext cx="0" cy="0"/>
          </a:xfrm>
        </p:spPr>
        <p:txBody>
          <a:bodyPr/>
          <a:lstStyle/>
          <a:p>
            <a:pPr algn="l"/>
            <a:r>
              <a:rPr lang="en-US" dirty="0"/>
              <a:t> </a:t>
            </a:r>
          </a:p>
        </p:txBody>
      </p:sp>
      <p:grpSp>
        <p:nvGrpSpPr>
          <p:cNvPr id="4" name="Group 3">
            <a:extLst>
              <a:ext uri="{FF2B5EF4-FFF2-40B4-BE49-F238E27FC236}">
                <a16:creationId xmlns:a16="http://schemas.microsoft.com/office/drawing/2014/main" id="{9BB72420-4070-7032-4096-A848DCFF7B77}"/>
              </a:ext>
            </a:extLst>
          </p:cNvPr>
          <p:cNvGrpSpPr/>
          <p:nvPr/>
        </p:nvGrpSpPr>
        <p:grpSpPr>
          <a:xfrm>
            <a:off x="4725978" y="2037686"/>
            <a:ext cx="7523890" cy="3074010"/>
            <a:chOff x="4739230" y="1401583"/>
            <a:chExt cx="7523890" cy="3074010"/>
          </a:xfrm>
        </p:grpSpPr>
        <p:pic>
          <p:nvPicPr>
            <p:cNvPr id="9" name="Picture 8">
              <a:extLst>
                <a:ext uri="{FF2B5EF4-FFF2-40B4-BE49-F238E27FC236}">
                  <a16:creationId xmlns:a16="http://schemas.microsoft.com/office/drawing/2014/main" id="{1264F686-96D3-B541-97AB-8551045DEBCB}"/>
                </a:ext>
              </a:extLst>
            </p:cNvPr>
            <p:cNvPicPr>
              <a:picLocks noChangeAspect="1"/>
            </p:cNvPicPr>
            <p:nvPr/>
          </p:nvPicPr>
          <p:blipFill rotWithShape="1">
            <a:blip r:embed="rId3">
              <a:extLst>
                <a:ext uri="{28A0092B-C50C-407E-A947-70E740481C1C}">
                  <a14:useLocalDpi xmlns:a14="http://schemas.microsoft.com/office/drawing/2010/main" val="0"/>
                </a:ext>
              </a:extLst>
            </a:blip>
            <a:srcRect l="-9598" t="143" r="9598" b="58545"/>
            <a:stretch/>
          </p:blipFill>
          <p:spPr>
            <a:xfrm>
              <a:off x="4739230" y="1529194"/>
              <a:ext cx="7523890" cy="2946399"/>
            </a:xfrm>
            <a:prstGeom prst="rect">
              <a:avLst/>
            </a:prstGeom>
          </p:spPr>
        </p:pic>
        <p:sp>
          <p:nvSpPr>
            <p:cNvPr id="3" name="TextBox 2">
              <a:extLst>
                <a:ext uri="{FF2B5EF4-FFF2-40B4-BE49-F238E27FC236}">
                  <a16:creationId xmlns:a16="http://schemas.microsoft.com/office/drawing/2014/main" id="{F0BEC483-BDBA-806E-6BC6-4CC89A19B3F3}"/>
                </a:ext>
              </a:extLst>
            </p:cNvPr>
            <p:cNvSpPr txBox="1"/>
            <p:nvPr/>
          </p:nvSpPr>
          <p:spPr>
            <a:xfrm>
              <a:off x="6618157" y="1401583"/>
              <a:ext cx="4964243" cy="36933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Arial"/>
                  <a:ea typeface="Arial"/>
                  <a:cs typeface="Arial"/>
                  <a:sym typeface="Arial"/>
                </a:rPr>
                <a:t>Volcanic Aerosol Mass Mixing Ratio </a:t>
              </a:r>
            </a:p>
          </p:txBody>
        </p:sp>
      </p:grpSp>
      <p:pic>
        <p:nvPicPr>
          <p:cNvPr id="11" name="Picture 10">
            <a:extLst>
              <a:ext uri="{FF2B5EF4-FFF2-40B4-BE49-F238E27FC236}">
                <a16:creationId xmlns:a16="http://schemas.microsoft.com/office/drawing/2014/main" id="{A77FD401-649D-14D4-2B68-542F6189A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748" y="2695724"/>
            <a:ext cx="1792666" cy="1198846"/>
          </a:xfrm>
          <a:prstGeom prst="rect">
            <a:avLst/>
          </a:prstGeom>
        </p:spPr>
      </p:pic>
      <p:sp>
        <p:nvSpPr>
          <p:cNvPr id="15" name="Down Arrow 14">
            <a:extLst>
              <a:ext uri="{FF2B5EF4-FFF2-40B4-BE49-F238E27FC236}">
                <a16:creationId xmlns:a16="http://schemas.microsoft.com/office/drawing/2014/main" id="{133B9DD9-B872-B95F-D87D-2275AF967FAF}"/>
              </a:ext>
            </a:extLst>
          </p:cNvPr>
          <p:cNvSpPr/>
          <p:nvPr/>
        </p:nvSpPr>
        <p:spPr>
          <a:xfrm rot="16200000">
            <a:off x="7685048" y="3219463"/>
            <a:ext cx="369330" cy="520698"/>
          </a:xfrm>
          <a:prstGeom prst="downArrow">
            <a:avLst>
              <a:gd name="adj1" fmla="val 50000"/>
              <a:gd name="adj2" fmla="val 55069"/>
            </a:avLst>
          </a:prstGeom>
          <a:solidFill>
            <a:srgbClr val="0432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16" name="TextBox 8">
            <a:extLst>
              <a:ext uri="{FF2B5EF4-FFF2-40B4-BE49-F238E27FC236}">
                <a16:creationId xmlns:a16="http://schemas.microsoft.com/office/drawing/2014/main" id="{E3BA121C-B050-CF18-ACD3-84CD2B5F5061}"/>
              </a:ext>
            </a:extLst>
          </p:cNvPr>
          <p:cNvSpPr txBox="1"/>
          <p:nvPr/>
        </p:nvSpPr>
        <p:spPr>
          <a:xfrm>
            <a:off x="8962518" y="5881146"/>
            <a:ext cx="2985604" cy="27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4" tIns="45714" rIns="45714" bIns="45714">
            <a:spAutoFit/>
          </a:bodyPr>
          <a:lstStyle>
            <a:lvl1pPr algn="r">
              <a:defRPr sz="1200" i="1"/>
            </a:lvl1pPr>
          </a:lstStyle>
          <a:p>
            <a:r>
              <a:rPr lang="en-US" dirty="0"/>
              <a:t>Fa</a:t>
            </a:r>
            <a:r>
              <a:rPr dirty="0"/>
              <a:t>y et al. 202</a:t>
            </a:r>
            <a:r>
              <a:rPr lang="en-US" dirty="0"/>
              <a:t>3, </a:t>
            </a:r>
            <a:r>
              <a:rPr lang="en-US" i="0" dirty="0"/>
              <a:t>GBC</a:t>
            </a:r>
            <a:endParaRPr dirty="0"/>
          </a:p>
        </p:txBody>
      </p:sp>
    </p:spTree>
    <p:extLst>
      <p:ext uri="{BB962C8B-B14F-4D97-AF65-F5344CB8AC3E}">
        <p14:creationId xmlns:p14="http://schemas.microsoft.com/office/powerpoint/2010/main" val="2026089878"/>
      </p:ext>
    </p:extLst>
  </p:cSld>
  <p:clrMapOvr>
    <a:masterClrMapping/>
  </p:clrMapOvr>
  <p:transition spd="med"/>
</p:sld>
</file>

<file path=ppt/theme/theme1.xml><?xml version="1.0" encoding="utf-8"?>
<a:theme xmlns:a="http://schemas.openxmlformats.org/drawingml/2006/main" name="1_LDEO">
  <a:themeElements>
    <a:clrScheme name="1_LDEO">
      <a:dk1>
        <a:srgbClr val="000000"/>
      </a:dk1>
      <a:lt1>
        <a:srgbClr val="FFFFFF"/>
      </a:lt1>
      <a:dk2>
        <a:srgbClr val="A7A7A7"/>
      </a:dk2>
      <a:lt2>
        <a:srgbClr val="535353"/>
      </a:lt2>
      <a:accent1>
        <a:srgbClr val="113C63"/>
      </a:accent1>
      <a:accent2>
        <a:srgbClr val="3155A4"/>
      </a:accent2>
      <a:accent3>
        <a:srgbClr val="00AEEF"/>
      </a:accent3>
      <a:accent4>
        <a:srgbClr val="F15A29"/>
      </a:accent4>
      <a:accent5>
        <a:srgbClr val="7AC79B"/>
      </a:accent5>
      <a:accent6>
        <a:srgbClr val="8DC63F"/>
      </a:accent6>
      <a:hlink>
        <a:srgbClr val="0000FF"/>
      </a:hlink>
      <a:folHlink>
        <a:srgbClr val="FF00FF"/>
      </a:folHlink>
    </a:clrScheme>
    <a:fontScheme name="1_LDEO">
      <a:majorFont>
        <a:latin typeface="Calibri"/>
        <a:ea typeface="Calibri"/>
        <a:cs typeface="Calibri"/>
      </a:majorFont>
      <a:minorFont>
        <a:latin typeface="Helvetica"/>
        <a:ea typeface="Helvetica"/>
        <a:cs typeface="Helvetica"/>
      </a:minorFont>
    </a:fontScheme>
    <a:fmtScheme name="1_LDE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LDEO">
  <a:themeElements>
    <a:clrScheme name="1_LDEO">
      <a:dk1>
        <a:srgbClr val="000000"/>
      </a:dk1>
      <a:lt1>
        <a:srgbClr val="FFFFFF"/>
      </a:lt1>
      <a:dk2>
        <a:srgbClr val="A7A7A7"/>
      </a:dk2>
      <a:lt2>
        <a:srgbClr val="535353"/>
      </a:lt2>
      <a:accent1>
        <a:srgbClr val="113C63"/>
      </a:accent1>
      <a:accent2>
        <a:srgbClr val="3155A4"/>
      </a:accent2>
      <a:accent3>
        <a:srgbClr val="00AEEF"/>
      </a:accent3>
      <a:accent4>
        <a:srgbClr val="F15A29"/>
      </a:accent4>
      <a:accent5>
        <a:srgbClr val="7AC79B"/>
      </a:accent5>
      <a:accent6>
        <a:srgbClr val="8DC63F"/>
      </a:accent6>
      <a:hlink>
        <a:srgbClr val="0000FF"/>
      </a:hlink>
      <a:folHlink>
        <a:srgbClr val="FF00FF"/>
      </a:folHlink>
    </a:clrScheme>
    <a:fontScheme name="1_LDEO">
      <a:majorFont>
        <a:latin typeface="Calibri"/>
        <a:ea typeface="Calibri"/>
        <a:cs typeface="Calibri"/>
      </a:majorFont>
      <a:minorFont>
        <a:latin typeface="Helvetica"/>
        <a:ea typeface="Helvetica"/>
        <a:cs typeface="Helvetica"/>
      </a:minorFont>
    </a:fontScheme>
    <a:fmtScheme name="1_LDE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LDEO">
  <a:themeElements>
    <a:clrScheme name="1_LDEO">
      <a:dk1>
        <a:srgbClr val="000000"/>
      </a:dk1>
      <a:lt1>
        <a:srgbClr val="FFFFFF"/>
      </a:lt1>
      <a:dk2>
        <a:srgbClr val="A7A7A7"/>
      </a:dk2>
      <a:lt2>
        <a:srgbClr val="535353"/>
      </a:lt2>
      <a:accent1>
        <a:srgbClr val="113C63"/>
      </a:accent1>
      <a:accent2>
        <a:srgbClr val="3155A4"/>
      </a:accent2>
      <a:accent3>
        <a:srgbClr val="00AEEF"/>
      </a:accent3>
      <a:accent4>
        <a:srgbClr val="F15A29"/>
      </a:accent4>
      <a:accent5>
        <a:srgbClr val="7AC79B"/>
      </a:accent5>
      <a:accent6>
        <a:srgbClr val="8DC63F"/>
      </a:accent6>
      <a:hlink>
        <a:srgbClr val="0000FF"/>
      </a:hlink>
      <a:folHlink>
        <a:srgbClr val="FF00FF"/>
      </a:folHlink>
    </a:clrScheme>
    <a:fontScheme name="1_LDEO">
      <a:majorFont>
        <a:latin typeface="Calibri"/>
        <a:ea typeface="Calibri"/>
        <a:cs typeface="Calibri"/>
      </a:majorFont>
      <a:minorFont>
        <a:latin typeface="Helvetica"/>
        <a:ea typeface="Helvetica"/>
        <a:cs typeface="Helvetica"/>
      </a:minorFont>
    </a:fontScheme>
    <a:fmtScheme name="1_LDE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6825</TotalTime>
  <Words>1991</Words>
  <Application>Microsoft Macintosh PowerPoint</Application>
  <PresentationFormat>Widescreen</PresentationFormat>
  <Paragraphs>227</Paragraphs>
  <Slides>22</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Helvetica</vt:lpstr>
      <vt:lpstr>NimbusSanL</vt:lpstr>
      <vt:lpstr>Symbol</vt:lpstr>
      <vt:lpstr>Verdana</vt:lpstr>
      <vt:lpstr>Wingdings</vt:lpstr>
      <vt:lpstr>1_LDEO</vt:lpstr>
      <vt:lpstr>2_LDEO</vt:lpstr>
      <vt:lpstr>Ocean carbon and oxygen response to Mt Pinatubo </vt:lpstr>
      <vt:lpstr>How do we quantify the the ocean carbon sink? </vt:lpstr>
      <vt:lpstr>Three independent approaches constrain the ocean carbon sink</vt:lpstr>
      <vt:lpstr>Approaches agree to first order, but uncertainties remain large</vt:lpstr>
      <vt:lpstr>To what degree was the abrupt increase in the ocean carbon sink in the early 1990s due to the eruption of Mt. Pinatubo? </vt:lpstr>
      <vt:lpstr>An observation-based product (LDEO-HPD)  Air-sea CO2  flux, 1959-2021</vt:lpstr>
      <vt:lpstr>Test the externally forced impact of Mt. Pinatubo on ocean carbon with an CESM-Large Ensemble </vt:lpstr>
      <vt:lpstr>Isolating forced response from internal variability using Earth System Model Large Ensemble </vt:lpstr>
      <vt:lpstr>Community Earth System Model – Large Ensemble (CESM-LENS) Experiment Design</vt:lpstr>
      <vt:lpstr>Globally integrated Carbon Flux </vt:lpstr>
      <vt:lpstr>To what degree was the abrupt increase in the ocean carbon sink in the early 1990s due to the eruption of Mt. Pinatubo? </vt:lpstr>
      <vt:lpstr>Where does this Mt. Pinatubo forced response occur?  </vt:lpstr>
      <vt:lpstr>An observation-based product (LDEO-HPD)  Air-sea CO2  flux, 1959-2021</vt:lpstr>
      <vt:lpstr>Next Steps: NASA Carbon Cycle  Ocean carbon sink variability: Internal vs. forced mechanisms </vt:lpstr>
      <vt:lpstr>THANK YOU mckinley@ldeo.columbia.edu</vt:lpstr>
      <vt:lpstr>PowerPoint Presentation</vt:lpstr>
      <vt:lpstr>Mt. Pinatubo forced upper ocean DIC anomaly</vt:lpstr>
      <vt:lpstr>Results</vt:lpstr>
      <vt:lpstr>Results</vt:lpstr>
      <vt:lpstr>Results</vt:lpstr>
      <vt:lpstr>Results</vt:lpstr>
      <vt:lpstr>Summary of carbon and oxygen impacts forced by Mt. Pinatubo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Constraining the ocean carbon sink with models, observations and machine learning</dc:title>
  <cp:lastModifiedBy>Galen McKinley</cp:lastModifiedBy>
  <cp:revision>168</cp:revision>
  <cp:lastPrinted>2022-09-27T23:50:59Z</cp:lastPrinted>
  <dcterms:modified xsi:type="dcterms:W3CDTF">2023-05-04T15:18:28Z</dcterms:modified>
</cp:coreProperties>
</file>