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626" r:id="rId3"/>
    <p:sldId id="264" r:id="rId4"/>
    <p:sldId id="257" r:id="rId5"/>
    <p:sldId id="627" r:id="rId6"/>
    <p:sldId id="259" r:id="rId7"/>
    <p:sldId id="631" r:id="rId8"/>
    <p:sldId id="263" r:id="rId9"/>
    <p:sldId id="629" r:id="rId10"/>
    <p:sldId id="632" r:id="rId11"/>
    <p:sldId id="63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5E380B-4714-9055-92CF-681B7ED66B25}" name="Nima Pahlevan" initials="NP" userId="S::nima.pahlevan@ssaihq.com::357b3a0b-6c27-4618-888d-80a2343785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221A08-191D-4D12-9900-A04750E93D78}" v="55" dt="2023-05-04T23:33:22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55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apure, Akash (GSFC-619.0)[SCIENCE SYSTEMS AND APPLICATIONS INC]" userId="8e791bcc-f988-4f20-9844-f2fa78c655f3" providerId="ADAL" clId="{95221A08-191D-4D12-9900-A04750E93D78}"/>
    <pc:docChg chg="undo redo custSel addSld delSld modSld">
      <pc:chgData name="Ashapure, Akash (GSFC-619.0)[SCIENCE SYSTEMS AND APPLICATIONS INC]" userId="8e791bcc-f988-4f20-9844-f2fa78c655f3" providerId="ADAL" clId="{95221A08-191D-4D12-9900-A04750E93D78}" dt="2023-05-05T20:51:44.335" v="115" actId="47"/>
      <pc:docMkLst>
        <pc:docMk/>
      </pc:docMkLst>
      <pc:sldChg chg="addSp delSp mod">
        <pc:chgData name="Ashapure, Akash (GSFC-619.0)[SCIENCE SYSTEMS AND APPLICATIONS INC]" userId="8e791bcc-f988-4f20-9844-f2fa78c655f3" providerId="ADAL" clId="{95221A08-191D-4D12-9900-A04750E93D78}" dt="2023-05-05T17:54:44.405" v="73" actId="21"/>
        <pc:sldMkLst>
          <pc:docMk/>
          <pc:sldMk cId="1923624659" sldId="259"/>
        </pc:sldMkLst>
        <pc:picChg chg="add del">
          <ac:chgData name="Ashapure, Akash (GSFC-619.0)[SCIENCE SYSTEMS AND APPLICATIONS INC]" userId="8e791bcc-f988-4f20-9844-f2fa78c655f3" providerId="ADAL" clId="{95221A08-191D-4D12-9900-A04750E93D78}" dt="2023-05-05T17:54:44.405" v="73" actId="21"/>
          <ac:picMkLst>
            <pc:docMk/>
            <pc:sldMk cId="1923624659" sldId="259"/>
            <ac:picMk id="9" creationId="{4509C8AE-3E10-4DF5-A55B-AEE633766D57}"/>
          </ac:picMkLst>
        </pc:picChg>
      </pc:sldChg>
      <pc:sldChg chg="addSp delSp modSp mod">
        <pc:chgData name="Ashapure, Akash (GSFC-619.0)[SCIENCE SYSTEMS AND APPLICATIONS INC]" userId="8e791bcc-f988-4f20-9844-f2fa78c655f3" providerId="ADAL" clId="{95221A08-191D-4D12-9900-A04750E93D78}" dt="2023-05-05T20:51:40.467" v="114" actId="20577"/>
        <pc:sldMkLst>
          <pc:docMk/>
          <pc:sldMk cId="2640609252" sldId="263"/>
        </pc:sldMkLst>
        <pc:spChg chg="mod">
          <ac:chgData name="Ashapure, Akash (GSFC-619.0)[SCIENCE SYSTEMS AND APPLICATIONS INC]" userId="8e791bcc-f988-4f20-9844-f2fa78c655f3" providerId="ADAL" clId="{95221A08-191D-4D12-9900-A04750E93D78}" dt="2023-05-05T20:51:36.792" v="110" actId="20577"/>
          <ac:spMkLst>
            <pc:docMk/>
            <pc:sldMk cId="2640609252" sldId="263"/>
            <ac:spMk id="3" creationId="{F7585334-76D1-4E34-AA33-9A31DA3957A0}"/>
          </ac:spMkLst>
        </pc:spChg>
        <pc:spChg chg="mod">
          <ac:chgData name="Ashapure, Akash (GSFC-619.0)[SCIENCE SYSTEMS AND APPLICATIONS INC]" userId="8e791bcc-f988-4f20-9844-f2fa78c655f3" providerId="ADAL" clId="{95221A08-191D-4D12-9900-A04750E93D78}" dt="2023-05-05T20:51:40.467" v="114" actId="20577"/>
          <ac:spMkLst>
            <pc:docMk/>
            <pc:sldMk cId="2640609252" sldId="263"/>
            <ac:spMk id="5" creationId="{DD5B6B96-3FD7-475E-B769-53132D7CF676}"/>
          </ac:spMkLst>
        </pc:spChg>
        <pc:picChg chg="del">
          <ac:chgData name="Ashapure, Akash (GSFC-619.0)[SCIENCE SYSTEMS AND APPLICATIONS INC]" userId="8e791bcc-f988-4f20-9844-f2fa78c655f3" providerId="ADAL" clId="{95221A08-191D-4D12-9900-A04750E93D78}" dt="2023-05-05T20:47:08.680" v="77" actId="478"/>
          <ac:picMkLst>
            <pc:docMk/>
            <pc:sldMk cId="2640609252" sldId="263"/>
            <ac:picMk id="4" creationId="{CAA8E730-9AEF-4BD5-898E-3F1D5D59433E}"/>
          </ac:picMkLst>
        </pc:picChg>
        <pc:picChg chg="add mod">
          <ac:chgData name="Ashapure, Akash (GSFC-619.0)[SCIENCE SYSTEMS AND APPLICATIONS INC]" userId="8e791bcc-f988-4f20-9844-f2fa78c655f3" providerId="ADAL" clId="{95221A08-191D-4D12-9900-A04750E93D78}" dt="2023-05-05T20:49:17.486" v="90" actId="1076"/>
          <ac:picMkLst>
            <pc:docMk/>
            <pc:sldMk cId="2640609252" sldId="263"/>
            <ac:picMk id="8" creationId="{00BDBD71-0162-4EEE-B108-EEEDBBFEE281}"/>
          </ac:picMkLst>
        </pc:picChg>
        <pc:picChg chg="del">
          <ac:chgData name="Ashapure, Akash (GSFC-619.0)[SCIENCE SYSTEMS AND APPLICATIONS INC]" userId="8e791bcc-f988-4f20-9844-f2fa78c655f3" providerId="ADAL" clId="{95221A08-191D-4D12-9900-A04750E93D78}" dt="2023-05-05T20:48:52.619" v="84" actId="478"/>
          <ac:picMkLst>
            <pc:docMk/>
            <pc:sldMk cId="2640609252" sldId="263"/>
            <ac:picMk id="9" creationId="{68F04666-9C51-4AE9-A05A-28E9D4FFB479}"/>
          </ac:picMkLst>
        </pc:picChg>
        <pc:picChg chg="add del mod">
          <ac:chgData name="Ashapure, Akash (GSFC-619.0)[SCIENCE SYSTEMS AND APPLICATIONS INC]" userId="8e791bcc-f988-4f20-9844-f2fa78c655f3" providerId="ADAL" clId="{95221A08-191D-4D12-9900-A04750E93D78}" dt="2023-05-05T20:50:50.061" v="91" actId="478"/>
          <ac:picMkLst>
            <pc:docMk/>
            <pc:sldMk cId="2640609252" sldId="263"/>
            <ac:picMk id="11" creationId="{2C37221F-ABEA-410A-910D-D8E259ABACA4}"/>
          </ac:picMkLst>
        </pc:picChg>
        <pc:picChg chg="add mod">
          <ac:chgData name="Ashapure, Akash (GSFC-619.0)[SCIENCE SYSTEMS AND APPLICATIONS INC]" userId="8e791bcc-f988-4f20-9844-f2fa78c655f3" providerId="ADAL" clId="{95221A08-191D-4D12-9900-A04750E93D78}" dt="2023-05-05T20:51:12.641" v="106" actId="1035"/>
          <ac:picMkLst>
            <pc:docMk/>
            <pc:sldMk cId="2640609252" sldId="263"/>
            <ac:picMk id="13" creationId="{36042066-C16B-4ABB-81D4-31C326D96CD0}"/>
          </ac:picMkLst>
        </pc:picChg>
      </pc:sldChg>
      <pc:sldChg chg="modSp mod modAnim">
        <pc:chgData name="Ashapure, Akash (GSFC-619.0)[SCIENCE SYSTEMS AND APPLICATIONS INC]" userId="8e791bcc-f988-4f20-9844-f2fa78c655f3" providerId="ADAL" clId="{95221A08-191D-4D12-9900-A04750E93D78}" dt="2023-05-04T23:33:22.454" v="59" actId="1076"/>
        <pc:sldMkLst>
          <pc:docMk/>
          <pc:sldMk cId="968644263" sldId="264"/>
        </pc:sldMkLst>
        <pc:spChg chg="mod">
          <ac:chgData name="Ashapure, Akash (GSFC-619.0)[SCIENCE SYSTEMS AND APPLICATIONS INC]" userId="8e791bcc-f988-4f20-9844-f2fa78c655f3" providerId="ADAL" clId="{95221A08-191D-4D12-9900-A04750E93D78}" dt="2023-05-04T23:33:22.454" v="59" actId="1076"/>
          <ac:spMkLst>
            <pc:docMk/>
            <pc:sldMk cId="968644263" sldId="264"/>
            <ac:spMk id="8" creationId="{5799FC09-6DC7-4CFB-886B-8A27585317C8}"/>
          </ac:spMkLst>
        </pc:spChg>
        <pc:spChg chg="mod">
          <ac:chgData name="Ashapure, Akash (GSFC-619.0)[SCIENCE SYSTEMS AND APPLICATIONS INC]" userId="8e791bcc-f988-4f20-9844-f2fa78c655f3" providerId="ADAL" clId="{95221A08-191D-4D12-9900-A04750E93D78}" dt="2023-05-04T23:33:17.811" v="58" actId="1076"/>
          <ac:spMkLst>
            <pc:docMk/>
            <pc:sldMk cId="968644263" sldId="264"/>
            <ac:spMk id="16" creationId="{4FA05256-2CB5-437F-B9EF-2C0CEB9FBC4C}"/>
          </ac:spMkLst>
        </pc:spChg>
        <pc:spChg chg="mod">
          <ac:chgData name="Ashapure, Akash (GSFC-619.0)[SCIENCE SYSTEMS AND APPLICATIONS INC]" userId="8e791bcc-f988-4f20-9844-f2fa78c655f3" providerId="ADAL" clId="{95221A08-191D-4D12-9900-A04750E93D78}" dt="2023-05-04T23:32:22.832" v="36" actId="1036"/>
          <ac:spMkLst>
            <pc:docMk/>
            <pc:sldMk cId="968644263" sldId="264"/>
            <ac:spMk id="17" creationId="{A08806B9-DCFB-4CE1-B423-CA02F8FC0F24}"/>
          </ac:spMkLst>
        </pc:spChg>
        <pc:grpChg chg="mod">
          <ac:chgData name="Ashapure, Akash (GSFC-619.0)[SCIENCE SYSTEMS AND APPLICATIONS INC]" userId="8e791bcc-f988-4f20-9844-f2fa78c655f3" providerId="ADAL" clId="{95221A08-191D-4D12-9900-A04750E93D78}" dt="2023-05-04T23:33:22.454" v="59" actId="1076"/>
          <ac:grpSpMkLst>
            <pc:docMk/>
            <pc:sldMk cId="968644263" sldId="264"/>
            <ac:grpSpMk id="6" creationId="{9B4E3071-12DD-4084-874D-2A463CD840C7}"/>
          </ac:grpSpMkLst>
        </pc:grpChg>
        <pc:picChg chg="mod">
          <ac:chgData name="Ashapure, Akash (GSFC-619.0)[SCIENCE SYSTEMS AND APPLICATIONS INC]" userId="8e791bcc-f988-4f20-9844-f2fa78c655f3" providerId="ADAL" clId="{95221A08-191D-4D12-9900-A04750E93D78}" dt="2023-05-04T23:33:22.454" v="59" actId="1076"/>
          <ac:picMkLst>
            <pc:docMk/>
            <pc:sldMk cId="968644263" sldId="264"/>
            <ac:picMk id="7" creationId="{60AC8701-1B63-4023-8729-23D03C9D3387}"/>
          </ac:picMkLst>
        </pc:picChg>
      </pc:sldChg>
      <pc:sldChg chg="addSp delSp mod addAnim delAnim">
        <pc:chgData name="Ashapure, Akash (GSFC-619.0)[SCIENCE SYSTEMS AND APPLICATIONS INC]" userId="8e791bcc-f988-4f20-9844-f2fa78c655f3" providerId="ADAL" clId="{95221A08-191D-4D12-9900-A04750E93D78}" dt="2023-05-05T16:36:25.960" v="71" actId="478"/>
        <pc:sldMkLst>
          <pc:docMk/>
          <pc:sldMk cId="3638291228" sldId="627"/>
        </pc:sldMkLst>
        <pc:spChg chg="add del">
          <ac:chgData name="Ashapure, Akash (GSFC-619.0)[SCIENCE SYSTEMS AND APPLICATIONS INC]" userId="8e791bcc-f988-4f20-9844-f2fa78c655f3" providerId="ADAL" clId="{95221A08-191D-4D12-9900-A04750E93D78}" dt="2023-05-05T16:36:25.960" v="71" actId="478"/>
          <ac:spMkLst>
            <pc:docMk/>
            <pc:sldMk cId="3638291228" sldId="627"/>
            <ac:spMk id="27" creationId="{767B7F5F-BE04-242F-12DD-4628B46A0505}"/>
          </ac:spMkLst>
        </pc:spChg>
        <pc:spChg chg="add del">
          <ac:chgData name="Ashapure, Akash (GSFC-619.0)[SCIENCE SYSTEMS AND APPLICATIONS INC]" userId="8e791bcc-f988-4f20-9844-f2fa78c655f3" providerId="ADAL" clId="{95221A08-191D-4D12-9900-A04750E93D78}" dt="2023-05-05T16:36:25.014" v="69" actId="478"/>
          <ac:spMkLst>
            <pc:docMk/>
            <pc:sldMk cId="3638291228" sldId="627"/>
            <ac:spMk id="65" creationId="{50AB5721-BB8F-93F5-F242-536FCAC17D8C}"/>
          </ac:spMkLst>
        </pc:spChg>
        <pc:spChg chg="add del">
          <ac:chgData name="Ashapure, Akash (GSFC-619.0)[SCIENCE SYSTEMS AND APPLICATIONS INC]" userId="8e791bcc-f988-4f20-9844-f2fa78c655f3" providerId="ADAL" clId="{95221A08-191D-4D12-9900-A04750E93D78}" dt="2023-05-05T16:36:25.534" v="70" actId="478"/>
          <ac:spMkLst>
            <pc:docMk/>
            <pc:sldMk cId="3638291228" sldId="627"/>
            <ac:spMk id="67" creationId="{D8ED1AB5-68D9-48BA-E0B7-BF396399F9E1}"/>
          </ac:spMkLst>
        </pc:spChg>
      </pc:sldChg>
      <pc:sldChg chg="delSp new del mod">
        <pc:chgData name="Ashapure, Akash (GSFC-619.0)[SCIENCE SYSTEMS AND APPLICATIONS INC]" userId="8e791bcc-f988-4f20-9844-f2fa78c655f3" providerId="ADAL" clId="{95221A08-191D-4D12-9900-A04750E93D78}" dt="2023-05-05T20:51:44.335" v="115" actId="47"/>
        <pc:sldMkLst>
          <pc:docMk/>
          <pc:sldMk cId="3992286046" sldId="633"/>
        </pc:sldMkLst>
        <pc:spChg chg="del">
          <ac:chgData name="Ashapure, Akash (GSFC-619.0)[SCIENCE SYSTEMS AND APPLICATIONS INC]" userId="8e791bcc-f988-4f20-9844-f2fa78c655f3" providerId="ADAL" clId="{95221A08-191D-4D12-9900-A04750E93D78}" dt="2023-05-05T20:35:43.952" v="75" actId="478"/>
          <ac:spMkLst>
            <pc:docMk/>
            <pc:sldMk cId="3992286046" sldId="633"/>
            <ac:spMk id="2" creationId="{8536950C-335F-43D2-87F7-E043A41A36E0}"/>
          </ac:spMkLst>
        </pc:spChg>
        <pc:spChg chg="del">
          <ac:chgData name="Ashapure, Akash (GSFC-619.0)[SCIENCE SYSTEMS AND APPLICATIONS INC]" userId="8e791bcc-f988-4f20-9844-f2fa78c655f3" providerId="ADAL" clId="{95221A08-191D-4D12-9900-A04750E93D78}" dt="2023-05-05T20:35:48.194" v="76" actId="478"/>
          <ac:spMkLst>
            <pc:docMk/>
            <pc:sldMk cId="3992286046" sldId="633"/>
            <ac:spMk id="3" creationId="{8C34DC50-088D-45CD-BEFB-48C55A3DAF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61DE4-42E2-4A16-BE5C-DAAE99EFFC2D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9042F-5224-4530-9307-03BA31909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EC9C9-8A20-FB43-AA72-F05247B801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5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9042F-5224-4530-9307-03BA31909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3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36B2-74AB-4898-8ABE-E2292637D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815F1-6C21-4812-89B9-8E2210A75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DAC30-600B-4B8C-B26D-E4F2283C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35F2-3043-4BF5-91E7-E7A939E81FBC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BEBF6-14BC-481C-AEEA-491798EA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E6289-F01C-483D-BA60-0D189CC3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C571-16CC-4D00-8BCD-E3D75D4A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CD898-5DAF-449F-BA7D-FCE338E1C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78B92-51A4-42B6-9A75-7431E031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5448-1756-4F49-8CCF-D6020ED78C92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C9FB8-21DE-43C9-999D-83094E80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2C201-CC45-4548-9021-5C1B38C5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7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1D2E7-16E5-4D98-8E11-00DFAB2C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290CF-0E5D-4E22-A65F-6D46550BC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46925-74CD-4AEF-92C8-E36A36733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E6E2-B141-4C50-A48F-6AA3D0BA40D2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3611-C2AE-4E03-9CFB-080D67F1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10825-C3AC-4238-BE38-804AE631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4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AA40-77FF-4793-BA51-9D404AA4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D8598-3F56-48B3-B9EA-8552DD60D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8D345-738E-47F9-814B-E43FDD0BB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1C37B-9E5E-4009-9B9F-CF61643D08D7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E3233-76A5-48B1-96B7-D1764F35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FD5BF-B07D-46C1-989B-39354E5A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5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3882-5F1D-4066-82F1-F65ABD7F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E81B3-F681-47EE-8EFA-F2651EAEF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014E8-E638-4453-ACDB-669112EA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E72D-C616-42D5-8D5D-0507A787036D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1177C-242E-427D-9D40-5ED1554C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3E54-9590-42F1-9925-167B65A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3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36E4-2CE1-4661-9BDD-02F7F829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C33F-6CD4-44FD-8569-214BA2337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6999F-A476-4117-BC86-E7121806E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B3C5E-14F4-4DE8-9115-507D70A0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6EA5-3A43-4BBE-B397-5452E457EECC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F3EE3-57D1-4653-9373-CAB830BE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5BEB7-1D47-465C-8AD6-5D1C18C5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F9437-E739-4F10-8CB6-27C02E7D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A8219-1275-41B5-BED4-AFAB34657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60E25-6120-42FC-8EDA-5B430DEB6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5F2C3-59F3-4127-AB9A-46AE0262D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397DD-5E03-4E68-BC3A-0AACE6284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4BF63-41A8-4AC4-8517-DD956501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6A0-9FE4-4828-B81D-76E05E591059}" type="datetime1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C7E77-9192-4AE0-B9DE-D3CA842A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AB479-23A6-47FA-B410-4038FAE0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9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9137-CD0F-4031-B532-60CF5974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C157E2-66C5-4CA3-BCA8-4C6EA944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292C-67D6-471A-8937-EADA4D869A51}" type="datetime1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F7721-76BD-499D-A7B5-3BF24E24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9A499-5F64-4697-93D8-A703D49E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7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338DCA-09ED-4890-9572-E818B766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C83-9D47-4576-B980-D729E3F51C7E}" type="datetime1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43147-409A-46C6-85AD-758AEE77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7C146-7C6B-4DC4-900B-215075D3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B75D-A47C-450A-B454-D07B1841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5DD58-7C78-48D1-82C1-053BC7091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B323B-8358-41C3-BD0A-8B06B510D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279EF-C4AC-453A-81A1-B3AB115B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5C87-F685-4080-B1B8-5442866546DE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BD13F-5A6D-4547-B353-7637DB3C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653E8-1FF9-4C1D-9AF5-EFFBD66E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0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ACC8A-EE38-4BA9-931D-57BAE55D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0F5C2-C8D2-4C11-9E3F-50D8EA13D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86C51-2E6B-460E-B28C-81AB31AC0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6957A-73C5-4129-B1DD-3D974ADB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3370-DF25-4A7B-B028-A0E585AFB58A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E159E-7558-47FB-957B-8D873CBC5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9B77B-134B-4D15-B6E0-E4557ADB6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C510C-0974-4931-88EF-1282AAE9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81D34-E16A-4EBE-B5D0-16EE6839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5B19D-BA25-48FA-B984-3F4957283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04AF7-D9DF-4403-A802-18ED806D2389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9CE1F-471A-48AB-89F3-F0FC90CC2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AF371-ED95-436A-8A9F-07CABF7AC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50541-FBE2-4AA3-859C-86A866A5F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>
            <a:extLst>
              <a:ext uri="{FF2B5EF4-FFF2-40B4-BE49-F238E27FC236}">
                <a16:creationId xmlns:a16="http://schemas.microsoft.com/office/drawing/2014/main" id="{BDBFE852-5790-4E32-9318-78187A2A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391" y="150663"/>
            <a:ext cx="1763134" cy="14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95E55-6305-4F49-9B44-76FF945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93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C628D9-98F1-469D-B04D-1DE9C6F1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" y="135294"/>
            <a:ext cx="1584338" cy="13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3E26DEC-B59E-4B9A-987E-E9BA2EF4C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693" y="3087681"/>
            <a:ext cx="11866616" cy="1655762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Akash Ashapure</a:t>
            </a:r>
            <a:r>
              <a:rPr lang="en-US" sz="1800" b="1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Nima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Pahlevan</a:t>
            </a:r>
            <a:r>
              <a:rPr lang="en-US" sz="1800" b="1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William Wainwright</a:t>
            </a:r>
            <a:r>
              <a:rPr lang="en-US" sz="1800" b="1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Brandon Smith</a:t>
            </a:r>
            <a:r>
              <a:rPr lang="en-US" sz="1800" b="1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Arun Saranathan</a:t>
            </a:r>
            <a:r>
              <a:rPr lang="en-US" sz="1800" b="1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Sakib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Kabir</a:t>
            </a:r>
            <a:r>
              <a:rPr lang="en-US" sz="1800" b="1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1800" b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Peng-Wang Zhai</a:t>
            </a:r>
            <a:r>
              <a:rPr lang="en-US" sz="1800" b="1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aseline="3000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18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Systems and Applications Inc. (SSAI), Lanham, MD 20706, USA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8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NASA Goddard Space Flight Center, Greenbelt, MD 20771, USA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aseline="300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8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Physics Department, University of Maryland Baltimore County, Department of Physics, Baltimore, MD, 21250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EC3C2-2D1A-4070-95F5-C1F818243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014" y="442122"/>
            <a:ext cx="8480426" cy="2026908"/>
          </a:xfrm>
        </p:spPr>
        <p:txBody>
          <a:bodyPr>
            <a:noAutofit/>
          </a:bodyPr>
          <a:lstStyle/>
          <a:p>
            <a:r>
              <a:rPr lang="en-US" sz="5000" b="1">
                <a:latin typeface="Arial Narrow" panose="020B0606020202030204" pitchFamily="34" charset="0"/>
              </a:rPr>
              <a:t>Aquaverse: An Aquatic Inversion scheme for remote sensing of fresh and coastal waters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B5EDC-BBF3-4FB9-B664-9CA58E19E384}"/>
              </a:ext>
            </a:extLst>
          </p:cNvPr>
          <p:cNvSpPr txBox="1"/>
          <p:nvPr/>
        </p:nvSpPr>
        <p:spPr>
          <a:xfrm>
            <a:off x="689484" y="5219539"/>
            <a:ext cx="10815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.SFNSDisplay-Regular"/>
              </a:rPr>
              <a:t>Session: Existing, emerging, and future of remote sensing</a:t>
            </a:r>
          </a:p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.SFNSDisplay-Regular"/>
              </a:rPr>
              <a:t>05/09/2023</a:t>
            </a:r>
            <a:endParaRPr lang="en-US" i="0">
              <a:solidFill>
                <a:schemeClr val="tx1">
                  <a:lumMod val="95000"/>
                  <a:lumOff val="5000"/>
                </a:schemeClr>
              </a:solidFill>
              <a:effectLst/>
              <a:latin typeface=".SFNSDisplay-Regular"/>
            </a:endParaRPr>
          </a:p>
          <a:p>
            <a:pPr algn="ctr"/>
            <a:r>
              <a:rPr lang="en-US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.SFNSDisplay-Regular"/>
              </a:rPr>
              <a:t>Ocean Biology and Biogeochemistry, the Carbon Cycle and Ecosystems workshop 2023 College Park MD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0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B18BB-1E60-62AB-BD7F-C1C84BC6D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7" y="1402194"/>
            <a:ext cx="10515600" cy="2758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Extend retrievals</a:t>
            </a:r>
            <a:r>
              <a:rPr lang="en-US" dirty="0">
                <a:latin typeface="Calibri"/>
                <a:ea typeface="Cambria Math"/>
                <a:cs typeface="Calibri"/>
              </a:rPr>
              <a:t> beyond </a:t>
            </a:r>
            <a:r>
              <a:rPr lang="en-US" dirty="0">
                <a:latin typeface="Cambria Math"/>
                <a:ea typeface="Cambria Math"/>
              </a:rPr>
              <a:t>800 nm.</a:t>
            </a:r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Improve the angular resolution of our training set.</a:t>
            </a:r>
            <a:endParaRPr lang="en-US" dirty="0"/>
          </a:p>
          <a:p>
            <a:r>
              <a:rPr lang="en-US" dirty="0">
                <a:cs typeface="Calibri"/>
              </a:rPr>
              <a:t>Enhance the optical representation of our input spectra.</a:t>
            </a:r>
            <a:endParaRPr lang="en-US" dirty="0"/>
          </a:p>
          <a:p>
            <a:r>
              <a:rPr lang="en-US" dirty="0">
                <a:cs typeface="Calibri"/>
              </a:rPr>
              <a:t>Evaluate downstream products.</a:t>
            </a:r>
          </a:p>
          <a:p>
            <a:r>
              <a:rPr lang="en-US" dirty="0">
                <a:cs typeface="Calibri"/>
              </a:rPr>
              <a:t>Devise and integrate a robust cloud-masking approach.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19136-92E1-4F29-1C3A-1B623CEB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5C576-33CB-B0CD-9EB2-3108679B7870}"/>
              </a:ext>
            </a:extLst>
          </p:cNvPr>
          <p:cNvSpPr txBox="1"/>
          <p:nvPr/>
        </p:nvSpPr>
        <p:spPr>
          <a:xfrm>
            <a:off x="2669" y="1929"/>
            <a:ext cx="12192000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5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Ongoing/future work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99C9BC-7236-C341-7F7C-13EF0E4E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5" y="4286039"/>
            <a:ext cx="5265375" cy="18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3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91724D-7FA7-4C89-A054-CC0984777A4F}"/>
              </a:ext>
            </a:extLst>
          </p:cNvPr>
          <p:cNvSpPr/>
          <p:nvPr/>
        </p:nvSpPr>
        <p:spPr>
          <a:xfrm>
            <a:off x="7177789" y="1864659"/>
            <a:ext cx="4441370" cy="3420980"/>
          </a:xfrm>
          <a:prstGeom prst="roundRect">
            <a:avLst/>
          </a:prstGeom>
          <a:blipFill>
            <a:blip r:embed="rId2">
              <a:alphaModFix amt="50000"/>
            </a:blip>
            <a:tile tx="0" ty="0" sx="100000" sy="100000" flip="none" algn="tl"/>
          </a:blip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o - Nima Pahlevan">
            <a:extLst>
              <a:ext uri="{FF2B5EF4-FFF2-40B4-BE49-F238E27FC236}">
                <a16:creationId xmlns:a16="http://schemas.microsoft.com/office/drawing/2014/main" id="{D899011C-6968-48A1-8E8C-A27AE4FA9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76" y="2194398"/>
            <a:ext cx="999986" cy="11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unsaranath (Arun M Saranathan) · GitHub">
            <a:extLst>
              <a:ext uri="{FF2B5EF4-FFF2-40B4-BE49-F238E27FC236}">
                <a16:creationId xmlns:a16="http://schemas.microsoft.com/office/drawing/2014/main" id="{13F7F0F0-9750-4DC7-8E04-7AE467D72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20385" r="16072" b="12249"/>
          <a:stretch/>
        </p:blipFill>
        <p:spPr bwMode="auto">
          <a:xfrm>
            <a:off x="10177532" y="2192251"/>
            <a:ext cx="1128906" cy="11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o - Brandon Smith">
            <a:extLst>
              <a:ext uri="{FF2B5EF4-FFF2-40B4-BE49-F238E27FC236}">
                <a16:creationId xmlns:a16="http://schemas.microsoft.com/office/drawing/2014/main" id="{014D60DC-9B24-449D-9895-96AC7A717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1" b="4575"/>
          <a:stretch/>
        </p:blipFill>
        <p:spPr bwMode="auto">
          <a:xfrm>
            <a:off x="8843760" y="2189542"/>
            <a:ext cx="985076" cy="11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o - Sakib Kabir">
            <a:extLst>
              <a:ext uri="{FF2B5EF4-FFF2-40B4-BE49-F238E27FC236}">
                <a16:creationId xmlns:a16="http://schemas.microsoft.com/office/drawing/2014/main" id="{3F485FCC-C3AD-4779-9781-702A9558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10" y="3703586"/>
            <a:ext cx="997057" cy="11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engwang Zhai – Department of Physics - UMBC">
            <a:extLst>
              <a:ext uri="{FF2B5EF4-FFF2-40B4-BE49-F238E27FC236}">
                <a16:creationId xmlns:a16="http://schemas.microsoft.com/office/drawing/2014/main" id="{6FAAD44F-619E-4D95-A886-2993611AC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/>
        </p:blipFill>
        <p:spPr bwMode="auto">
          <a:xfrm>
            <a:off x="10203788" y="3703586"/>
            <a:ext cx="1032454" cy="11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519A1E0-BBDC-42AF-81A9-9CBAE783BE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3142" r="30344" b="7869"/>
          <a:stretch/>
        </p:blipFill>
        <p:spPr>
          <a:xfrm rot="16200000">
            <a:off x="7404753" y="3788071"/>
            <a:ext cx="1150451" cy="98148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30F55A0-DB91-425B-81FD-E4CB0078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44" y="1196508"/>
            <a:ext cx="1609105" cy="134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B81A02C-C67E-4362-9699-0A2E5FB1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95" y="1479020"/>
            <a:ext cx="2525844" cy="9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B6F2EE-0674-4D5C-AFC9-2D675FB3A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70" y="5376333"/>
            <a:ext cx="5620630" cy="1247502"/>
          </a:xfrm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2300" b="1" dirty="0">
                <a:latin typeface="Arial Nova Cond Light" panose="020B0306020202020204" pitchFamily="34" charset="0"/>
              </a:rPr>
              <a:t>Contact: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300" b="1" dirty="0">
                <a:latin typeface="Arial Nova Cond Light" panose="020B0306020202020204" pitchFamily="34" charset="0"/>
              </a:rPr>
              <a:t>Akash Ashapure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300" b="1" dirty="0">
                <a:latin typeface="Arial Nova Cond Light" panose="020B0306020202020204" pitchFamily="34" charset="0"/>
              </a:rPr>
              <a:t>Email: akash.ashapure@nasa.gov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CF3E5-02B1-41EC-83AB-2D20EFF5A598}"/>
              </a:ext>
            </a:extLst>
          </p:cNvPr>
          <p:cNvSpPr txBox="1"/>
          <p:nvPr/>
        </p:nvSpPr>
        <p:spPr>
          <a:xfrm>
            <a:off x="7475178" y="3298887"/>
            <a:ext cx="1172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 Nova Cond Light" panose="020B0306020202020204" pitchFamily="34" charset="0"/>
              </a:rPr>
              <a:t>Dr. </a:t>
            </a:r>
            <a:r>
              <a:rPr lang="en-US" sz="1000" err="1">
                <a:latin typeface="Arial Nova Cond Light" panose="020B0306020202020204" pitchFamily="34" charset="0"/>
              </a:rPr>
              <a:t>Nima</a:t>
            </a:r>
            <a:r>
              <a:rPr lang="en-US" sz="1000">
                <a:latin typeface="Arial Nova Cond Light" panose="020B0306020202020204" pitchFamily="34" charset="0"/>
              </a:rPr>
              <a:t> </a:t>
            </a:r>
            <a:r>
              <a:rPr lang="en-US" sz="1000" err="1">
                <a:latin typeface="Arial Nova Cond Light" panose="020B0306020202020204" pitchFamily="34" charset="0"/>
              </a:rPr>
              <a:t>Pahlevan</a:t>
            </a:r>
            <a:r>
              <a:rPr lang="en-US" sz="1000"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B9190-58C1-4C20-8634-D1E89241373E}"/>
              </a:ext>
            </a:extLst>
          </p:cNvPr>
          <p:cNvSpPr txBox="1"/>
          <p:nvPr/>
        </p:nvSpPr>
        <p:spPr>
          <a:xfrm>
            <a:off x="10182475" y="3303374"/>
            <a:ext cx="1323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 Nova Cond Light" panose="020B0306020202020204" pitchFamily="34" charset="0"/>
              </a:rPr>
              <a:t>Dr. Arun </a:t>
            </a:r>
            <a:r>
              <a:rPr lang="en-US" sz="1000" err="1">
                <a:latin typeface="Arial Nova Cond Light" panose="020B0306020202020204" pitchFamily="34" charset="0"/>
              </a:rPr>
              <a:t>Saranathan</a:t>
            </a:r>
            <a:endParaRPr lang="en-US" sz="1000">
              <a:latin typeface="Arial Nova Cond Light" panose="020B0306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E56FA8-CF5A-4259-8426-0442AE78A93D}"/>
              </a:ext>
            </a:extLst>
          </p:cNvPr>
          <p:cNvSpPr txBox="1"/>
          <p:nvPr/>
        </p:nvSpPr>
        <p:spPr>
          <a:xfrm>
            <a:off x="8812428" y="3299133"/>
            <a:ext cx="1172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 Nova Cond Light" panose="020B0306020202020204" pitchFamily="34" charset="0"/>
              </a:rPr>
              <a:t>Mr. Brandon Smith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9EF8B-CA4A-4451-A87E-496CEE9E5C9D}"/>
              </a:ext>
            </a:extLst>
          </p:cNvPr>
          <p:cNvSpPr txBox="1"/>
          <p:nvPr/>
        </p:nvSpPr>
        <p:spPr>
          <a:xfrm>
            <a:off x="8843760" y="4817237"/>
            <a:ext cx="1172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 Nova Cond Light" panose="020B0306020202020204" pitchFamily="34" charset="0"/>
              </a:rPr>
              <a:t>Mr. </a:t>
            </a:r>
            <a:r>
              <a:rPr lang="en-US" sz="1000" err="1">
                <a:latin typeface="Arial Nova Cond Light" panose="020B0306020202020204" pitchFamily="34" charset="0"/>
              </a:rPr>
              <a:t>Sakib</a:t>
            </a:r>
            <a:r>
              <a:rPr lang="en-US" sz="1000">
                <a:latin typeface="Arial Nova Cond Light" panose="020B0306020202020204" pitchFamily="34" charset="0"/>
              </a:rPr>
              <a:t> Kabir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107FD2-61C5-4C93-8781-8390D08CEE32}"/>
              </a:ext>
            </a:extLst>
          </p:cNvPr>
          <p:cNvSpPr txBox="1"/>
          <p:nvPr/>
        </p:nvSpPr>
        <p:spPr>
          <a:xfrm>
            <a:off x="7349099" y="4817237"/>
            <a:ext cx="1470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 Nova Cond Light" panose="020B0306020202020204" pitchFamily="34" charset="0"/>
              </a:rPr>
              <a:t>Mr. William Wainwright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03277-E891-40E2-B9B1-A31111BD0D6C}"/>
              </a:ext>
            </a:extLst>
          </p:cNvPr>
          <p:cNvSpPr txBox="1"/>
          <p:nvPr/>
        </p:nvSpPr>
        <p:spPr>
          <a:xfrm>
            <a:off x="10142367" y="4813179"/>
            <a:ext cx="1323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 Nova Cond Light" panose="020B0306020202020204" pitchFamily="34" charset="0"/>
              </a:rPr>
              <a:t>Dr. </a:t>
            </a:r>
            <a:r>
              <a:rPr lang="en-US" sz="1000" b="0" i="0">
                <a:solidFill>
                  <a:srgbClr val="222222"/>
                </a:solidFill>
                <a:effectLst/>
                <a:latin typeface="Arial Nova Cond Light" panose="020B0306020202020204" pitchFamily="34" charset="0"/>
              </a:rPr>
              <a:t>Peng-Wang </a:t>
            </a:r>
            <a:r>
              <a:rPr lang="en-US" sz="1000" b="0" i="0" err="1">
                <a:solidFill>
                  <a:srgbClr val="222222"/>
                </a:solidFill>
                <a:effectLst/>
                <a:latin typeface="Arial Nova Cond Light" panose="020B0306020202020204" pitchFamily="34" charset="0"/>
              </a:rPr>
              <a:t>Zhai</a:t>
            </a:r>
            <a:endParaRPr lang="en-US" sz="1000">
              <a:latin typeface="Arial Nova Cond Light" panose="020B0306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D50CEE-3005-4AA2-BA8E-8DDF62505DF0}"/>
              </a:ext>
            </a:extLst>
          </p:cNvPr>
          <p:cNvSpPr txBox="1"/>
          <p:nvPr/>
        </p:nvSpPr>
        <p:spPr>
          <a:xfrm>
            <a:off x="2669" y="1929"/>
            <a:ext cx="12192000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5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A4891-A746-4D57-9797-FA64E69AC7CE}"/>
              </a:ext>
            </a:extLst>
          </p:cNvPr>
          <p:cNvSpPr txBox="1"/>
          <p:nvPr/>
        </p:nvSpPr>
        <p:spPr>
          <a:xfrm>
            <a:off x="1663315" y="3151660"/>
            <a:ext cx="3637919" cy="218521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ea typeface="+mn-lt"/>
                <a:cs typeface="+mn-lt"/>
              </a:rPr>
              <a:t>NASA Earth Science Programs</a:t>
            </a:r>
            <a:endParaRPr lang="en-US" dirty="0">
              <a:ea typeface="+mn-lt"/>
              <a:cs typeface="+mn-lt"/>
            </a:endParaRPr>
          </a:p>
          <a:p>
            <a:pPr algn="ctr"/>
            <a:r>
              <a:rPr lang="en-US" i="1" dirty="0">
                <a:ea typeface="+mn-lt"/>
                <a:cs typeface="+mn-lt"/>
              </a:rPr>
              <a:t>Ocean biology and Biogeochemistry</a:t>
            </a:r>
            <a:endParaRPr lang="en-US" dirty="0">
              <a:ea typeface="+mn-lt"/>
              <a:cs typeface="+mn-lt"/>
            </a:endParaRPr>
          </a:p>
          <a:p>
            <a:pPr algn="ctr"/>
            <a:r>
              <a:rPr lang="en-US" i="1" dirty="0">
                <a:ea typeface="+mn-lt"/>
                <a:cs typeface="+mn-lt"/>
              </a:rPr>
              <a:t>Remote sensing of water quality</a:t>
            </a:r>
            <a:endParaRPr lang="en-US" dirty="0">
              <a:ea typeface="+mn-lt"/>
              <a:cs typeface="+mn-lt"/>
            </a:endParaRPr>
          </a:p>
          <a:p>
            <a:pPr algn="ctr"/>
            <a:endParaRPr lang="en-US" b="1" dirty="0"/>
          </a:p>
          <a:p>
            <a:pPr algn="ctr"/>
            <a:r>
              <a:rPr lang="en-US" b="1" dirty="0"/>
              <a:t>United States Geological Survey</a:t>
            </a:r>
            <a:endParaRPr lang="en-US" dirty="0">
              <a:cs typeface="Calibri"/>
            </a:endParaRPr>
          </a:p>
          <a:p>
            <a:pPr algn="ctr"/>
            <a:r>
              <a:rPr lang="en-US" dirty="0"/>
              <a:t>Landsat Science Team</a:t>
            </a:r>
          </a:p>
          <a:p>
            <a:pPr algn="ctr"/>
            <a:endParaRPr lang="en-US" sz="1000" dirty="0"/>
          </a:p>
          <a:p>
            <a:pPr algn="ctr"/>
            <a:endParaRPr lang="en-US" i="1" dirty="0"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F9B52C-78C2-4F79-9C61-57869EAE9AA5}"/>
              </a:ext>
            </a:extLst>
          </p:cNvPr>
          <p:cNvCxnSpPr>
            <a:cxnSpLocks/>
          </p:cNvCxnSpPr>
          <p:nvPr/>
        </p:nvCxnSpPr>
        <p:spPr>
          <a:xfrm>
            <a:off x="2702454" y="2985316"/>
            <a:ext cx="16835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27F9C5-AB4F-4E9B-BF80-A67951B7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8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8" name="Rectangle 103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1C264-7FD6-9E1E-71AD-C07B4FB6A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38" y="2021305"/>
            <a:ext cx="5160397" cy="450783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Stressors</a:t>
            </a:r>
          </a:p>
          <a:p>
            <a:pPr lvl="1"/>
            <a:r>
              <a:rPr lang="en-US" sz="2000"/>
              <a:t>Wildfire, flooding</a:t>
            </a:r>
          </a:p>
          <a:p>
            <a:pPr lvl="1"/>
            <a:r>
              <a:rPr lang="en-US" sz="2000"/>
              <a:t>Food production, Mining….</a:t>
            </a:r>
          </a:p>
          <a:p>
            <a:pPr marL="457200" lvl="1" indent="0">
              <a:buNone/>
            </a:pPr>
            <a:endParaRPr lang="en-US" sz="2000"/>
          </a:p>
          <a:p>
            <a:r>
              <a:rPr lang="en-US" sz="2000">
                <a:solidFill>
                  <a:srgbClr val="FF0000"/>
                </a:solidFill>
              </a:rPr>
              <a:t>Impacts</a:t>
            </a:r>
          </a:p>
          <a:p>
            <a:pPr lvl="1"/>
            <a:r>
              <a:rPr lang="en-US" sz="2000"/>
              <a:t>Water pollution</a:t>
            </a:r>
          </a:p>
          <a:p>
            <a:pPr lvl="1"/>
            <a:r>
              <a:rPr lang="en-US" sz="2000"/>
              <a:t>Harmful Algal Blooms</a:t>
            </a:r>
          </a:p>
          <a:p>
            <a:pPr marL="457200" lvl="1" indent="0">
              <a:buNone/>
            </a:pPr>
            <a:endParaRPr lang="en-US" sz="2000"/>
          </a:p>
          <a:p>
            <a:r>
              <a:rPr lang="en-US" sz="2000">
                <a:solidFill>
                  <a:srgbClr val="FF0000"/>
                </a:solidFill>
              </a:rPr>
              <a:t>Consequence &amp; implications</a:t>
            </a:r>
          </a:p>
          <a:p>
            <a:pPr lvl="1"/>
            <a:r>
              <a:rPr lang="en-US" sz="2000"/>
              <a:t>Public health</a:t>
            </a:r>
          </a:p>
          <a:p>
            <a:pPr lvl="1"/>
            <a:r>
              <a:rPr lang="en-US" sz="2000"/>
              <a:t>Economy</a:t>
            </a:r>
          </a:p>
        </p:txBody>
      </p:sp>
      <p:pic>
        <p:nvPicPr>
          <p:cNvPr id="1026" name="Picture 2" descr="It's killing our town': Residents upstream from Grand Lake worry more  flooding could be headed their way | Local News | joplinglobe.com">
            <a:extLst>
              <a:ext uri="{FF2B5EF4-FFF2-40B4-BE49-F238E27FC236}">
                <a16:creationId xmlns:a16="http://schemas.microsoft.com/office/drawing/2014/main" id="{571D0C03-204B-43C5-B24D-7680390FE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r="1" b="1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w from space: NASA satellites can see polluted Carolina rivers flowing  into ocean | WJLA">
            <a:extLst>
              <a:ext uri="{FF2B5EF4-FFF2-40B4-BE49-F238E27FC236}">
                <a16:creationId xmlns:a16="http://schemas.microsoft.com/office/drawing/2014/main" id="{41C9CD4F-9D2F-47E3-BBC4-84A7A98FA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r="32695"/>
          <a:stretch/>
        </p:blipFill>
        <p:spPr bwMode="auto">
          <a:xfrm>
            <a:off x="4645143" y="2170368"/>
            <a:ext cx="3836774" cy="3856630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2B9BD1-7BBF-4EA3-B12C-C9B73FE5F593}"/>
              </a:ext>
            </a:extLst>
          </p:cNvPr>
          <p:cNvSpPr txBox="1"/>
          <p:nvPr/>
        </p:nvSpPr>
        <p:spPr>
          <a:xfrm>
            <a:off x="-3048" y="-11"/>
            <a:ext cx="12192000" cy="86177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5000" b="1"/>
              <a:t>Introduction</a:t>
            </a:r>
          </a:p>
        </p:txBody>
      </p:sp>
      <p:pic>
        <p:nvPicPr>
          <p:cNvPr id="1028" name="Picture 4" descr="Eye in the Sky: Satellites That Show Us the Western Wildfires |  Engineering.com">
            <a:extLst>
              <a:ext uri="{FF2B5EF4-FFF2-40B4-BE49-F238E27FC236}">
                <a16:creationId xmlns:a16="http://schemas.microsoft.com/office/drawing/2014/main" id="{851DF6D2-25F2-4AA2-9E00-563CC34F7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-3" b="-3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F7650-B792-4B86-B34D-F18C6FF68BC6}"/>
              </a:ext>
            </a:extLst>
          </p:cNvPr>
          <p:cNvSpPr txBox="1"/>
          <p:nvPr/>
        </p:nvSpPr>
        <p:spPr>
          <a:xfrm>
            <a:off x="374026" y="1215327"/>
            <a:ext cx="6246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Aquatic ecosystem are under threat!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748BB-1D48-44F4-A921-06D34DA1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9">
            <a:extLst>
              <a:ext uri="{FF2B5EF4-FFF2-40B4-BE49-F238E27FC236}">
                <a16:creationId xmlns:a16="http://schemas.microsoft.com/office/drawing/2014/main" id="{9B4E3071-12DD-4084-874D-2A463CD840C7}"/>
              </a:ext>
            </a:extLst>
          </p:cNvPr>
          <p:cNvGrpSpPr>
            <a:grpSpLocks/>
          </p:cNvGrpSpPr>
          <p:nvPr/>
        </p:nvGrpSpPr>
        <p:grpSpPr bwMode="auto">
          <a:xfrm>
            <a:off x="7345421" y="2376522"/>
            <a:ext cx="4186888" cy="3554801"/>
            <a:chOff x="3024" y="1498"/>
            <a:chExt cx="2427" cy="1759"/>
          </a:xfrm>
        </p:grpSpPr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60AC8701-1B63-4023-8729-23D03C9D3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498"/>
              <a:ext cx="2427" cy="1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5799FC09-6DC7-4CFB-886B-8A27585317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87881">
              <a:off x="3296" y="1995"/>
              <a:ext cx="492" cy="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FA05256-2CB5-437F-B9EF-2C0CEB9F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35" y="1533745"/>
            <a:ext cx="10586707" cy="641025"/>
          </a:xfrm>
        </p:spPr>
        <p:txBody>
          <a:bodyPr>
            <a:normAutofit/>
          </a:bodyPr>
          <a:lstStyle/>
          <a:p>
            <a:r>
              <a:rPr lang="en-US" sz="2400" dirty="0"/>
              <a:t>Optical satellite datasets are gaining popularity for environmental applications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8806B9-DCFB-4CE1-B423-CA02F8FC0F24}"/>
              </a:ext>
            </a:extLst>
          </p:cNvPr>
          <p:cNvSpPr txBox="1">
            <a:spLocks/>
          </p:cNvSpPr>
          <p:nvPr/>
        </p:nvSpPr>
        <p:spPr>
          <a:xfrm>
            <a:off x="325935" y="2610429"/>
            <a:ext cx="6872960" cy="2787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0"/>
              </a:spcBef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Atmospheric correction is most challenging processing component</a:t>
            </a:r>
          </a:p>
          <a:p>
            <a:pPr>
              <a:lnSpc>
                <a:spcPct val="100000"/>
              </a:lnSpc>
              <a:spcBef>
                <a:spcPts val="3000"/>
              </a:spcBef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A large fraction of  useable signal originates from scattering and absorption within the atmosphere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309DD3-7C65-4824-ABD2-9D8E739C6FB9}"/>
              </a:ext>
            </a:extLst>
          </p:cNvPr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5000" b="1"/>
              <a:t>Introduction</a:t>
            </a:r>
            <a:endParaRPr lang="en-US" sz="5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EE164-911B-4381-86F7-680D4FCA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74671B-B1B2-4157-AA1D-A2B9DDC3AD62}"/>
              </a:ext>
            </a:extLst>
          </p:cNvPr>
          <p:cNvSpPr txBox="1"/>
          <p:nvPr/>
        </p:nvSpPr>
        <p:spPr>
          <a:xfrm>
            <a:off x="-5214" y="9812"/>
            <a:ext cx="12192000" cy="86177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000" b="1" dirty="0">
                <a:cs typeface="Calibri"/>
              </a:rPr>
              <a:t>Lessons learned from ACIX-Aqua</a:t>
            </a:r>
            <a:endParaRPr lang="en-US" sz="5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D67889-DB68-4A01-B9A7-5C4DC25EC372}"/>
              </a:ext>
            </a:extLst>
          </p:cNvPr>
          <p:cNvSpPr/>
          <p:nvPr/>
        </p:nvSpPr>
        <p:spPr>
          <a:xfrm>
            <a:off x="281932" y="946876"/>
            <a:ext cx="11007670" cy="9491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/>
              <a:t>Evaluated eight state-of-the-art atmospheric correction methods implemented on </a:t>
            </a:r>
            <a:r>
              <a:rPr lang="en-US" sz="2400" u="sng"/>
              <a:t>Landsat-8/OLI</a:t>
            </a:r>
            <a:r>
              <a:rPr lang="en-US" sz="2400"/>
              <a:t> and </a:t>
            </a:r>
            <a:r>
              <a:rPr lang="en-US" sz="2400" u="sng"/>
              <a:t>Sentinel-2/MSI</a:t>
            </a:r>
            <a:r>
              <a:rPr lang="en-US" sz="2400"/>
              <a:t> imagery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A1B7AB-216D-4E14-A997-F644A9C2425B}"/>
              </a:ext>
            </a:extLst>
          </p:cNvPr>
          <p:cNvSpPr txBox="1"/>
          <p:nvPr/>
        </p:nvSpPr>
        <p:spPr>
          <a:xfrm>
            <a:off x="700575" y="6077097"/>
            <a:ext cx="728125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/>
              <a:t>Pahlevan et al. 2021. ACIX-Aqua: A global assessment of atmospheric correction methods for Landsat-8 and Sentinel-2 over lakes, rivers, and coastal waters. Remote Sensing of Environment, 258, 112366 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02AE4-4389-4B52-90FC-6357B6796CDE}"/>
              </a:ext>
            </a:extLst>
          </p:cNvPr>
          <p:cNvGrpSpPr>
            <a:grpSpLocks noChangeAspect="1"/>
          </p:cNvGrpSpPr>
          <p:nvPr/>
        </p:nvGrpSpPr>
        <p:grpSpPr>
          <a:xfrm>
            <a:off x="233537" y="2310350"/>
            <a:ext cx="7735313" cy="3503642"/>
            <a:chOff x="1026696" y="1957137"/>
            <a:chExt cx="9032014" cy="417424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BDB53C-0A15-416D-B4D9-A136890C5709}"/>
                </a:ext>
              </a:extLst>
            </p:cNvPr>
            <p:cNvGrpSpPr/>
            <p:nvPr/>
          </p:nvGrpSpPr>
          <p:grpSpPr>
            <a:xfrm>
              <a:off x="1026696" y="1957137"/>
              <a:ext cx="9032014" cy="4174249"/>
              <a:chOff x="3761607" y="871814"/>
              <a:chExt cx="8183537" cy="346009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5244AF5-DA05-4E9D-808C-095279F1DEEC}"/>
                  </a:ext>
                </a:extLst>
              </p:cNvPr>
              <p:cNvGrpSpPr/>
              <p:nvPr/>
            </p:nvGrpSpPr>
            <p:grpSpPr>
              <a:xfrm>
                <a:off x="3761607" y="871814"/>
                <a:ext cx="8183536" cy="2901338"/>
                <a:chOff x="3653119" y="871814"/>
                <a:chExt cx="8183536" cy="290133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7F216D08-7EA5-4455-B15B-B87F90D947C4}"/>
                    </a:ext>
                  </a:extLst>
                </p:cNvPr>
                <p:cNvGrpSpPr/>
                <p:nvPr/>
              </p:nvGrpSpPr>
              <p:grpSpPr>
                <a:xfrm>
                  <a:off x="3698176" y="871814"/>
                  <a:ext cx="8138479" cy="2901338"/>
                  <a:chOff x="3698176" y="871814"/>
                  <a:chExt cx="8138479" cy="2901338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6BDE82D0-D60A-47C0-BB83-6FFEE1D44ECB}"/>
                      </a:ext>
                    </a:extLst>
                  </p:cNvPr>
                  <p:cNvGrpSpPr/>
                  <p:nvPr/>
                </p:nvGrpSpPr>
                <p:grpSpPr>
                  <a:xfrm>
                    <a:off x="3698176" y="917904"/>
                    <a:ext cx="8138479" cy="2855248"/>
                    <a:chOff x="36112" y="0"/>
                    <a:chExt cx="5420177" cy="1997108"/>
                  </a:xfrm>
                </p:grpSpPr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EF67FC81-FF63-4EAE-A4A9-18F04E8CA8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112" y="0"/>
                      <a:ext cx="5420177" cy="1997108"/>
                      <a:chOff x="36693" y="-62688"/>
                      <a:chExt cx="5507325" cy="2110807"/>
                    </a:xfrm>
                  </p:grpSpPr>
                  <p:pic>
                    <p:nvPicPr>
                      <p:cNvPr id="21" name="Picture 20">
                        <a:extLst>
                          <a:ext uri="{FF2B5EF4-FFF2-40B4-BE49-F238E27FC236}">
                            <a16:creationId xmlns:a16="http://schemas.microsoft.com/office/drawing/2014/main" id="{7BF4D6AA-0214-4A4D-AD51-1B9AE902063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028079" y="-62688"/>
                        <a:ext cx="2515939" cy="21050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2" name="Picture 21">
                        <a:extLst>
                          <a:ext uri="{FF2B5EF4-FFF2-40B4-BE49-F238E27FC236}">
                            <a16:creationId xmlns:a16="http://schemas.microsoft.com/office/drawing/2014/main" id="{CFD5D16A-3858-4C92-8405-8B6E946A28F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6693" y="-56906"/>
                        <a:ext cx="2785175" cy="2105025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1D3E0899-4DA1-45EF-AFEF-F1870E5194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0665" y="1606881"/>
                      <a:ext cx="5135065" cy="9397"/>
                      <a:chOff x="556779" y="1589794"/>
                      <a:chExt cx="5939683" cy="9397"/>
                    </a:xfrm>
                  </p:grpSpPr>
                  <p:cxnSp>
                    <p:nvCxnSpPr>
                      <p:cNvPr id="19" name="Straight Connector 18">
                        <a:extLst>
                          <a:ext uri="{FF2B5EF4-FFF2-40B4-BE49-F238E27FC236}">
                            <a16:creationId xmlns:a16="http://schemas.microsoft.com/office/drawing/2014/main" id="{7DF43DC1-4255-4F2D-BC75-ABEFFBBA39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672459" y="1589794"/>
                        <a:ext cx="2824003" cy="3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dash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" name="Straight Connector 19">
                        <a:extLst>
                          <a:ext uri="{FF2B5EF4-FFF2-40B4-BE49-F238E27FC236}">
                            <a16:creationId xmlns:a16="http://schemas.microsoft.com/office/drawing/2014/main" id="{0B6BE029-4677-444A-919E-A7A0F82BDB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56779" y="1599191"/>
                        <a:ext cx="2864602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dash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62F9F61B-4DB8-4D09-AB63-A96E9B3F65F5}"/>
                      </a:ext>
                    </a:extLst>
                  </p:cNvPr>
                  <p:cNvSpPr txBox="1"/>
                  <p:nvPr/>
                </p:nvSpPr>
                <p:spPr>
                  <a:xfrm>
                    <a:off x="8632420" y="871814"/>
                    <a:ext cx="2603086" cy="17615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20000"/>
                      </a:lnSpc>
                    </a:pPr>
                    <a:r>
                      <a:rPr lang="en-US" sz="1500" b="1">
                        <a:latin typeface="Times" pitchFamily="2" charset="0"/>
                      </a:rPr>
                      <a:t>Coastal </a:t>
                    </a:r>
                    <a:r>
                      <a:rPr lang="en-US" sz="1200" b="1">
                        <a:latin typeface="Times" pitchFamily="2" charset="0"/>
                      </a:rPr>
                      <a:t>(AERONET-OC)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697C77C5-0E56-4548-9D0B-2C366CDC983C}"/>
                      </a:ext>
                    </a:extLst>
                  </p:cNvPr>
                  <p:cNvSpPr txBox="1"/>
                  <p:nvPr/>
                </p:nvSpPr>
                <p:spPr>
                  <a:xfrm>
                    <a:off x="4907056" y="871814"/>
                    <a:ext cx="1799951" cy="16331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20000"/>
                      </a:lnSpc>
                    </a:pPr>
                    <a:r>
                      <a:rPr lang="en-US" sz="1500" b="1">
                        <a:latin typeface="Times" pitchFamily="2" charset="0"/>
                      </a:rPr>
                      <a:t>Inland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557A193-5553-4B04-8A2D-3BB8E97C1E4C}"/>
                    </a:ext>
                  </a:extLst>
                </p:cNvPr>
                <p:cNvSpPr txBox="1"/>
                <p:nvPr/>
              </p:nvSpPr>
              <p:spPr>
                <a:xfrm rot="16200000">
                  <a:off x="2664642" y="2446257"/>
                  <a:ext cx="2166756" cy="18980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20000"/>
                    </a:lnSpc>
                  </a:pPr>
                  <a:r>
                    <a:rPr lang="en-US" sz="1400" b="1">
                      <a:latin typeface="Times" pitchFamily="2" charset="0"/>
                    </a:rPr>
                    <a:t>Median Accuracy [%]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24C7B1F-C0F3-4457-A485-19790994B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6305" y="3869694"/>
                <a:ext cx="3998829" cy="45025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16155B9-3D38-4519-B5AA-F0DC86A3C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4584" y="3880648"/>
                <a:ext cx="3910560" cy="451265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197CA5-A88F-413C-BCB6-594838FE0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48" r="2385"/>
            <a:stretch/>
          </p:blipFill>
          <p:spPr>
            <a:xfrm>
              <a:off x="4899011" y="2215474"/>
              <a:ext cx="678743" cy="69841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31157-17BA-4D40-A8DA-3159EFD5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4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1C7B7C-6343-4E1C-9D7F-4129433309F1}"/>
              </a:ext>
            </a:extLst>
          </p:cNvPr>
          <p:cNvSpPr/>
          <p:nvPr/>
        </p:nvSpPr>
        <p:spPr>
          <a:xfrm>
            <a:off x="8249814" y="2527184"/>
            <a:ext cx="3827600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100" dirty="0"/>
              <a:t>Goal: </a:t>
            </a:r>
          </a:p>
          <a:p>
            <a:r>
              <a:rPr lang="en-US" sz="2100" dirty="0"/>
              <a:t>Develop an atmospheric correction processor that outperforms the state-of-the-art.</a:t>
            </a:r>
            <a:endParaRPr lang="en-US" sz="2100" i="1" dirty="0">
              <a:cs typeface="Calibri"/>
            </a:endParaRPr>
          </a:p>
          <a:p>
            <a:endParaRPr lang="en-US" sz="2100" i="1" dirty="0">
              <a:cs typeface="Calibri"/>
            </a:endParaRPr>
          </a:p>
          <a:p>
            <a:r>
              <a:rPr lang="en-US" sz="2100" i="1" dirty="0"/>
              <a:t>Target missions: </a:t>
            </a:r>
            <a:endParaRPr lang="en-US" sz="2100" dirty="0">
              <a:cs typeface="Calibri"/>
            </a:endParaRPr>
          </a:p>
          <a:p>
            <a:r>
              <a:rPr lang="en-US" sz="2100" i="1" dirty="0"/>
              <a:t>Landsat-8/OLI and Sentinel-2/MSI</a:t>
            </a:r>
            <a:endParaRPr lang="en-US" sz="2100" dirty="0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17DDAE-73CF-4D56-8970-2116F8A72713}"/>
              </a:ext>
            </a:extLst>
          </p:cNvPr>
          <p:cNvSpPr txBox="1"/>
          <p:nvPr/>
        </p:nvSpPr>
        <p:spPr>
          <a:xfrm>
            <a:off x="9602549" y="5644618"/>
            <a:ext cx="25251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effectLst/>
                <a:latin typeface="Google Sans"/>
              </a:rPr>
              <a:t>MSI - Multispectral Imager</a:t>
            </a:r>
          </a:p>
          <a:p>
            <a:r>
              <a:rPr lang="en-US" sz="1500" b="0" i="0" dirty="0">
                <a:effectLst/>
                <a:latin typeface="Google Sans"/>
              </a:rPr>
              <a:t>OLI - Operational Land Imager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09849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64BE4F5-78D5-167F-1CAE-11C840AEFDD9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10253185" y="6093225"/>
            <a:ext cx="1" cy="108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E3D141E8-EA31-E5F7-8BF9-3FD3E44F75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1894" y="904256"/>
                <a:ext cx="5696680" cy="1043455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/>
                  <a:t>Use histogram matching to subset an </a:t>
                </a:r>
                <a:r>
                  <a:rPr lang="en-US" sz="1600" i="1" dirty="0"/>
                  <a:t>in situ </a:t>
                </a:r>
                <a:r>
                  <a:rPr lang="en-US" sz="1600" dirty="0" err="1"/>
                  <a:t>R</a:t>
                </a:r>
                <a:r>
                  <a:rPr lang="en-US" sz="1600" baseline="-25000" dirty="0" err="1"/>
                  <a:t>rs</a:t>
                </a:r>
                <a:r>
                  <a:rPr lang="en-US" sz="1600" baseline="-25000" dirty="0"/>
                  <a:t> </a:t>
                </a:r>
                <a:r>
                  <a:rPr lang="en-US" sz="1600" dirty="0"/>
                  <a:t>database </a:t>
                </a:r>
                <a:endParaRPr lang="en-US" sz="1600" baseline="-25000" dirty="0"/>
              </a:p>
              <a:p>
                <a:pPr lvl="1"/>
                <a:r>
                  <a:rPr lang="en-US" sz="1800" dirty="0" err="1"/>
                  <a:t>R</a:t>
                </a:r>
                <a:r>
                  <a:rPr lang="en-US" sz="1800" baseline="-25000" dirty="0" err="1"/>
                  <a:t>rs</a:t>
                </a:r>
                <a:r>
                  <a:rPr lang="en-US" sz="1800" baseline="-25000" dirty="0"/>
                  <a:t> </a:t>
                </a:r>
                <a:r>
                  <a:rPr lang="en-US" sz="1800" dirty="0"/>
                  <a:t> </a:t>
                </a:r>
                <a:r>
                  <a:rPr lang="en-US" sz="1800" baseline="30000" dirty="0"/>
                  <a:t>(N~525)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R</a:t>
                </a:r>
                <a:r>
                  <a:rPr lang="en-US" sz="1800" baseline="-25000" dirty="0" err="1"/>
                  <a:t>rs</a:t>
                </a:r>
                <a:r>
                  <a:rPr lang="en-US" sz="1800" baseline="-25000" dirty="0"/>
                  <a:t> </a:t>
                </a:r>
                <a:r>
                  <a:rPr lang="en-US" sz="1800" dirty="0"/>
                  <a:t> </a:t>
                </a:r>
                <a:r>
                  <a:rPr lang="en-US" sz="1800" baseline="30000" dirty="0"/>
                  <a:t>(N~11,000) </a:t>
                </a:r>
                <a:endParaRPr lang="en-US" sz="1800" dirty="0"/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E3D141E8-EA31-E5F7-8BF9-3FD3E44F75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1894" y="904256"/>
                <a:ext cx="5696680" cy="1043455"/>
              </a:xfrm>
              <a:blipFill>
                <a:blip r:embed="rId3"/>
                <a:stretch>
                  <a:fillRect l="-428" t="-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BC03FAEA-1796-9156-F058-452097A3811C}"/>
              </a:ext>
            </a:extLst>
          </p:cNvPr>
          <p:cNvSpPr txBox="1"/>
          <p:nvPr/>
        </p:nvSpPr>
        <p:spPr>
          <a:xfrm>
            <a:off x="132568" y="2587054"/>
            <a:ext cx="6194322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Simulate 𝜌</a:t>
            </a:r>
            <a:r>
              <a:rPr lang="en-US" sz="1600" baseline="-25000" dirty="0"/>
              <a:t>t</a:t>
            </a:r>
            <a:r>
              <a:rPr lang="en-US" sz="1600" dirty="0"/>
              <a:t> using a vector RT code (</a:t>
            </a:r>
            <a:r>
              <a:rPr lang="en-US" sz="1600" dirty="0" err="1"/>
              <a:t>Zhai</a:t>
            </a:r>
            <a:r>
              <a:rPr lang="en-US" sz="1600" dirty="0"/>
              <a:t> et al. 2009)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Incorporate </a:t>
            </a:r>
            <a:r>
              <a:rPr lang="en-US" sz="1400" i="1" dirty="0"/>
              <a:t>in situ </a:t>
            </a:r>
            <a:r>
              <a:rPr lang="en-US" sz="1400" dirty="0" err="1"/>
              <a:t>R</a:t>
            </a:r>
            <a:r>
              <a:rPr lang="en-US" sz="1400" baseline="-25000" dirty="0" err="1"/>
              <a:t>rs</a:t>
            </a:r>
            <a:r>
              <a:rPr lang="en-US" sz="1400" baseline="-25000" dirty="0"/>
              <a:t> </a:t>
            </a:r>
            <a:r>
              <a:rPr lang="en-US" sz="1400" dirty="0"/>
              <a:t>(400 – 800)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Solar Zenith, View Zenith, Azimuth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# of Aerosol models: ~ 60 (Ahmad et al. 2010 + Montes et al. 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AOT(550): 0.01 – 0.7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Water Vapor: Sub-arc winter, Mid-</a:t>
            </a:r>
            <a:r>
              <a:rPr lang="en-US" sz="1400" dirty="0" err="1"/>
              <a:t>lat</a:t>
            </a:r>
            <a:r>
              <a:rPr lang="en-US" sz="1400" dirty="0"/>
              <a:t> summer, Tropical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0881D1-A56A-4582-3701-B0FA46F69BF1}"/>
              </a:ext>
            </a:extLst>
          </p:cNvPr>
          <p:cNvGrpSpPr/>
          <p:nvPr/>
        </p:nvGrpSpPr>
        <p:grpSpPr>
          <a:xfrm>
            <a:off x="151894" y="4144236"/>
            <a:ext cx="6191572" cy="2673659"/>
            <a:chOff x="110398" y="4016870"/>
            <a:chExt cx="6191572" cy="251113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C3FE584-25D1-DE0D-CF77-1AB7590D7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300" y="4221390"/>
              <a:ext cx="4925543" cy="230661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B33EA6D-FA98-A741-BB86-4153E61D4658}"/>
                </a:ext>
              </a:extLst>
            </p:cNvPr>
            <p:cNvSpPr txBox="1"/>
            <p:nvPr/>
          </p:nvSpPr>
          <p:spPr>
            <a:xfrm>
              <a:off x="110398" y="4016870"/>
              <a:ext cx="61915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/>
                <a:t>Network structure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ADB4D36-3AB1-A87B-82CE-F3BD54E26E60}"/>
              </a:ext>
            </a:extLst>
          </p:cNvPr>
          <p:cNvGrpSpPr/>
          <p:nvPr/>
        </p:nvGrpSpPr>
        <p:grpSpPr>
          <a:xfrm>
            <a:off x="6444222" y="932934"/>
            <a:ext cx="5568653" cy="5811849"/>
            <a:chOff x="6444222" y="1046151"/>
            <a:chExt cx="5568653" cy="581184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2D4E2D3-46E3-6D1D-C7EA-AAE154FF1EA2}"/>
                </a:ext>
              </a:extLst>
            </p:cNvPr>
            <p:cNvGrpSpPr/>
            <p:nvPr/>
          </p:nvGrpSpPr>
          <p:grpSpPr>
            <a:xfrm>
              <a:off x="6444222" y="1046151"/>
              <a:ext cx="5568653" cy="5811849"/>
              <a:chOff x="2479752" y="1046151"/>
              <a:chExt cx="5568653" cy="581184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E8F7814-E82B-AA87-0784-F3EC10754149}"/>
                  </a:ext>
                </a:extLst>
              </p:cNvPr>
              <p:cNvGrpSpPr/>
              <p:nvPr/>
            </p:nvGrpSpPr>
            <p:grpSpPr>
              <a:xfrm>
                <a:off x="3712837" y="1046151"/>
                <a:ext cx="3262729" cy="611901"/>
                <a:chOff x="3947968" y="1157186"/>
                <a:chExt cx="3262729" cy="611901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9BA9011E-9CAF-DEEB-C268-137112482971}"/>
                    </a:ext>
                  </a:extLst>
                </p:cNvPr>
                <p:cNvSpPr/>
                <p:nvPr/>
              </p:nvSpPr>
              <p:spPr>
                <a:xfrm>
                  <a:off x="4032271" y="1157186"/>
                  <a:ext cx="3178426" cy="61190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098A023-3F70-4A96-1830-8A17EC10235C}"/>
                    </a:ext>
                  </a:extLst>
                </p:cNvPr>
                <p:cNvSpPr txBox="1"/>
                <p:nvPr/>
              </p:nvSpPr>
              <p:spPr>
                <a:xfrm>
                  <a:off x="3947968" y="1175597"/>
                  <a:ext cx="3262729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/>
                    <a:t>Determine Globally Representative </a:t>
                  </a:r>
                  <a:r>
                    <a:rPr lang="en-US" sz="1600" b="1" err="1"/>
                    <a:t>R</a:t>
                  </a:r>
                  <a:r>
                    <a:rPr lang="en-US" sz="1600" b="1" baseline="-25000" err="1"/>
                    <a:t>rs</a:t>
                  </a:r>
                  <a:r>
                    <a:rPr lang="en-US" sz="1600" b="1"/>
                    <a:t> </a:t>
                  </a:r>
                  <a:r>
                    <a:rPr lang="en-US" b="1" baseline="30000"/>
                    <a:t>N ~ 525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9F1FF5B-CCAF-A115-D7CA-F1050D323A79}"/>
                  </a:ext>
                </a:extLst>
              </p:cNvPr>
              <p:cNvGrpSpPr/>
              <p:nvPr/>
            </p:nvGrpSpPr>
            <p:grpSpPr>
              <a:xfrm>
                <a:off x="3115912" y="3068891"/>
                <a:ext cx="4340868" cy="433605"/>
                <a:chOff x="3995324" y="3744624"/>
                <a:chExt cx="2939142" cy="433605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D578B24-B761-D570-26FA-7007D66CF371}"/>
                    </a:ext>
                  </a:extLst>
                </p:cNvPr>
                <p:cNvSpPr/>
                <p:nvPr/>
              </p:nvSpPr>
              <p:spPr>
                <a:xfrm>
                  <a:off x="4152887" y="3744624"/>
                  <a:ext cx="2576931" cy="4336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2BCD5B6-DD74-EED7-0A9F-D625FCD40DA5}"/>
                    </a:ext>
                  </a:extLst>
                </p:cNvPr>
                <p:cNvSpPr txBox="1"/>
                <p:nvPr/>
              </p:nvSpPr>
              <p:spPr>
                <a:xfrm>
                  <a:off x="3995324" y="3783808"/>
                  <a:ext cx="293914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/>
                    <a:t>Simulate TOA reflectance (𝜌</a:t>
                  </a:r>
                  <a:r>
                    <a:rPr lang="en-US" sz="1600" b="1" baseline="-25000"/>
                    <a:t>t </a:t>
                  </a:r>
                  <a:r>
                    <a:rPr lang="en-US" sz="1600" b="1"/>
                    <a:t>@5 nm)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FA59D7E-CE25-C3EE-D763-B3E5E6CAAF2E}"/>
                  </a:ext>
                </a:extLst>
              </p:cNvPr>
              <p:cNvGrpSpPr/>
              <p:nvPr/>
            </p:nvGrpSpPr>
            <p:grpSpPr>
              <a:xfrm>
                <a:off x="2479752" y="1964538"/>
                <a:ext cx="1315197" cy="560753"/>
                <a:chOff x="2572823" y="2003729"/>
                <a:chExt cx="1315197" cy="560753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6821ACE5-FDCA-7BBC-B07D-42D415911101}"/>
                    </a:ext>
                  </a:extLst>
                </p:cNvPr>
                <p:cNvSpPr/>
                <p:nvPr/>
              </p:nvSpPr>
              <p:spPr>
                <a:xfrm>
                  <a:off x="2572823" y="2003729"/>
                  <a:ext cx="1308059" cy="56075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11B35B9-E76F-61A9-A97D-D126B9E107B0}"/>
                    </a:ext>
                  </a:extLst>
                </p:cNvPr>
                <p:cNvSpPr txBox="1"/>
                <p:nvPr/>
              </p:nvSpPr>
              <p:spPr>
                <a:xfrm>
                  <a:off x="2579961" y="2121131"/>
                  <a:ext cx="130805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/>
                    <a:t>Geometry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BDA9E10-5C7D-8D15-6115-C07E01FCD4A6}"/>
                  </a:ext>
                </a:extLst>
              </p:cNvPr>
              <p:cNvGrpSpPr/>
              <p:nvPr/>
            </p:nvGrpSpPr>
            <p:grpSpPr>
              <a:xfrm>
                <a:off x="3802971" y="1972405"/>
                <a:ext cx="1511278" cy="560753"/>
                <a:chOff x="2488520" y="2003729"/>
                <a:chExt cx="1511278" cy="560753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9F403C2-0358-5DF0-988D-8497E8748403}"/>
                    </a:ext>
                  </a:extLst>
                </p:cNvPr>
                <p:cNvSpPr/>
                <p:nvPr/>
              </p:nvSpPr>
              <p:spPr>
                <a:xfrm>
                  <a:off x="2572823" y="2003729"/>
                  <a:ext cx="1308059" cy="56075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F43EB38-DE0B-39B7-2864-02D7BBAD6A43}"/>
                    </a:ext>
                  </a:extLst>
                </p:cNvPr>
                <p:cNvSpPr txBox="1"/>
                <p:nvPr/>
              </p:nvSpPr>
              <p:spPr>
                <a:xfrm>
                  <a:off x="2488520" y="2121131"/>
                  <a:ext cx="151127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/>
                    <a:t>Aerosol Models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3D1A054-60AA-3D8A-723E-B429061CEEFD}"/>
                  </a:ext>
                </a:extLst>
              </p:cNvPr>
              <p:cNvGrpSpPr/>
              <p:nvPr/>
            </p:nvGrpSpPr>
            <p:grpSpPr>
              <a:xfrm>
                <a:off x="5361461" y="1981660"/>
                <a:ext cx="1315197" cy="560753"/>
                <a:chOff x="2572823" y="2003729"/>
                <a:chExt cx="1315197" cy="56075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FB338500-4734-D22E-9179-FF198920DCF3}"/>
                    </a:ext>
                  </a:extLst>
                </p:cNvPr>
                <p:cNvSpPr/>
                <p:nvPr/>
              </p:nvSpPr>
              <p:spPr>
                <a:xfrm>
                  <a:off x="2572823" y="2003729"/>
                  <a:ext cx="1308059" cy="56075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D2B5672-B015-EC24-4BD5-F5AB1D13526C}"/>
                    </a:ext>
                  </a:extLst>
                </p:cNvPr>
                <p:cNvSpPr txBox="1"/>
                <p:nvPr/>
              </p:nvSpPr>
              <p:spPr>
                <a:xfrm>
                  <a:off x="2579961" y="2121131"/>
                  <a:ext cx="130805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/>
                    <a:t>AOT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A478DB5-9349-6118-56E2-727E07FEE71F}"/>
                  </a:ext>
                </a:extLst>
              </p:cNvPr>
              <p:cNvGrpSpPr/>
              <p:nvPr/>
            </p:nvGrpSpPr>
            <p:grpSpPr>
              <a:xfrm>
                <a:off x="6733208" y="1981659"/>
                <a:ext cx="1315197" cy="560753"/>
                <a:chOff x="2572823" y="2003729"/>
                <a:chExt cx="1315197" cy="560753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34C3867-5216-DDD8-8138-1431AE695816}"/>
                    </a:ext>
                  </a:extLst>
                </p:cNvPr>
                <p:cNvSpPr/>
                <p:nvPr/>
              </p:nvSpPr>
              <p:spPr>
                <a:xfrm>
                  <a:off x="2572823" y="2003729"/>
                  <a:ext cx="1308059" cy="56075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48E51F0-F688-D029-07B5-6F2185089FA3}"/>
                    </a:ext>
                  </a:extLst>
                </p:cNvPr>
                <p:cNvSpPr txBox="1"/>
                <p:nvPr/>
              </p:nvSpPr>
              <p:spPr>
                <a:xfrm>
                  <a:off x="2579961" y="2121131"/>
                  <a:ext cx="130805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/>
                    <a:t>Water Vapor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49D5A55-CEEF-9EDD-3B88-D788BD7AE601}"/>
                  </a:ext>
                </a:extLst>
              </p:cNvPr>
              <p:cNvGrpSpPr/>
              <p:nvPr/>
            </p:nvGrpSpPr>
            <p:grpSpPr>
              <a:xfrm>
                <a:off x="3094968" y="4015091"/>
                <a:ext cx="4340868" cy="418573"/>
                <a:chOff x="3995324" y="2930434"/>
                <a:chExt cx="2939142" cy="418573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07B2933-35C1-8E74-6CEA-F3E26AE9BCAE}"/>
                    </a:ext>
                  </a:extLst>
                </p:cNvPr>
                <p:cNvSpPr/>
                <p:nvPr/>
              </p:nvSpPr>
              <p:spPr>
                <a:xfrm>
                  <a:off x="4167067" y="2930434"/>
                  <a:ext cx="2645094" cy="41857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8210037-E882-C938-7EDB-26D105740CDA}"/>
                    </a:ext>
                  </a:extLst>
                </p:cNvPr>
                <p:cNvSpPr txBox="1"/>
                <p:nvPr/>
              </p:nvSpPr>
              <p:spPr>
                <a:xfrm>
                  <a:off x="3995324" y="2982144"/>
                  <a:ext cx="293914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/>
                    <a:t>Resample with MSI/OLI RSR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DC7D99E-2D07-105E-E40C-6E20A16C6583}"/>
                  </a:ext>
                </a:extLst>
              </p:cNvPr>
              <p:cNvGrpSpPr/>
              <p:nvPr/>
            </p:nvGrpSpPr>
            <p:grpSpPr>
              <a:xfrm>
                <a:off x="3054814" y="4786849"/>
                <a:ext cx="4340868" cy="425032"/>
                <a:chOff x="3995324" y="2817701"/>
                <a:chExt cx="2939142" cy="425032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F0727F0-7742-E87B-509F-0703B541BF45}"/>
                    </a:ext>
                  </a:extLst>
                </p:cNvPr>
                <p:cNvSpPr/>
                <p:nvPr/>
              </p:nvSpPr>
              <p:spPr>
                <a:xfrm>
                  <a:off x="4148053" y="2817701"/>
                  <a:ext cx="2719466" cy="4250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E129EFD-D976-9DA9-5FD6-69D23014E800}"/>
                    </a:ext>
                  </a:extLst>
                </p:cNvPr>
                <p:cNvSpPr txBox="1"/>
                <p:nvPr/>
              </p:nvSpPr>
              <p:spPr>
                <a:xfrm>
                  <a:off x="3995324" y="2869410"/>
                  <a:ext cx="293914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/>
                    <a:t>Inverse Model (</a:t>
                  </a:r>
                  <a:r>
                    <a:rPr lang="en-US" sz="1600"/>
                    <a:t>𝜌</a:t>
                  </a:r>
                  <a:r>
                    <a:rPr lang="en-US" sz="1600" baseline="-25000"/>
                    <a:t>t</a:t>
                  </a:r>
                  <a:r>
                    <a:rPr lang="en-US" sz="1600"/>
                    <a:t>, 𝜽, 𝜽</a:t>
                  </a:r>
                  <a:r>
                    <a:rPr lang="en-US" sz="1600" baseline="-25000"/>
                    <a:t>s</a:t>
                  </a:r>
                  <a:r>
                    <a:rPr lang="en-US" sz="1600"/>
                    <a:t> ,</a:t>
                  </a:r>
                  <a:r>
                    <a:rPr lang="en-US" sz="1600" err="1"/>
                    <a:t>Δ</a:t>
                  </a:r>
                  <a:r>
                    <a:rPr lang="en-US" sz="1600"/>
                    <a:t>𝜙 </a:t>
                  </a:r>
                  <a:r>
                    <a:rPr lang="en-US" sz="1600">
                      <a:sym typeface="Wingdings" pitchFamily="2" charset="2"/>
                    </a:rPr>
                    <a:t> </a:t>
                  </a:r>
                  <a:r>
                    <a:rPr lang="en-US" sz="1600"/>
                    <a:t>R</a:t>
                  </a:r>
                  <a:r>
                    <a:rPr lang="en-US" sz="1600" baseline="-25000"/>
                    <a:t>rs</a:t>
                  </a:r>
                  <a:r>
                    <a:rPr lang="en-US" sz="1600" b="1"/>
                    <a:t>)</a:t>
                  </a:r>
                  <a:r>
                    <a:rPr lang="en-US" sz="1600" b="1">
                      <a:sym typeface="Wingdings" pitchFamily="2" charset="2"/>
                    </a:rPr>
                    <a:t> </a:t>
                  </a:r>
                  <a:r>
                    <a:rPr lang="en-US" sz="1600" b="1"/>
                    <a:t> </a:t>
                  </a: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DB1BBDF-0022-72AA-885B-C542404AEFEA}"/>
                  </a:ext>
                </a:extLst>
              </p:cNvPr>
              <p:cNvGrpSpPr/>
              <p:nvPr/>
            </p:nvGrpSpPr>
            <p:grpSpPr>
              <a:xfrm>
                <a:off x="3115912" y="5574680"/>
                <a:ext cx="4340868" cy="425032"/>
                <a:chOff x="3995324" y="2817701"/>
                <a:chExt cx="2939142" cy="425032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497036B-EB6F-62E2-7998-3A5E1CE1BDBD}"/>
                    </a:ext>
                  </a:extLst>
                </p:cNvPr>
                <p:cNvSpPr/>
                <p:nvPr/>
              </p:nvSpPr>
              <p:spPr>
                <a:xfrm>
                  <a:off x="4388860" y="2817701"/>
                  <a:ext cx="2152070" cy="4250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E96CBEE-4741-ADEC-9EF1-6D734B36C907}"/>
                    </a:ext>
                  </a:extLst>
                </p:cNvPr>
                <p:cNvSpPr txBox="1"/>
                <p:nvPr/>
              </p:nvSpPr>
              <p:spPr>
                <a:xfrm>
                  <a:off x="3995324" y="2869410"/>
                  <a:ext cx="293914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/>
                    <a:t>Testing/Validation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EDBF952-03BC-832D-F418-33C1D4640F54}"/>
                  </a:ext>
                </a:extLst>
              </p:cNvPr>
              <p:cNvGrpSpPr/>
              <p:nvPr/>
            </p:nvGrpSpPr>
            <p:grpSpPr>
              <a:xfrm>
                <a:off x="3596815" y="6336385"/>
                <a:ext cx="1263550" cy="486402"/>
                <a:chOff x="2574130" y="3093424"/>
                <a:chExt cx="1315197" cy="560753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676ED9BA-8F28-C0BA-1B3B-5CFA8DC7B82B}"/>
                    </a:ext>
                  </a:extLst>
                </p:cNvPr>
                <p:cNvSpPr/>
                <p:nvPr/>
              </p:nvSpPr>
              <p:spPr>
                <a:xfrm>
                  <a:off x="2574130" y="3093424"/>
                  <a:ext cx="1308059" cy="56075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73B8B89-FAEC-FB6B-69AD-6353ABCF636D}"/>
                    </a:ext>
                  </a:extLst>
                </p:cNvPr>
                <p:cNvSpPr txBox="1"/>
                <p:nvPr/>
              </p:nvSpPr>
              <p:spPr>
                <a:xfrm>
                  <a:off x="2581268" y="3210826"/>
                  <a:ext cx="130805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/>
                    <a:t>AERONET-OC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40BCC9F-90D4-8F9E-3D6B-FD55994EF582}"/>
                  </a:ext>
                </a:extLst>
              </p:cNvPr>
              <p:cNvGrpSpPr/>
              <p:nvPr/>
            </p:nvGrpSpPr>
            <p:grpSpPr>
              <a:xfrm>
                <a:off x="5660369" y="6315212"/>
                <a:ext cx="1315197" cy="542788"/>
                <a:chOff x="2574130" y="3111389"/>
                <a:chExt cx="1315197" cy="542788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2E98000-5822-E2DE-33BF-4B5D7E6E9268}"/>
                    </a:ext>
                  </a:extLst>
                </p:cNvPr>
                <p:cNvSpPr/>
                <p:nvPr/>
              </p:nvSpPr>
              <p:spPr>
                <a:xfrm>
                  <a:off x="2574130" y="3111389"/>
                  <a:ext cx="1256693" cy="542788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F2BAFA2-FD33-7095-F6E7-6253DDDDEC5B}"/>
                    </a:ext>
                  </a:extLst>
                </p:cNvPr>
                <p:cNvSpPr txBox="1"/>
                <p:nvPr/>
              </p:nvSpPr>
              <p:spPr>
                <a:xfrm>
                  <a:off x="2581268" y="3210826"/>
                  <a:ext cx="130805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/>
                    <a:t>Campaign Data</a:t>
                  </a:r>
                </a:p>
              </p:txBody>
            </p: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B0C55E6B-A6F1-1B19-3E7C-E63D277940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86346" y="1662916"/>
                <a:ext cx="1492" cy="139343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0473BBBF-5235-76ED-A742-40F555639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1949" y="4475210"/>
                <a:ext cx="0" cy="25750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D7BE697A-1B34-4968-6E32-480A3965078E}"/>
                  </a:ext>
                </a:extLst>
              </p:cNvPr>
              <p:cNvCxnSpPr/>
              <p:nvPr/>
            </p:nvCxnSpPr>
            <p:spPr>
              <a:xfrm>
                <a:off x="5309853" y="5249895"/>
                <a:ext cx="0" cy="2743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F3624D3-8B5D-D73C-7A9A-78E99DCD11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1910" y="3527976"/>
                <a:ext cx="0" cy="39943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4866034-50BE-6102-B827-67EA6B8D03A0}"/>
                  </a:ext>
                </a:extLst>
              </p:cNvPr>
              <p:cNvCxnSpPr>
                <a:cxnSpLocks/>
                <a:stCxn id="24" idx="4"/>
              </p:cNvCxnSpPr>
              <p:nvPr/>
            </p:nvCxnSpPr>
            <p:spPr>
              <a:xfrm flipH="1">
                <a:off x="7387237" y="2542412"/>
                <a:ext cx="1" cy="7287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1A81BBB-2F79-A00D-927D-2CC8024FD6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9839" y="2572658"/>
                <a:ext cx="0" cy="4375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7510A4B-DBAA-6633-9709-E980A21F222E}"/>
                  </a:ext>
                </a:extLst>
              </p:cNvPr>
              <p:cNvCxnSpPr>
                <a:cxnSpLocks/>
                <a:stCxn id="18" idx="4"/>
              </p:cNvCxnSpPr>
              <p:nvPr/>
            </p:nvCxnSpPr>
            <p:spPr>
              <a:xfrm flipH="1">
                <a:off x="4541303" y="2533158"/>
                <a:ext cx="1" cy="4661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338A776B-41D7-7CA5-1EC0-6516355C0D7F}"/>
                  </a:ext>
                </a:extLst>
              </p:cNvPr>
              <p:cNvCxnSpPr>
                <a:cxnSpLocks/>
                <a:stCxn id="5" idx="4"/>
                <a:endCxn id="11" idx="1"/>
              </p:cNvCxnSpPr>
              <p:nvPr/>
            </p:nvCxnSpPr>
            <p:spPr>
              <a:xfrm flipH="1">
                <a:off x="3115912" y="2525291"/>
                <a:ext cx="17870" cy="7520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7A8FE0A3-7574-97D2-3D4D-1E29906B8E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3177" y="6206442"/>
                <a:ext cx="209553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0F4DF9CB-6064-603A-9ADB-F68D9ADA5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9853" y="6017834"/>
                <a:ext cx="0" cy="18860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DEB23F07-A4BD-52B2-3924-6DFFBD10D9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291" y="6215149"/>
                <a:ext cx="1" cy="10877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ADDAD4B-0C2E-48B6-3AC1-143D11FE2D8B}"/>
                </a:ext>
              </a:extLst>
            </p:cNvPr>
            <p:cNvCxnSpPr>
              <a:cxnSpLocks/>
            </p:cNvCxnSpPr>
            <p:nvPr/>
          </p:nvCxnSpPr>
          <p:spPr>
            <a:xfrm>
              <a:off x="7086055" y="3271132"/>
              <a:ext cx="2270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EB869B8-934F-E4F6-B59A-2BE100497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9002" y="3285693"/>
              <a:ext cx="23984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67B7F5F-BE04-242F-12DD-4628B46A0505}"/>
              </a:ext>
            </a:extLst>
          </p:cNvPr>
          <p:cNvSpPr/>
          <p:nvPr/>
        </p:nvSpPr>
        <p:spPr>
          <a:xfrm>
            <a:off x="6340632" y="1563142"/>
            <a:ext cx="5698172" cy="2914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0AB5721-BB8F-93F5-F242-536FCAC17D8C}"/>
              </a:ext>
            </a:extLst>
          </p:cNvPr>
          <p:cNvSpPr/>
          <p:nvPr/>
        </p:nvSpPr>
        <p:spPr>
          <a:xfrm>
            <a:off x="6437084" y="4357183"/>
            <a:ext cx="5568653" cy="812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8ED1AB5-68D9-48BA-E0B7-BF396399F9E1}"/>
              </a:ext>
            </a:extLst>
          </p:cNvPr>
          <p:cNvSpPr/>
          <p:nvPr/>
        </p:nvSpPr>
        <p:spPr>
          <a:xfrm>
            <a:off x="6489996" y="5135002"/>
            <a:ext cx="5568653" cy="161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F7B76D16-D5A6-5FD3-E547-E0319BF04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880" y="1218325"/>
            <a:ext cx="2232385" cy="136872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51EDC13-8832-4559-B931-F4EE6FA45095}"/>
              </a:ext>
            </a:extLst>
          </p:cNvPr>
          <p:cNvSpPr txBox="1"/>
          <p:nvPr/>
        </p:nvSpPr>
        <p:spPr>
          <a:xfrm>
            <a:off x="-5214" y="9812"/>
            <a:ext cx="12192000" cy="70173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development: Mixture Density Networks</a:t>
            </a:r>
            <a:endParaRPr lang="en-US" sz="4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40D63-C649-4BB2-9278-08F49521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7" grpId="0" animBg="1"/>
      <p:bldP spid="65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38A866-9CA7-415C-8056-8C65756C174E}"/>
              </a:ext>
            </a:extLst>
          </p:cNvPr>
          <p:cNvSpPr txBox="1">
            <a:spLocks/>
          </p:cNvSpPr>
          <p:nvPr/>
        </p:nvSpPr>
        <p:spPr>
          <a:xfrm>
            <a:off x="19445" y="1091838"/>
            <a:ext cx="7501956" cy="1009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20000"/>
              </a:lnSpc>
              <a:spcBef>
                <a:spcPts val="600"/>
              </a:spcBef>
            </a:pPr>
            <a:r>
              <a:rPr lang="en-US" sz="2400" dirty="0"/>
              <a:t> Combined AERONET-OC and GLORIA data led to &gt;</a:t>
            </a:r>
            <a:r>
              <a:rPr lang="en-US" sz="2400" b="1" dirty="0"/>
              <a:t> 1100 </a:t>
            </a:r>
            <a:r>
              <a:rPr lang="en-US" sz="2400" dirty="0"/>
              <a:t>OLI and MSI matchups</a:t>
            </a:r>
            <a:endParaRPr lang="en-US" sz="2400" dirty="0"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A6413-19A4-40B5-A5D4-ABCBD9225F77}"/>
              </a:ext>
            </a:extLst>
          </p:cNvPr>
          <p:cNvSpPr txBox="1"/>
          <p:nvPr/>
        </p:nvSpPr>
        <p:spPr>
          <a:xfrm>
            <a:off x="2669" y="1929"/>
            <a:ext cx="12192000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sz="5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Matchup assessments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42091A-A1D5-4CB2-86F9-27C68330ACDE}"/>
              </a:ext>
            </a:extLst>
          </p:cNvPr>
          <p:cNvSpPr/>
          <p:nvPr/>
        </p:nvSpPr>
        <p:spPr>
          <a:xfrm>
            <a:off x="427990" y="4580890"/>
            <a:ext cx="107950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88739-6D3E-4350-A065-932BA26DEC07}"/>
              </a:ext>
            </a:extLst>
          </p:cNvPr>
          <p:cNvSpPr/>
          <p:nvPr/>
        </p:nvSpPr>
        <p:spPr>
          <a:xfrm>
            <a:off x="401134" y="3366770"/>
            <a:ext cx="107950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8D0D60-0B2E-4EC1-8F35-0F08AF5807E6}"/>
              </a:ext>
            </a:extLst>
          </p:cNvPr>
          <p:cNvGrpSpPr/>
          <p:nvPr/>
        </p:nvGrpSpPr>
        <p:grpSpPr>
          <a:xfrm>
            <a:off x="7831667" y="5500"/>
            <a:ext cx="4345101" cy="2308931"/>
            <a:chOff x="6655362" y="-60131"/>
            <a:chExt cx="5697893" cy="27567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D24988-03F6-4D4E-80AC-8B155A510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5362" y="-60131"/>
              <a:ext cx="5697893" cy="27567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94F6B9-E0C6-4B4D-895C-88B77039506C}"/>
                </a:ext>
              </a:extLst>
            </p:cNvPr>
            <p:cNvSpPr txBox="1"/>
            <p:nvPr/>
          </p:nvSpPr>
          <p:spPr>
            <a:xfrm>
              <a:off x="6748568" y="2235987"/>
              <a:ext cx="4600202" cy="37929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500" b="1" i="1" dirty="0">
                  <a:solidFill>
                    <a:srgbClr val="FF0000"/>
                  </a:solidFill>
                  <a:highlight>
                    <a:srgbClr val="C0C0C0"/>
                  </a:highlight>
                  <a:latin typeface="Arial"/>
                  <a:cs typeface="Arial"/>
                </a:rPr>
                <a:t>GLORIA</a:t>
              </a:r>
              <a:r>
                <a:rPr lang="en-US" sz="1500" b="1" i="1" u="none" strike="noStrike" dirty="0">
                  <a:solidFill>
                    <a:schemeClr val="bg2"/>
                  </a:solidFill>
                  <a:effectLst/>
                  <a:highlight>
                    <a:srgbClr val="C0C0C0"/>
                  </a:highlight>
                  <a:latin typeface="Arial"/>
                  <a:cs typeface="Arial"/>
                </a:rPr>
                <a:t> </a:t>
              </a:r>
              <a:r>
                <a:rPr lang="en-US" sz="1500" b="1" i="0" u="none" strike="noStrike" dirty="0">
                  <a:effectLst/>
                  <a:highlight>
                    <a:srgbClr val="C0C0C0"/>
                  </a:highlight>
                  <a:latin typeface="Arial"/>
                  <a:cs typeface="Arial"/>
                </a:rPr>
                <a:t>&amp;</a:t>
              </a:r>
              <a:r>
                <a:rPr lang="en-US" sz="1500" b="1" i="0" u="none" strike="noStrike" dirty="0">
                  <a:solidFill>
                    <a:schemeClr val="bg2"/>
                  </a:solidFill>
                  <a:effectLst/>
                  <a:highlight>
                    <a:srgbClr val="C0C0C0"/>
                  </a:highlight>
                  <a:latin typeface="Arial"/>
                  <a:cs typeface="Arial"/>
                </a:rPr>
                <a:t> </a:t>
              </a:r>
              <a:r>
                <a:rPr lang="en-US" sz="1500" b="1" i="0" u="none" strike="noStrike" dirty="0">
                  <a:solidFill>
                    <a:srgbClr val="FFFF00"/>
                  </a:solidFill>
                  <a:effectLst/>
                  <a:highlight>
                    <a:srgbClr val="C0C0C0"/>
                  </a:highlight>
                  <a:latin typeface="Arial"/>
                  <a:cs typeface="Arial"/>
                </a:rPr>
                <a:t>AERONET-OC</a:t>
              </a:r>
              <a:r>
                <a:rPr lang="en-US" sz="1500" b="1" dirty="0">
                  <a:solidFill>
                    <a:schemeClr val="bg2"/>
                  </a:solidFill>
                  <a:highlight>
                    <a:srgbClr val="C0C0C0"/>
                  </a:highlight>
                  <a:latin typeface="Arial"/>
                  <a:cs typeface="Arial"/>
                </a:rPr>
                <a:t> </a:t>
              </a:r>
              <a:endParaRPr lang="en-US" sz="1500" b="1" baseline="-25000" dirty="0">
                <a:solidFill>
                  <a:schemeClr val="bg2"/>
                </a:solidFill>
                <a:effectLst/>
                <a:highlight>
                  <a:srgbClr val="C0C0C0"/>
                </a:highlight>
                <a:latin typeface="Arial"/>
                <a:cs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09C8AE-3E10-4DF5-A55B-AEE63376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7179"/>
            <a:ext cx="12192000" cy="3616423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057E131-B629-49B1-900D-44E22082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6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55F8E3-F825-4150-A785-298ABE653E49}"/>
              </a:ext>
            </a:extLst>
          </p:cNvPr>
          <p:cNvSpPr txBox="1"/>
          <p:nvPr/>
        </p:nvSpPr>
        <p:spPr>
          <a:xfrm>
            <a:off x="290892" y="6304793"/>
            <a:ext cx="1029604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0" i="0">
                <a:solidFill>
                  <a:srgbClr val="222222"/>
                </a:solidFill>
                <a:effectLst/>
              </a:rPr>
              <a:t>GLORIA dataset source: </a:t>
            </a:r>
            <a:r>
              <a:rPr lang="en-US" sz="1200">
                <a:solidFill>
                  <a:srgbClr val="222222"/>
                </a:solidFill>
              </a:rPr>
              <a:t>Lehman et al. 2023 </a:t>
            </a:r>
            <a:r>
              <a:rPr lang="en-US" sz="1200" b="1">
                <a:ea typeface="+mn-lt"/>
                <a:cs typeface="+mn-lt"/>
              </a:rPr>
              <a:t>GLORIA - A globally representative hyperspectral in situ dataset for optical sensing of water quality</a:t>
            </a:r>
            <a:endParaRPr lang="en-US" sz="1200"/>
          </a:p>
          <a:p>
            <a:r>
              <a:rPr lang="en-US" sz="1200">
                <a:solidFill>
                  <a:srgbClr val="222222"/>
                </a:solidFill>
              </a:rPr>
              <a:t> https://doi.org/10.1038/s41597-023-01973-y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624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74671B-B1B2-4157-AA1D-A2B9DDC3AD62}"/>
              </a:ext>
            </a:extLst>
          </p:cNvPr>
          <p:cNvSpPr txBox="1"/>
          <p:nvPr/>
        </p:nvSpPr>
        <p:spPr>
          <a:xfrm>
            <a:off x="-5214" y="9812"/>
            <a:ext cx="12192000" cy="86177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000" b="1"/>
              <a:t>Performance summary</a:t>
            </a:r>
            <a:endParaRPr lang="en-US" sz="5000" b="1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13010E-C81B-47BD-8EAA-F10513EFB32B}"/>
              </a:ext>
            </a:extLst>
          </p:cNvPr>
          <p:cNvSpPr/>
          <p:nvPr/>
        </p:nvSpPr>
        <p:spPr>
          <a:xfrm>
            <a:off x="8459779" y="3318917"/>
            <a:ext cx="977776" cy="31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B0B58-F9B9-445D-B3C6-DAA74D85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EB262-73F6-4B8E-B50C-8C1890F1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4" y="1432530"/>
            <a:ext cx="11818441" cy="440804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A71FE5-B522-41C7-83E5-AEEC2365AFDC}"/>
              </a:ext>
            </a:extLst>
          </p:cNvPr>
          <p:cNvCxnSpPr/>
          <p:nvPr/>
        </p:nvCxnSpPr>
        <p:spPr>
          <a:xfrm>
            <a:off x="4735775" y="4390030"/>
            <a:ext cx="1323168" cy="0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332938-7259-43DC-A4FB-637D1D528684}"/>
              </a:ext>
            </a:extLst>
          </p:cNvPr>
          <p:cNvCxnSpPr/>
          <p:nvPr/>
        </p:nvCxnSpPr>
        <p:spPr>
          <a:xfrm>
            <a:off x="10606629" y="4374107"/>
            <a:ext cx="1323168" cy="0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672CB1A-E2A4-415F-A41B-FCD74D5EFCD3}"/>
              </a:ext>
            </a:extLst>
          </p:cNvPr>
          <p:cNvSpPr txBox="1"/>
          <p:nvPr/>
        </p:nvSpPr>
        <p:spPr>
          <a:xfrm rot="19600424">
            <a:off x="3930555" y="5322626"/>
            <a:ext cx="1448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AQUAVERSE OLI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02758F-9137-4BB0-86C3-92362ADE1C7D}"/>
              </a:ext>
            </a:extLst>
          </p:cNvPr>
          <p:cNvSpPr txBox="1"/>
          <p:nvPr/>
        </p:nvSpPr>
        <p:spPr>
          <a:xfrm rot="19600424">
            <a:off x="4552068" y="5306702"/>
            <a:ext cx="1456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AQUAVERSE MSI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78AAD7-B6F3-4A52-AC4D-5E9506E9A5A5}"/>
              </a:ext>
            </a:extLst>
          </p:cNvPr>
          <p:cNvSpPr txBox="1"/>
          <p:nvPr/>
        </p:nvSpPr>
        <p:spPr>
          <a:xfrm rot="19600424">
            <a:off x="9824168" y="5324897"/>
            <a:ext cx="1448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AQUAVERSE OLI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F12749-14D9-4263-97E2-FC9735BF5AAB}"/>
              </a:ext>
            </a:extLst>
          </p:cNvPr>
          <p:cNvSpPr txBox="1"/>
          <p:nvPr/>
        </p:nvSpPr>
        <p:spPr>
          <a:xfrm rot="19600424">
            <a:off x="10445681" y="5308973"/>
            <a:ext cx="1456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AQUAVERSE MSI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CA8A0-681E-4320-9F6D-5E7CE3DF5E21}"/>
              </a:ext>
            </a:extLst>
          </p:cNvPr>
          <p:cNvSpPr/>
          <p:nvPr/>
        </p:nvSpPr>
        <p:spPr>
          <a:xfrm>
            <a:off x="4844955" y="1665027"/>
            <a:ext cx="1213988" cy="34210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E68F1D-A69C-4E90-A64D-48A4894062AA}"/>
              </a:ext>
            </a:extLst>
          </p:cNvPr>
          <p:cNvSpPr/>
          <p:nvPr/>
        </p:nvSpPr>
        <p:spPr>
          <a:xfrm>
            <a:off x="10715817" y="1667299"/>
            <a:ext cx="1213988" cy="34210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2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585334-76D1-4E34-AA33-9A31DA3957A0}"/>
              </a:ext>
            </a:extLst>
          </p:cNvPr>
          <p:cNvSpPr txBox="1"/>
          <p:nvPr/>
        </p:nvSpPr>
        <p:spPr>
          <a:xfrm>
            <a:off x="1410249" y="1025830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MSI </a:t>
            </a:r>
            <a:r>
              <a:rPr lang="en-US" sz="1800" b="1" dirty="0"/>
              <a:t>(</a:t>
            </a:r>
            <a:r>
              <a:rPr lang="en-US" b="1" dirty="0"/>
              <a:t>17</a:t>
            </a:r>
            <a:r>
              <a:rPr lang="en-US" sz="1800" b="1" dirty="0"/>
              <a:t>/10/2020 16:02 GMT)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B6B96-3FD7-475E-B769-53132D7CF676}"/>
              </a:ext>
            </a:extLst>
          </p:cNvPr>
          <p:cNvSpPr txBox="1"/>
          <p:nvPr/>
        </p:nvSpPr>
        <p:spPr>
          <a:xfrm>
            <a:off x="7468749" y="1008215"/>
            <a:ext cx="3207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OLI </a:t>
            </a:r>
            <a:r>
              <a:rPr lang="en-US" sz="1800" b="1" dirty="0"/>
              <a:t>(</a:t>
            </a:r>
            <a:r>
              <a:rPr lang="en-US" b="1" dirty="0"/>
              <a:t>17</a:t>
            </a:r>
            <a:r>
              <a:rPr lang="en-US" sz="1800" b="1" dirty="0"/>
              <a:t>/10/2020 15:45 GMT)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1B3F7-81AF-4C15-BDC6-C7D0A2B0CB1B}"/>
              </a:ext>
            </a:extLst>
          </p:cNvPr>
          <p:cNvSpPr txBox="1"/>
          <p:nvPr/>
        </p:nvSpPr>
        <p:spPr>
          <a:xfrm>
            <a:off x="2669" y="1929"/>
            <a:ext cx="12192000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sz="5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assessment: Chesapeake Bay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5177B0-AEF0-4F5B-A081-4E87A9A0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DBD71-0162-4EEE-B108-EEEDBBFE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3" y="1553134"/>
            <a:ext cx="5490633" cy="4858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42066-C16B-4ABB-81D4-31C326D9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233" y="1606372"/>
            <a:ext cx="5922357" cy="47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F8D8B2-2C45-437B-9C8F-EDA33BAE9A54}"/>
              </a:ext>
            </a:extLst>
          </p:cNvPr>
          <p:cNvSpPr txBox="1"/>
          <p:nvPr/>
        </p:nvSpPr>
        <p:spPr>
          <a:xfrm>
            <a:off x="2669" y="1929"/>
            <a:ext cx="12192000" cy="7848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5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assessment: Upper Klamath Lake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05DDB-41D7-4D7A-8EA3-85F5760ECCC0}"/>
              </a:ext>
            </a:extLst>
          </p:cNvPr>
          <p:cNvSpPr txBox="1"/>
          <p:nvPr/>
        </p:nvSpPr>
        <p:spPr>
          <a:xfrm>
            <a:off x="1488395" y="911500"/>
            <a:ext cx="3249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MSI </a:t>
            </a:r>
            <a:r>
              <a:rPr lang="en-US" sz="1800" b="1"/>
              <a:t>(07/29/2019 19:02GMT)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97331-F0D0-4191-8766-1864D8CA65BB}"/>
              </a:ext>
            </a:extLst>
          </p:cNvPr>
          <p:cNvSpPr txBox="1"/>
          <p:nvPr/>
        </p:nvSpPr>
        <p:spPr>
          <a:xfrm>
            <a:off x="7679266" y="911499"/>
            <a:ext cx="3207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OLI </a:t>
            </a:r>
            <a:r>
              <a:rPr lang="en-US" sz="1800" b="1"/>
              <a:t>(07/29/2019 18:50GMT)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477E4-1D2A-4D37-8583-CDF4403E0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44"/>
          <a:stretch/>
        </p:blipFill>
        <p:spPr>
          <a:xfrm>
            <a:off x="366964" y="1472274"/>
            <a:ext cx="5729035" cy="4830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984FB7-352F-454F-9387-552E0C8A9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335" y="1486719"/>
            <a:ext cx="5751799" cy="4779789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67EC393-3573-42BF-A8BF-992ED604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541-FBE2-4AA3-859C-86A866A5F1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5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619</Words>
  <Application>Microsoft Office PowerPoint</Application>
  <PresentationFormat>Widescreen</PresentationFormat>
  <Paragraphs>110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.SFNSDisplay-Regular</vt:lpstr>
      <vt:lpstr>Arial</vt:lpstr>
      <vt:lpstr>Arial Narrow</vt:lpstr>
      <vt:lpstr>Arial Nova Cond Light</vt:lpstr>
      <vt:lpstr>Calibri</vt:lpstr>
      <vt:lpstr>Calibri Light</vt:lpstr>
      <vt:lpstr>Cambria Math</vt:lpstr>
      <vt:lpstr>Google Sans</vt:lpstr>
      <vt:lpstr>Times</vt:lpstr>
      <vt:lpstr>Times New Roman</vt:lpstr>
      <vt:lpstr>Office Theme</vt:lpstr>
      <vt:lpstr>Aquaverse: An Aquatic Inversion scheme for remote sensing of fresh and coastal waters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Ashapure, Akash (GSFC-619.0)[SCIENCE SYSTEMS AND APPLICATIONS INC]</dc:creator>
  <cp:lastModifiedBy>Ashapure, Akash (GSFC-619.0)[SCIENCE SYSTEMS AND APPLICATIONS INC]</cp:lastModifiedBy>
  <cp:revision>4</cp:revision>
  <dcterms:created xsi:type="dcterms:W3CDTF">2023-05-01T20:34:56Z</dcterms:created>
  <dcterms:modified xsi:type="dcterms:W3CDTF">2023-05-05T20:51:44Z</dcterms:modified>
</cp:coreProperties>
</file>