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57" r:id="rId4"/>
    <p:sldId id="258" r:id="rId5"/>
    <p:sldId id="266"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94"/>
  </p:normalViewPr>
  <p:slideViewPr>
    <p:cSldViewPr snapToGrid="0">
      <p:cViewPr varScale="1">
        <p:scale>
          <a:sx n="121" d="100"/>
          <a:sy n="121" d="100"/>
        </p:scale>
        <p:origin x="5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CC55B-391E-28A5-0060-C2C657B6EF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4EC889-29CD-D946-5AD2-C447F117F7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E7A627-99A9-D465-0B72-FBFD1E65C78D}"/>
              </a:ext>
            </a:extLst>
          </p:cNvPr>
          <p:cNvSpPr>
            <a:spLocks noGrp="1"/>
          </p:cNvSpPr>
          <p:nvPr>
            <p:ph type="dt" sz="half" idx="10"/>
          </p:nvPr>
        </p:nvSpPr>
        <p:spPr/>
        <p:txBody>
          <a:bodyPr/>
          <a:lstStyle/>
          <a:p>
            <a:fld id="{D6596FA3-26DB-2544-915D-F2348A463E02}" type="datetimeFigureOut">
              <a:rPr lang="en-US" smtClean="0"/>
              <a:t>5/6/23</a:t>
            </a:fld>
            <a:endParaRPr lang="en-US"/>
          </a:p>
        </p:txBody>
      </p:sp>
      <p:sp>
        <p:nvSpPr>
          <p:cNvPr id="5" name="Footer Placeholder 4">
            <a:extLst>
              <a:ext uri="{FF2B5EF4-FFF2-40B4-BE49-F238E27FC236}">
                <a16:creationId xmlns:a16="http://schemas.microsoft.com/office/drawing/2014/main" id="{1D335132-E06C-AEE5-417A-333828505F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7AEE6-791A-C487-E537-A2613DC20A8F}"/>
              </a:ext>
            </a:extLst>
          </p:cNvPr>
          <p:cNvSpPr>
            <a:spLocks noGrp="1"/>
          </p:cNvSpPr>
          <p:nvPr>
            <p:ph type="sldNum" sz="quarter" idx="12"/>
          </p:nvPr>
        </p:nvSpPr>
        <p:spPr/>
        <p:txBody>
          <a:bodyPr/>
          <a:lstStyle/>
          <a:p>
            <a:fld id="{E598EF00-4585-8340-9152-AACE93AD79E7}" type="slidenum">
              <a:rPr lang="en-US" smtClean="0"/>
              <a:t>‹#›</a:t>
            </a:fld>
            <a:endParaRPr lang="en-US"/>
          </a:p>
        </p:txBody>
      </p:sp>
    </p:spTree>
    <p:extLst>
      <p:ext uri="{BB962C8B-B14F-4D97-AF65-F5344CB8AC3E}">
        <p14:creationId xmlns:p14="http://schemas.microsoft.com/office/powerpoint/2010/main" val="3003921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812DA-7314-F8CD-2BE6-9A0E244D22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9BEF20-DA4B-0C48-5712-FF66561403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4716EC-3DE6-1B21-AB26-802E536CFA3B}"/>
              </a:ext>
            </a:extLst>
          </p:cNvPr>
          <p:cNvSpPr>
            <a:spLocks noGrp="1"/>
          </p:cNvSpPr>
          <p:nvPr>
            <p:ph type="dt" sz="half" idx="10"/>
          </p:nvPr>
        </p:nvSpPr>
        <p:spPr/>
        <p:txBody>
          <a:bodyPr/>
          <a:lstStyle/>
          <a:p>
            <a:fld id="{D6596FA3-26DB-2544-915D-F2348A463E02}" type="datetimeFigureOut">
              <a:rPr lang="en-US" smtClean="0"/>
              <a:t>5/6/23</a:t>
            </a:fld>
            <a:endParaRPr lang="en-US"/>
          </a:p>
        </p:txBody>
      </p:sp>
      <p:sp>
        <p:nvSpPr>
          <p:cNvPr id="5" name="Footer Placeholder 4">
            <a:extLst>
              <a:ext uri="{FF2B5EF4-FFF2-40B4-BE49-F238E27FC236}">
                <a16:creationId xmlns:a16="http://schemas.microsoft.com/office/drawing/2014/main" id="{6D2B608B-9948-92D6-DAAF-587C1DEEB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F7667B-EA35-A68D-DC60-122E4F756F23}"/>
              </a:ext>
            </a:extLst>
          </p:cNvPr>
          <p:cNvSpPr>
            <a:spLocks noGrp="1"/>
          </p:cNvSpPr>
          <p:nvPr>
            <p:ph type="sldNum" sz="quarter" idx="12"/>
          </p:nvPr>
        </p:nvSpPr>
        <p:spPr/>
        <p:txBody>
          <a:bodyPr/>
          <a:lstStyle/>
          <a:p>
            <a:fld id="{E598EF00-4585-8340-9152-AACE93AD79E7}" type="slidenum">
              <a:rPr lang="en-US" smtClean="0"/>
              <a:t>‹#›</a:t>
            </a:fld>
            <a:endParaRPr lang="en-US"/>
          </a:p>
        </p:txBody>
      </p:sp>
    </p:spTree>
    <p:extLst>
      <p:ext uri="{BB962C8B-B14F-4D97-AF65-F5344CB8AC3E}">
        <p14:creationId xmlns:p14="http://schemas.microsoft.com/office/powerpoint/2010/main" val="3531524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758ED1-D1F0-464C-C110-9D14ABEE96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CB2CF7-FFEE-2205-D607-8C1813FBB5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93FAD8-2736-496C-8720-60C8581E911C}"/>
              </a:ext>
            </a:extLst>
          </p:cNvPr>
          <p:cNvSpPr>
            <a:spLocks noGrp="1"/>
          </p:cNvSpPr>
          <p:nvPr>
            <p:ph type="dt" sz="half" idx="10"/>
          </p:nvPr>
        </p:nvSpPr>
        <p:spPr/>
        <p:txBody>
          <a:bodyPr/>
          <a:lstStyle/>
          <a:p>
            <a:fld id="{D6596FA3-26DB-2544-915D-F2348A463E02}" type="datetimeFigureOut">
              <a:rPr lang="en-US" smtClean="0"/>
              <a:t>5/6/23</a:t>
            </a:fld>
            <a:endParaRPr lang="en-US"/>
          </a:p>
        </p:txBody>
      </p:sp>
      <p:sp>
        <p:nvSpPr>
          <p:cNvPr id="5" name="Footer Placeholder 4">
            <a:extLst>
              <a:ext uri="{FF2B5EF4-FFF2-40B4-BE49-F238E27FC236}">
                <a16:creationId xmlns:a16="http://schemas.microsoft.com/office/drawing/2014/main" id="{59649501-01B3-89AA-1557-C0FB73FCE9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78A8A3-B0CA-2E03-50D1-273DE225B737}"/>
              </a:ext>
            </a:extLst>
          </p:cNvPr>
          <p:cNvSpPr>
            <a:spLocks noGrp="1"/>
          </p:cNvSpPr>
          <p:nvPr>
            <p:ph type="sldNum" sz="quarter" idx="12"/>
          </p:nvPr>
        </p:nvSpPr>
        <p:spPr/>
        <p:txBody>
          <a:bodyPr/>
          <a:lstStyle/>
          <a:p>
            <a:fld id="{E598EF00-4585-8340-9152-AACE93AD79E7}" type="slidenum">
              <a:rPr lang="en-US" smtClean="0"/>
              <a:t>‹#›</a:t>
            </a:fld>
            <a:endParaRPr lang="en-US"/>
          </a:p>
        </p:txBody>
      </p:sp>
    </p:spTree>
    <p:extLst>
      <p:ext uri="{BB962C8B-B14F-4D97-AF65-F5344CB8AC3E}">
        <p14:creationId xmlns:p14="http://schemas.microsoft.com/office/powerpoint/2010/main" val="601306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B2341-4626-E338-2820-88BDC55CF1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4C66AE-2B38-74B1-9354-894FCB774A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F8C9C-9C94-9036-AD71-EDA2BC50B83B}"/>
              </a:ext>
            </a:extLst>
          </p:cNvPr>
          <p:cNvSpPr>
            <a:spLocks noGrp="1"/>
          </p:cNvSpPr>
          <p:nvPr>
            <p:ph type="dt" sz="half" idx="10"/>
          </p:nvPr>
        </p:nvSpPr>
        <p:spPr/>
        <p:txBody>
          <a:bodyPr/>
          <a:lstStyle/>
          <a:p>
            <a:fld id="{D6596FA3-26DB-2544-915D-F2348A463E02}" type="datetimeFigureOut">
              <a:rPr lang="en-US" smtClean="0"/>
              <a:t>5/6/23</a:t>
            </a:fld>
            <a:endParaRPr lang="en-US"/>
          </a:p>
        </p:txBody>
      </p:sp>
      <p:sp>
        <p:nvSpPr>
          <p:cNvPr id="5" name="Footer Placeholder 4">
            <a:extLst>
              <a:ext uri="{FF2B5EF4-FFF2-40B4-BE49-F238E27FC236}">
                <a16:creationId xmlns:a16="http://schemas.microsoft.com/office/drawing/2014/main" id="{310420F3-74D6-2667-37AA-704FF03086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74718E-42D7-D2A8-FB15-AD23EFE1ABDB}"/>
              </a:ext>
            </a:extLst>
          </p:cNvPr>
          <p:cNvSpPr>
            <a:spLocks noGrp="1"/>
          </p:cNvSpPr>
          <p:nvPr>
            <p:ph type="sldNum" sz="quarter" idx="12"/>
          </p:nvPr>
        </p:nvSpPr>
        <p:spPr/>
        <p:txBody>
          <a:bodyPr/>
          <a:lstStyle/>
          <a:p>
            <a:fld id="{E598EF00-4585-8340-9152-AACE93AD79E7}" type="slidenum">
              <a:rPr lang="en-US" smtClean="0"/>
              <a:t>‹#›</a:t>
            </a:fld>
            <a:endParaRPr lang="en-US"/>
          </a:p>
        </p:txBody>
      </p:sp>
    </p:spTree>
    <p:extLst>
      <p:ext uri="{BB962C8B-B14F-4D97-AF65-F5344CB8AC3E}">
        <p14:creationId xmlns:p14="http://schemas.microsoft.com/office/powerpoint/2010/main" val="2559242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560C-5DE5-C51B-C439-445ADAEF6C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BC3DAA-F90C-6694-692B-46D9177B33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E0423A-5623-9609-E0F2-A67D4A3B03DE}"/>
              </a:ext>
            </a:extLst>
          </p:cNvPr>
          <p:cNvSpPr>
            <a:spLocks noGrp="1"/>
          </p:cNvSpPr>
          <p:nvPr>
            <p:ph type="dt" sz="half" idx="10"/>
          </p:nvPr>
        </p:nvSpPr>
        <p:spPr/>
        <p:txBody>
          <a:bodyPr/>
          <a:lstStyle/>
          <a:p>
            <a:fld id="{D6596FA3-26DB-2544-915D-F2348A463E02}" type="datetimeFigureOut">
              <a:rPr lang="en-US" smtClean="0"/>
              <a:t>5/6/23</a:t>
            </a:fld>
            <a:endParaRPr lang="en-US"/>
          </a:p>
        </p:txBody>
      </p:sp>
      <p:sp>
        <p:nvSpPr>
          <p:cNvPr id="5" name="Footer Placeholder 4">
            <a:extLst>
              <a:ext uri="{FF2B5EF4-FFF2-40B4-BE49-F238E27FC236}">
                <a16:creationId xmlns:a16="http://schemas.microsoft.com/office/drawing/2014/main" id="{A6B4C421-FD97-A55F-5D75-49E16ECE6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9452C-EF0C-5BE3-010F-AD57680C5A9A}"/>
              </a:ext>
            </a:extLst>
          </p:cNvPr>
          <p:cNvSpPr>
            <a:spLocks noGrp="1"/>
          </p:cNvSpPr>
          <p:nvPr>
            <p:ph type="sldNum" sz="quarter" idx="12"/>
          </p:nvPr>
        </p:nvSpPr>
        <p:spPr/>
        <p:txBody>
          <a:bodyPr/>
          <a:lstStyle/>
          <a:p>
            <a:fld id="{E598EF00-4585-8340-9152-AACE93AD79E7}" type="slidenum">
              <a:rPr lang="en-US" smtClean="0"/>
              <a:t>‹#›</a:t>
            </a:fld>
            <a:endParaRPr lang="en-US"/>
          </a:p>
        </p:txBody>
      </p:sp>
    </p:spTree>
    <p:extLst>
      <p:ext uri="{BB962C8B-B14F-4D97-AF65-F5344CB8AC3E}">
        <p14:creationId xmlns:p14="http://schemas.microsoft.com/office/powerpoint/2010/main" val="2228928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DA9B-7D2D-A82E-1A05-AB71E59CD0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A07A03-785F-4F4D-0D13-A5629309D7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2DA40E-386E-4C1F-9837-3A3F250ADD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33EB8D-A083-1713-15F3-815A2821B782}"/>
              </a:ext>
            </a:extLst>
          </p:cNvPr>
          <p:cNvSpPr>
            <a:spLocks noGrp="1"/>
          </p:cNvSpPr>
          <p:nvPr>
            <p:ph type="dt" sz="half" idx="10"/>
          </p:nvPr>
        </p:nvSpPr>
        <p:spPr/>
        <p:txBody>
          <a:bodyPr/>
          <a:lstStyle/>
          <a:p>
            <a:fld id="{D6596FA3-26DB-2544-915D-F2348A463E02}" type="datetimeFigureOut">
              <a:rPr lang="en-US" smtClean="0"/>
              <a:t>5/6/23</a:t>
            </a:fld>
            <a:endParaRPr lang="en-US"/>
          </a:p>
        </p:txBody>
      </p:sp>
      <p:sp>
        <p:nvSpPr>
          <p:cNvPr id="6" name="Footer Placeholder 5">
            <a:extLst>
              <a:ext uri="{FF2B5EF4-FFF2-40B4-BE49-F238E27FC236}">
                <a16:creationId xmlns:a16="http://schemas.microsoft.com/office/drawing/2014/main" id="{61526553-F696-5859-41AA-E3DE40D658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D08631-3E18-5733-C9AF-6A20B8090509}"/>
              </a:ext>
            </a:extLst>
          </p:cNvPr>
          <p:cNvSpPr>
            <a:spLocks noGrp="1"/>
          </p:cNvSpPr>
          <p:nvPr>
            <p:ph type="sldNum" sz="quarter" idx="12"/>
          </p:nvPr>
        </p:nvSpPr>
        <p:spPr/>
        <p:txBody>
          <a:bodyPr/>
          <a:lstStyle/>
          <a:p>
            <a:fld id="{E598EF00-4585-8340-9152-AACE93AD79E7}" type="slidenum">
              <a:rPr lang="en-US" smtClean="0"/>
              <a:t>‹#›</a:t>
            </a:fld>
            <a:endParaRPr lang="en-US"/>
          </a:p>
        </p:txBody>
      </p:sp>
    </p:spTree>
    <p:extLst>
      <p:ext uri="{BB962C8B-B14F-4D97-AF65-F5344CB8AC3E}">
        <p14:creationId xmlns:p14="http://schemas.microsoft.com/office/powerpoint/2010/main" val="279076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9FBD3-6974-ED62-62E9-DE1B58198E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AFCE5A-F1DE-A16B-22BC-AA8A12B7E6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221F17-669C-E768-AE29-2780D6F4A2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CA3151-8E7B-9ACC-CAF3-13001E7A47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6CB5DD-B9DB-FDE2-88CE-86D99EB49B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16D3D2-3964-F307-41FE-608F2A79A107}"/>
              </a:ext>
            </a:extLst>
          </p:cNvPr>
          <p:cNvSpPr>
            <a:spLocks noGrp="1"/>
          </p:cNvSpPr>
          <p:nvPr>
            <p:ph type="dt" sz="half" idx="10"/>
          </p:nvPr>
        </p:nvSpPr>
        <p:spPr/>
        <p:txBody>
          <a:bodyPr/>
          <a:lstStyle/>
          <a:p>
            <a:fld id="{D6596FA3-26DB-2544-915D-F2348A463E02}" type="datetimeFigureOut">
              <a:rPr lang="en-US" smtClean="0"/>
              <a:t>5/6/23</a:t>
            </a:fld>
            <a:endParaRPr lang="en-US"/>
          </a:p>
        </p:txBody>
      </p:sp>
      <p:sp>
        <p:nvSpPr>
          <p:cNvPr id="8" name="Footer Placeholder 7">
            <a:extLst>
              <a:ext uri="{FF2B5EF4-FFF2-40B4-BE49-F238E27FC236}">
                <a16:creationId xmlns:a16="http://schemas.microsoft.com/office/drawing/2014/main" id="{9BE99CB4-5DA9-E871-DDBF-B48BD202D2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CCCCD1-0711-8154-AD12-5EC90967FF4B}"/>
              </a:ext>
            </a:extLst>
          </p:cNvPr>
          <p:cNvSpPr>
            <a:spLocks noGrp="1"/>
          </p:cNvSpPr>
          <p:nvPr>
            <p:ph type="sldNum" sz="quarter" idx="12"/>
          </p:nvPr>
        </p:nvSpPr>
        <p:spPr/>
        <p:txBody>
          <a:bodyPr/>
          <a:lstStyle/>
          <a:p>
            <a:fld id="{E598EF00-4585-8340-9152-AACE93AD79E7}" type="slidenum">
              <a:rPr lang="en-US" smtClean="0"/>
              <a:t>‹#›</a:t>
            </a:fld>
            <a:endParaRPr lang="en-US"/>
          </a:p>
        </p:txBody>
      </p:sp>
    </p:spTree>
    <p:extLst>
      <p:ext uri="{BB962C8B-B14F-4D97-AF65-F5344CB8AC3E}">
        <p14:creationId xmlns:p14="http://schemas.microsoft.com/office/powerpoint/2010/main" val="248682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AE441-1045-2E0B-66B6-71D7324AB8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DF1E36-18FE-A403-1499-6B6D1F8BB2D3}"/>
              </a:ext>
            </a:extLst>
          </p:cNvPr>
          <p:cNvSpPr>
            <a:spLocks noGrp="1"/>
          </p:cNvSpPr>
          <p:nvPr>
            <p:ph type="dt" sz="half" idx="10"/>
          </p:nvPr>
        </p:nvSpPr>
        <p:spPr/>
        <p:txBody>
          <a:bodyPr/>
          <a:lstStyle/>
          <a:p>
            <a:fld id="{D6596FA3-26DB-2544-915D-F2348A463E02}" type="datetimeFigureOut">
              <a:rPr lang="en-US" smtClean="0"/>
              <a:t>5/6/23</a:t>
            </a:fld>
            <a:endParaRPr lang="en-US"/>
          </a:p>
        </p:txBody>
      </p:sp>
      <p:sp>
        <p:nvSpPr>
          <p:cNvPr id="4" name="Footer Placeholder 3">
            <a:extLst>
              <a:ext uri="{FF2B5EF4-FFF2-40B4-BE49-F238E27FC236}">
                <a16:creationId xmlns:a16="http://schemas.microsoft.com/office/drawing/2014/main" id="{8185BB45-E8FB-9022-FDA9-AF57D229C6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293DF2-1255-B008-179C-D1E15C10E607}"/>
              </a:ext>
            </a:extLst>
          </p:cNvPr>
          <p:cNvSpPr>
            <a:spLocks noGrp="1"/>
          </p:cNvSpPr>
          <p:nvPr>
            <p:ph type="sldNum" sz="quarter" idx="12"/>
          </p:nvPr>
        </p:nvSpPr>
        <p:spPr/>
        <p:txBody>
          <a:bodyPr/>
          <a:lstStyle/>
          <a:p>
            <a:fld id="{E598EF00-4585-8340-9152-AACE93AD79E7}" type="slidenum">
              <a:rPr lang="en-US" smtClean="0"/>
              <a:t>‹#›</a:t>
            </a:fld>
            <a:endParaRPr lang="en-US"/>
          </a:p>
        </p:txBody>
      </p:sp>
    </p:spTree>
    <p:extLst>
      <p:ext uri="{BB962C8B-B14F-4D97-AF65-F5344CB8AC3E}">
        <p14:creationId xmlns:p14="http://schemas.microsoft.com/office/powerpoint/2010/main" val="3375280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F367BB-F855-E5C0-F994-CDB63D86D300}"/>
              </a:ext>
            </a:extLst>
          </p:cNvPr>
          <p:cNvSpPr>
            <a:spLocks noGrp="1"/>
          </p:cNvSpPr>
          <p:nvPr>
            <p:ph type="dt" sz="half" idx="10"/>
          </p:nvPr>
        </p:nvSpPr>
        <p:spPr/>
        <p:txBody>
          <a:bodyPr/>
          <a:lstStyle/>
          <a:p>
            <a:fld id="{D6596FA3-26DB-2544-915D-F2348A463E02}" type="datetimeFigureOut">
              <a:rPr lang="en-US" smtClean="0"/>
              <a:t>5/6/23</a:t>
            </a:fld>
            <a:endParaRPr lang="en-US"/>
          </a:p>
        </p:txBody>
      </p:sp>
      <p:sp>
        <p:nvSpPr>
          <p:cNvPr id="3" name="Footer Placeholder 2">
            <a:extLst>
              <a:ext uri="{FF2B5EF4-FFF2-40B4-BE49-F238E27FC236}">
                <a16:creationId xmlns:a16="http://schemas.microsoft.com/office/drawing/2014/main" id="{D2E3BFC9-F9E2-7582-A222-43ACD7173D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7A48CC-E69D-77E1-116B-920871C4719A}"/>
              </a:ext>
            </a:extLst>
          </p:cNvPr>
          <p:cNvSpPr>
            <a:spLocks noGrp="1"/>
          </p:cNvSpPr>
          <p:nvPr>
            <p:ph type="sldNum" sz="quarter" idx="12"/>
          </p:nvPr>
        </p:nvSpPr>
        <p:spPr/>
        <p:txBody>
          <a:bodyPr/>
          <a:lstStyle/>
          <a:p>
            <a:fld id="{E598EF00-4585-8340-9152-AACE93AD79E7}" type="slidenum">
              <a:rPr lang="en-US" smtClean="0"/>
              <a:t>‹#›</a:t>
            </a:fld>
            <a:endParaRPr lang="en-US"/>
          </a:p>
        </p:txBody>
      </p:sp>
    </p:spTree>
    <p:extLst>
      <p:ext uri="{BB962C8B-B14F-4D97-AF65-F5344CB8AC3E}">
        <p14:creationId xmlns:p14="http://schemas.microsoft.com/office/powerpoint/2010/main" val="4080497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E76CA-86D0-0FD0-5FA5-0A9B429721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F49A97-2A58-31FE-5F0A-51D37D4720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EF6269-266B-029B-9FA8-58AE7D4494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C77B0A-3366-D16F-D12C-D1FAE72E9705}"/>
              </a:ext>
            </a:extLst>
          </p:cNvPr>
          <p:cNvSpPr>
            <a:spLocks noGrp="1"/>
          </p:cNvSpPr>
          <p:nvPr>
            <p:ph type="dt" sz="half" idx="10"/>
          </p:nvPr>
        </p:nvSpPr>
        <p:spPr/>
        <p:txBody>
          <a:bodyPr/>
          <a:lstStyle/>
          <a:p>
            <a:fld id="{D6596FA3-26DB-2544-915D-F2348A463E02}" type="datetimeFigureOut">
              <a:rPr lang="en-US" smtClean="0"/>
              <a:t>5/6/23</a:t>
            </a:fld>
            <a:endParaRPr lang="en-US"/>
          </a:p>
        </p:txBody>
      </p:sp>
      <p:sp>
        <p:nvSpPr>
          <p:cNvPr id="6" name="Footer Placeholder 5">
            <a:extLst>
              <a:ext uri="{FF2B5EF4-FFF2-40B4-BE49-F238E27FC236}">
                <a16:creationId xmlns:a16="http://schemas.microsoft.com/office/drawing/2014/main" id="{B0FEED9B-0C17-20C9-3BBC-65544EA4D4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85AC1B-5A44-8BE7-DB52-5BD725DC9A27}"/>
              </a:ext>
            </a:extLst>
          </p:cNvPr>
          <p:cNvSpPr>
            <a:spLocks noGrp="1"/>
          </p:cNvSpPr>
          <p:nvPr>
            <p:ph type="sldNum" sz="quarter" idx="12"/>
          </p:nvPr>
        </p:nvSpPr>
        <p:spPr/>
        <p:txBody>
          <a:bodyPr/>
          <a:lstStyle/>
          <a:p>
            <a:fld id="{E598EF00-4585-8340-9152-AACE93AD79E7}" type="slidenum">
              <a:rPr lang="en-US" smtClean="0"/>
              <a:t>‹#›</a:t>
            </a:fld>
            <a:endParaRPr lang="en-US"/>
          </a:p>
        </p:txBody>
      </p:sp>
    </p:spTree>
    <p:extLst>
      <p:ext uri="{BB962C8B-B14F-4D97-AF65-F5344CB8AC3E}">
        <p14:creationId xmlns:p14="http://schemas.microsoft.com/office/powerpoint/2010/main" val="1591933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912D1-7718-2553-D8FB-BB2EF0C142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17AC9F-7280-C78F-E53D-B2A0BB85EC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87DE39-4BED-70F8-4D8D-B2CC92F8F9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9E5BF7-5D80-3F41-5AF0-0199D8AC85A0}"/>
              </a:ext>
            </a:extLst>
          </p:cNvPr>
          <p:cNvSpPr>
            <a:spLocks noGrp="1"/>
          </p:cNvSpPr>
          <p:nvPr>
            <p:ph type="dt" sz="half" idx="10"/>
          </p:nvPr>
        </p:nvSpPr>
        <p:spPr/>
        <p:txBody>
          <a:bodyPr/>
          <a:lstStyle/>
          <a:p>
            <a:fld id="{D6596FA3-26DB-2544-915D-F2348A463E02}" type="datetimeFigureOut">
              <a:rPr lang="en-US" smtClean="0"/>
              <a:t>5/6/23</a:t>
            </a:fld>
            <a:endParaRPr lang="en-US"/>
          </a:p>
        </p:txBody>
      </p:sp>
      <p:sp>
        <p:nvSpPr>
          <p:cNvPr id="6" name="Footer Placeholder 5">
            <a:extLst>
              <a:ext uri="{FF2B5EF4-FFF2-40B4-BE49-F238E27FC236}">
                <a16:creationId xmlns:a16="http://schemas.microsoft.com/office/drawing/2014/main" id="{70E98D5A-CACB-B52C-5FF4-00C795E873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269A81-037B-BF2C-51DF-8DD475DC90E0}"/>
              </a:ext>
            </a:extLst>
          </p:cNvPr>
          <p:cNvSpPr>
            <a:spLocks noGrp="1"/>
          </p:cNvSpPr>
          <p:nvPr>
            <p:ph type="sldNum" sz="quarter" idx="12"/>
          </p:nvPr>
        </p:nvSpPr>
        <p:spPr/>
        <p:txBody>
          <a:bodyPr/>
          <a:lstStyle/>
          <a:p>
            <a:fld id="{E598EF00-4585-8340-9152-AACE93AD79E7}" type="slidenum">
              <a:rPr lang="en-US" smtClean="0"/>
              <a:t>‹#›</a:t>
            </a:fld>
            <a:endParaRPr lang="en-US"/>
          </a:p>
        </p:txBody>
      </p:sp>
    </p:spTree>
    <p:extLst>
      <p:ext uri="{BB962C8B-B14F-4D97-AF65-F5344CB8AC3E}">
        <p14:creationId xmlns:p14="http://schemas.microsoft.com/office/powerpoint/2010/main" val="1234822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E4CFF1-CE6D-5648-B723-6606BF7A7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363FDE-FC13-113F-A805-FEDF686228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FCC092-E15C-52F4-AFB7-7B937CE56D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596FA3-26DB-2544-915D-F2348A463E02}" type="datetimeFigureOut">
              <a:rPr lang="en-US" smtClean="0"/>
              <a:t>5/6/23</a:t>
            </a:fld>
            <a:endParaRPr lang="en-US"/>
          </a:p>
        </p:txBody>
      </p:sp>
      <p:sp>
        <p:nvSpPr>
          <p:cNvPr id="5" name="Footer Placeholder 4">
            <a:extLst>
              <a:ext uri="{FF2B5EF4-FFF2-40B4-BE49-F238E27FC236}">
                <a16:creationId xmlns:a16="http://schemas.microsoft.com/office/drawing/2014/main" id="{BCAD3640-36A0-54E1-CEA1-DAE09AD27A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DF69EA-CA27-BB63-F070-6744EE94A5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98EF00-4585-8340-9152-AACE93AD79E7}" type="slidenum">
              <a:rPr lang="en-US" smtClean="0"/>
              <a:t>‹#›</a:t>
            </a:fld>
            <a:endParaRPr lang="en-US"/>
          </a:p>
        </p:txBody>
      </p:sp>
    </p:spTree>
    <p:extLst>
      <p:ext uri="{BB962C8B-B14F-4D97-AF65-F5344CB8AC3E}">
        <p14:creationId xmlns:p14="http://schemas.microsoft.com/office/powerpoint/2010/main" val="1371447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B8650-1597-5E94-E942-2F77FBBDE6F9}"/>
              </a:ext>
            </a:extLst>
          </p:cNvPr>
          <p:cNvSpPr>
            <a:spLocks noGrp="1"/>
          </p:cNvSpPr>
          <p:nvPr>
            <p:ph type="ctrTitle"/>
          </p:nvPr>
        </p:nvSpPr>
        <p:spPr>
          <a:xfrm>
            <a:off x="1182029" y="1046034"/>
            <a:ext cx="10091854" cy="2387600"/>
          </a:xfrm>
        </p:spPr>
        <p:txBody>
          <a:bodyPr>
            <a:normAutofit/>
          </a:bodyPr>
          <a:lstStyle/>
          <a:p>
            <a:r>
              <a:rPr lang="en-US" sz="4000" b="0" i="0" u="none" strike="noStrike" dirty="0">
                <a:solidFill>
                  <a:srgbClr val="000000"/>
                </a:solidFill>
                <a:effectLst/>
                <a:latin typeface="Helvetica" pitchFamily="2" charset="0"/>
              </a:rPr>
              <a:t>Cross-calibration of ocean color sensors in polar orbit using an intermediary geostationary sensor</a:t>
            </a:r>
            <a:endParaRPr lang="en-US" sz="4000" b="1" dirty="0"/>
          </a:p>
        </p:txBody>
      </p:sp>
      <p:sp>
        <p:nvSpPr>
          <p:cNvPr id="3" name="Subtitle 2">
            <a:extLst>
              <a:ext uri="{FF2B5EF4-FFF2-40B4-BE49-F238E27FC236}">
                <a16:creationId xmlns:a16="http://schemas.microsoft.com/office/drawing/2014/main" id="{B07FAEFD-F4EA-D0B1-84FF-F62947F895FE}"/>
              </a:ext>
            </a:extLst>
          </p:cNvPr>
          <p:cNvSpPr>
            <a:spLocks noGrp="1"/>
          </p:cNvSpPr>
          <p:nvPr>
            <p:ph type="subTitle" idx="1"/>
          </p:nvPr>
        </p:nvSpPr>
        <p:spPr>
          <a:xfrm>
            <a:off x="1423639" y="4173228"/>
            <a:ext cx="9850244" cy="1655762"/>
          </a:xfrm>
        </p:spPr>
        <p:txBody>
          <a:bodyPr/>
          <a:lstStyle/>
          <a:p>
            <a:r>
              <a:rPr lang="en-US" dirty="0">
                <a:latin typeface="Times New Roman" panose="02020603050405020304" pitchFamily="18" charset="0"/>
                <a:cs typeface="Times New Roman" panose="02020603050405020304" pitchFamily="18" charset="0"/>
              </a:rPr>
              <a:t>Jing Tan (UCSD/SIO)</a:t>
            </a:r>
          </a:p>
          <a:p>
            <a:r>
              <a:rPr lang="en-US" dirty="0">
                <a:latin typeface="Times New Roman" panose="02020603050405020304" pitchFamily="18" charset="0"/>
                <a:cs typeface="Times New Roman" panose="02020603050405020304" pitchFamily="18" charset="0"/>
              </a:rPr>
              <a:t>Robert </a:t>
            </a:r>
            <a:r>
              <a:rPr lang="en-US" dirty="0" err="1">
                <a:latin typeface="Times New Roman" panose="02020603050405020304" pitchFamily="18" charset="0"/>
                <a:cs typeface="Times New Roman" panose="02020603050405020304" pitchFamily="18" charset="0"/>
              </a:rPr>
              <a:t>Frouin</a:t>
            </a:r>
            <a:r>
              <a:rPr lang="en-US" dirty="0">
                <a:latin typeface="Times New Roman" panose="02020603050405020304" pitchFamily="18" charset="0"/>
                <a:cs typeface="Times New Roman" panose="02020603050405020304" pitchFamily="18" charset="0"/>
              </a:rPr>
              <a:t> (UCSD/SIO)</a:t>
            </a:r>
          </a:p>
          <a:p>
            <a:r>
              <a:rPr lang="en-US" dirty="0">
                <a:latin typeface="Times New Roman" panose="02020603050405020304" pitchFamily="18" charset="0"/>
                <a:cs typeface="Times New Roman" panose="02020603050405020304" pitchFamily="18" charset="0"/>
              </a:rPr>
              <a:t> Hiroshi Murakami (JAXA)</a:t>
            </a:r>
          </a:p>
        </p:txBody>
      </p:sp>
    </p:spTree>
    <p:extLst>
      <p:ext uri="{BB962C8B-B14F-4D97-AF65-F5344CB8AC3E}">
        <p14:creationId xmlns:p14="http://schemas.microsoft.com/office/powerpoint/2010/main" val="2239772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BE391-372B-0437-FBE8-C26319D4E277}"/>
              </a:ext>
            </a:extLst>
          </p:cNvPr>
          <p:cNvSpPr txBox="1"/>
          <p:nvPr/>
        </p:nvSpPr>
        <p:spPr>
          <a:xfrm>
            <a:off x="951186" y="382012"/>
            <a:ext cx="10289627" cy="6093976"/>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Introduction</a:t>
            </a:r>
          </a:p>
          <a:p>
            <a:endParaRPr lang="en-US" dirty="0"/>
          </a:p>
          <a:p>
            <a:pPr algn="just"/>
            <a:r>
              <a:rPr lang="en-US" sz="2400" dirty="0">
                <a:latin typeface="Times New Roman" panose="02020603050405020304" pitchFamily="18" charset="0"/>
                <a:cs typeface="Times New Roman" panose="02020603050405020304" pitchFamily="18" charset="0"/>
              </a:rPr>
              <a:t>-Radiometric cross-calibration of optical (e.g., ocean-color) instruments: Important activity to ensure product consistency and generate climate data records. </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-Defined as viewing the same radiance at the same time, but this is difficult to achieve during in flight operations of different sensors on different orbits.</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-Apart from viewing the Moon, one must rely on measuring the solar radiation reflected by the Earth-atmosphere system at the same time and location.</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-BRDF of the Earth-atmosphere system requires observing under the same solar and viewing geometry (i.e., same line of sight). </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-If the spectral bands to be compared do not have the same or close definition, some empirical transformation must be applied to make the cross-calibration.</a:t>
            </a:r>
            <a:r>
              <a:rPr lang="en-US" sz="2400" dirty="0">
                <a:effectLst/>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1544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86EFB0-D0C1-59E3-ED7A-A84F60B8B4EC}"/>
              </a:ext>
            </a:extLst>
          </p:cNvPr>
          <p:cNvSpPr txBox="1"/>
          <p:nvPr/>
        </p:nvSpPr>
        <p:spPr>
          <a:xfrm>
            <a:off x="625038" y="374317"/>
            <a:ext cx="11042248" cy="6170920"/>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Methodology</a:t>
            </a:r>
            <a:r>
              <a:rPr lang="en-US" sz="3200"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-To realize the same line of sight, one may use an intermediary GEO sensor of reference.</a:t>
            </a:r>
          </a:p>
          <a:p>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-Compared with other cross-calibration techniques (Moon, desert sites), precise coincidences in time and geometry are easier to find (i.e., more numerous).</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-Many coincidences occur over oceanic regions, allowing the cross-calibration to be performed at radiance levels encountered in ocean-color remote sensing. </a:t>
            </a:r>
          </a:p>
          <a:p>
            <a:r>
              <a:rPr lang="en-US" sz="2400" dirty="0">
                <a:latin typeface="Times New Roman" panose="02020603050405020304" pitchFamily="18" charset="0"/>
                <a:cs typeface="Times New Roman" panose="02020603050405020304" pitchFamily="18" charset="0"/>
              </a:rPr>
              <a:t> </a:t>
            </a:r>
          </a:p>
          <a:p>
            <a:pPr algn="just"/>
            <a:r>
              <a:rPr lang="en-US" sz="2400" dirty="0">
                <a:latin typeface="Times New Roman" panose="02020603050405020304" pitchFamily="18" charset="0"/>
                <a:cs typeface="Times New Roman" panose="02020603050405020304" pitchFamily="18" charset="0"/>
              </a:rPr>
              <a:t>-Cross-calibration coefficients between each polar-orbiting sensor and the geostationary sensor, </a:t>
            </a:r>
            <a:r>
              <a:rPr lang="en-US" sz="2400" i="1" dirty="0">
                <a:latin typeface="Times New Roman" panose="02020603050405020304" pitchFamily="18" charset="0"/>
                <a:cs typeface="Times New Roman" panose="02020603050405020304" pitchFamily="18" charset="0"/>
              </a:rPr>
              <a:t>A</a:t>
            </a:r>
            <a:r>
              <a:rPr lang="en-US" sz="2400" i="1" baseline="-25000" dirty="0">
                <a:latin typeface="Times New Roman" panose="02020603050405020304" pitchFamily="18" charset="0"/>
                <a:cs typeface="Times New Roman" panose="02020603050405020304" pitchFamily="18" charset="0"/>
              </a:rPr>
              <a:t>1i</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A</a:t>
            </a:r>
            <a:r>
              <a:rPr lang="en-US" sz="2400" i="1" baseline="-25000" dirty="0">
                <a:latin typeface="Times New Roman" panose="02020603050405020304" pitchFamily="18" charset="0"/>
                <a:cs typeface="Times New Roman" panose="02020603050405020304" pitchFamily="18" charset="0"/>
              </a:rPr>
              <a:t>2j</a:t>
            </a:r>
            <a:r>
              <a:rPr lang="en-US" sz="2400" dirty="0">
                <a:latin typeface="Times New Roman" panose="02020603050405020304" pitchFamily="18" charset="0"/>
                <a:cs typeface="Times New Roman" panose="02020603050405020304" pitchFamily="18" charset="0"/>
              </a:rPr>
              <a:t>, can be written:</a:t>
            </a:r>
          </a:p>
          <a:p>
            <a:pPr algn="just">
              <a:spcBef>
                <a:spcPts val="600"/>
              </a:spcBef>
            </a:pPr>
            <a:r>
              <a:rPr lang="en-US" sz="2400" i="1" dirty="0">
                <a:latin typeface="Times New Roman" panose="02020603050405020304" pitchFamily="18" charset="0"/>
                <a:cs typeface="Times New Roman" panose="02020603050405020304" pitchFamily="18" charset="0"/>
              </a:rPr>
              <a:t>                                 A</a:t>
            </a:r>
            <a:r>
              <a:rPr lang="en-US" sz="2400" i="1" baseline="-25000" dirty="0">
                <a:latin typeface="Times New Roman" panose="02020603050405020304" pitchFamily="18" charset="0"/>
                <a:cs typeface="Times New Roman" panose="02020603050405020304" pitchFamily="18" charset="0"/>
              </a:rPr>
              <a:t>1i</a:t>
            </a:r>
            <a:r>
              <a:rPr lang="en-US" sz="2400" i="1" dirty="0">
                <a:latin typeface="Times New Roman" panose="02020603050405020304" pitchFamily="18" charset="0"/>
                <a:cs typeface="Times New Roman" panose="02020603050405020304" pitchFamily="18" charset="0"/>
              </a:rPr>
              <a:t> = </a:t>
            </a:r>
            <a:r>
              <a:rPr lang="en-US" sz="2400" i="1" dirty="0" err="1">
                <a:latin typeface="Symbol" pitchFamily="2" charset="2"/>
                <a:cs typeface="Times New Roman" panose="02020603050405020304" pitchFamily="18" charset="0"/>
              </a:rPr>
              <a:t>r</a:t>
            </a:r>
            <a:r>
              <a:rPr lang="en-US" sz="2400" i="1" baseline="-25000" dirty="0" err="1">
                <a:latin typeface="Times New Roman" panose="02020603050405020304" pitchFamily="18" charset="0"/>
                <a:cs typeface="Times New Roman" panose="02020603050405020304" pitchFamily="18" charset="0"/>
              </a:rPr>
              <a:t>ref</a:t>
            </a:r>
            <a:r>
              <a:rPr lang="en-US" sz="2400" i="1" dirty="0">
                <a:latin typeface="Times New Roman" panose="02020603050405020304" pitchFamily="18" charset="0"/>
                <a:cs typeface="Times New Roman" panose="02020603050405020304" pitchFamily="18" charset="0"/>
              </a:rPr>
              <a:t>(t) / f</a:t>
            </a:r>
            <a:r>
              <a:rPr lang="en-US" sz="2400" i="1" baseline="-25000" dirty="0">
                <a:latin typeface="Times New Roman" panose="02020603050405020304" pitchFamily="18" charset="0"/>
                <a:cs typeface="Times New Roman" panose="02020603050405020304" pitchFamily="18" charset="0"/>
              </a:rPr>
              <a:t>1i</a:t>
            </a:r>
            <a:r>
              <a:rPr lang="en-US" sz="2400" i="1" dirty="0">
                <a:latin typeface="Times New Roman" panose="02020603050405020304" pitchFamily="18" charset="0"/>
                <a:cs typeface="Times New Roman" panose="02020603050405020304" pitchFamily="18" charset="0"/>
              </a:rPr>
              <a:t>[</a:t>
            </a:r>
            <a:r>
              <a:rPr lang="en-US" sz="2400" i="1" dirty="0">
                <a:latin typeface="Symbol" pitchFamily="2" charset="2"/>
                <a:cs typeface="Times New Roman" panose="02020603050405020304" pitchFamily="18" charset="0"/>
              </a:rPr>
              <a:t>r</a:t>
            </a:r>
            <a:r>
              <a:rPr lang="en-US" sz="2400" i="1" baseline="-25000" dirty="0">
                <a:latin typeface="Times New Roman" panose="02020603050405020304" pitchFamily="18" charset="0"/>
                <a:cs typeface="Times New Roman" panose="02020603050405020304" pitchFamily="18" charset="0"/>
              </a:rPr>
              <a:t>1i</a:t>
            </a:r>
            <a:r>
              <a:rPr lang="en-US" sz="2400" i="1" dirty="0">
                <a:latin typeface="Times New Roman" panose="02020603050405020304" pitchFamily="18" charset="0"/>
                <a:cs typeface="Times New Roman" panose="02020603050405020304" pitchFamily="18" charset="0"/>
              </a:rPr>
              <a:t>(t)] ; A</a:t>
            </a:r>
            <a:r>
              <a:rPr lang="en-US" sz="2400" i="1" baseline="-25000" dirty="0">
                <a:latin typeface="Times New Roman" panose="02020603050405020304" pitchFamily="18" charset="0"/>
                <a:cs typeface="Times New Roman" panose="02020603050405020304" pitchFamily="18" charset="0"/>
              </a:rPr>
              <a:t>2j</a:t>
            </a:r>
            <a:r>
              <a:rPr lang="en-US" sz="2400" i="1" dirty="0">
                <a:latin typeface="Times New Roman" panose="02020603050405020304" pitchFamily="18" charset="0"/>
                <a:cs typeface="Times New Roman" panose="02020603050405020304" pitchFamily="18" charset="0"/>
              </a:rPr>
              <a:t> = </a:t>
            </a:r>
            <a:r>
              <a:rPr lang="en-US" sz="2400" i="1" dirty="0" err="1">
                <a:latin typeface="Symbol" pitchFamily="2" charset="2"/>
                <a:cs typeface="Times New Roman" panose="02020603050405020304" pitchFamily="18" charset="0"/>
              </a:rPr>
              <a:t>r</a:t>
            </a:r>
            <a:r>
              <a:rPr lang="en-US" sz="2400" i="1" baseline="-25000" dirty="0" err="1">
                <a:latin typeface="Times New Roman" panose="02020603050405020304" pitchFamily="18" charset="0"/>
                <a:cs typeface="Times New Roman" panose="02020603050405020304" pitchFamily="18" charset="0"/>
              </a:rPr>
              <a:t>ref</a:t>
            </a:r>
            <a:r>
              <a:rPr lang="en-US" sz="2400" i="1" dirty="0">
                <a:latin typeface="Times New Roman" panose="02020603050405020304" pitchFamily="18" charset="0"/>
                <a:cs typeface="Times New Roman" panose="02020603050405020304" pitchFamily="18" charset="0"/>
              </a:rPr>
              <a:t>(t’) / f</a:t>
            </a:r>
            <a:r>
              <a:rPr lang="en-US" sz="2400" i="1" baseline="-25000" dirty="0">
                <a:latin typeface="Times New Roman" panose="02020603050405020304" pitchFamily="18" charset="0"/>
                <a:cs typeface="Times New Roman" panose="02020603050405020304" pitchFamily="18" charset="0"/>
              </a:rPr>
              <a:t>2j</a:t>
            </a:r>
            <a:r>
              <a:rPr lang="en-US" sz="2400" i="1" dirty="0">
                <a:latin typeface="Times New Roman" panose="02020603050405020304" pitchFamily="18" charset="0"/>
                <a:cs typeface="Times New Roman" panose="02020603050405020304" pitchFamily="18" charset="0"/>
              </a:rPr>
              <a:t>[</a:t>
            </a:r>
            <a:r>
              <a:rPr lang="en-US" sz="2400" i="1" dirty="0">
                <a:latin typeface="Symbol" pitchFamily="2" charset="2"/>
                <a:cs typeface="Times New Roman" panose="02020603050405020304" pitchFamily="18" charset="0"/>
              </a:rPr>
              <a:t>r</a:t>
            </a:r>
            <a:r>
              <a:rPr lang="en-US" sz="2400" i="1" baseline="-25000" dirty="0">
                <a:latin typeface="Times New Roman" panose="02020603050405020304" pitchFamily="18" charset="0"/>
                <a:cs typeface="Times New Roman" panose="02020603050405020304" pitchFamily="18" charset="0"/>
              </a:rPr>
              <a:t>2j</a:t>
            </a:r>
            <a:r>
              <a:rPr lang="en-US" sz="2400" i="1" dirty="0">
                <a:latin typeface="Times New Roman" panose="02020603050405020304" pitchFamily="18" charset="0"/>
                <a:cs typeface="Times New Roman" panose="02020603050405020304" pitchFamily="18" charset="0"/>
              </a:rPr>
              <a:t>(t’)]</a:t>
            </a: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-Differences between </a:t>
            </a:r>
            <a:r>
              <a:rPr lang="en-US" sz="2400" i="1" dirty="0">
                <a:latin typeface="Times New Roman" panose="02020603050405020304" pitchFamily="18" charset="0"/>
                <a:cs typeface="Times New Roman" panose="02020603050405020304" pitchFamily="18" charset="0"/>
              </a:rPr>
              <a:t>A</a:t>
            </a:r>
            <a:r>
              <a:rPr lang="en-US" sz="2400" i="1" baseline="-25000" dirty="0">
                <a:latin typeface="Times New Roman" panose="02020603050405020304" pitchFamily="18" charset="0"/>
                <a:cs typeface="Times New Roman" panose="02020603050405020304" pitchFamily="18" charset="0"/>
              </a:rPr>
              <a:t>1i </a:t>
            </a:r>
            <a:r>
              <a:rPr lang="en-US" sz="2400" dirty="0">
                <a:latin typeface="Times New Roman" panose="02020603050405020304" pitchFamily="18" charset="0"/>
                <a:cs typeface="Times New Roman" panose="02020603050405020304" pitchFamily="18" charset="0"/>
              </a:rPr>
              <a:t>and</a:t>
            </a:r>
            <a:r>
              <a:rPr lang="en-US" sz="2400" i="1" dirty="0">
                <a:latin typeface="Times New Roman" panose="02020603050405020304" pitchFamily="18" charset="0"/>
                <a:cs typeface="Times New Roman" panose="02020603050405020304" pitchFamily="18" charset="0"/>
              </a:rPr>
              <a:t> A</a:t>
            </a:r>
            <a:r>
              <a:rPr lang="en-US" sz="2400" i="1" baseline="-25000" dirty="0">
                <a:latin typeface="Times New Roman" panose="02020603050405020304" pitchFamily="18" charset="0"/>
                <a:cs typeface="Times New Roman" panose="02020603050405020304" pitchFamily="18" charset="0"/>
              </a:rPr>
              <a:t>2j </a:t>
            </a:r>
            <a:r>
              <a:rPr lang="en-US" sz="2400" dirty="0">
                <a:latin typeface="Times New Roman" panose="02020603050405020304" pitchFamily="18" charset="0"/>
                <a:cs typeface="Times New Roman" panose="02020603050405020304" pitchFamily="18" charset="0"/>
              </a:rPr>
              <a:t>indicate that calibration of the two sensors is not consistent and, therefore, needs to be adjusted. </a:t>
            </a:r>
          </a:p>
        </p:txBody>
      </p:sp>
      <p:sp>
        <p:nvSpPr>
          <p:cNvPr id="2" name="TextBox 1">
            <a:extLst>
              <a:ext uri="{FF2B5EF4-FFF2-40B4-BE49-F238E27FC236}">
                <a16:creationId xmlns:a16="http://schemas.microsoft.com/office/drawing/2014/main" id="{8B22B422-06AC-B159-2D80-8B8979ECC637}"/>
              </a:ext>
            </a:extLst>
          </p:cNvPr>
          <p:cNvSpPr txBox="1"/>
          <p:nvPr/>
        </p:nvSpPr>
        <p:spPr>
          <a:xfrm>
            <a:off x="625038" y="3867581"/>
            <a:ext cx="11042248" cy="2677656"/>
          </a:xfrm>
          <a:prstGeom prst="rect">
            <a:avLst/>
          </a:prstGeom>
          <a:solidFill>
            <a:schemeClr val="bg1"/>
          </a:solidFill>
          <a:ln w="25400">
            <a:solidFill>
              <a:schemeClr val="tx1"/>
            </a:solidFill>
          </a:ln>
        </p:spPr>
        <p:txBody>
          <a:bodyPr wrap="square" rtlCol="0">
            <a:spAutoFit/>
          </a:bodyPr>
          <a:lstStyle/>
          <a:p>
            <a:pPr algn="just"/>
            <a:endParaRPr lang="en-US" sz="2400" dirty="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Methodology was applied to </a:t>
            </a:r>
            <a:r>
              <a:rPr lang="en-US" sz="2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cross-calibrate SGLI onboard GCOM-C and MODIS onboard Terra and Aqua after system vicarious calibration (SVC) using AHI onboard Hiwamari-8 as intermediary sensor</a:t>
            </a:r>
            <a:r>
              <a:rPr lang="en-US" sz="2400" i="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p>
          <a:p>
            <a:pPr algn="just"/>
            <a:endParaRPr lang="en-US" sz="2400" i="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a:p>
            <a:pPr algn="just"/>
            <a:endParaRPr lang="en-US" sz="2400" i="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22167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BC90C46-1FF3-0A83-9033-3CC17FFF0A50}"/>
              </a:ext>
            </a:extLst>
          </p:cNvPr>
          <p:cNvSpPr>
            <a:spLocks noGrp="1"/>
          </p:cNvSpPr>
          <p:nvPr>
            <p:ph type="title"/>
          </p:nvPr>
        </p:nvSpPr>
        <p:spPr>
          <a:xfrm>
            <a:off x="302173" y="0"/>
            <a:ext cx="10515600" cy="809295"/>
          </a:xfrm>
        </p:spPr>
        <p:txBody>
          <a:bodyPr>
            <a:normAutofit/>
          </a:bodyPr>
          <a:lstStyle/>
          <a:p>
            <a:r>
              <a:rPr lang="en-US" sz="3600" dirty="0">
                <a:latin typeface="Times New Roman" panose="02020603050405020304" pitchFamily="18" charset="0"/>
                <a:cs typeface="Times New Roman" panose="02020603050405020304" pitchFamily="18" charset="0"/>
              </a:rPr>
              <a:t>Spectral band matching</a:t>
            </a:r>
          </a:p>
        </p:txBody>
      </p:sp>
      <p:pic>
        <p:nvPicPr>
          <p:cNvPr id="4" name="Picture 3" descr="A picture containing text&#10;&#10;Description automatically generated">
            <a:extLst>
              <a:ext uri="{FF2B5EF4-FFF2-40B4-BE49-F238E27FC236}">
                <a16:creationId xmlns:a16="http://schemas.microsoft.com/office/drawing/2014/main" id="{5C5D79D5-03A8-C3B3-DA27-4383C20DADA2}"/>
              </a:ext>
            </a:extLst>
          </p:cNvPr>
          <p:cNvPicPr>
            <a:picLocks noChangeAspect="1"/>
          </p:cNvPicPr>
          <p:nvPr/>
        </p:nvPicPr>
        <p:blipFill>
          <a:blip r:embed="rId2"/>
          <a:stretch>
            <a:fillRect/>
          </a:stretch>
        </p:blipFill>
        <p:spPr>
          <a:xfrm>
            <a:off x="5347071" y="1036804"/>
            <a:ext cx="6844929" cy="3194300"/>
          </a:xfrm>
          <a:prstGeom prst="rect">
            <a:avLst/>
          </a:prstGeom>
        </p:spPr>
      </p:pic>
      <p:graphicFrame>
        <p:nvGraphicFramePr>
          <p:cNvPr id="2" name="Table 1">
            <a:extLst>
              <a:ext uri="{FF2B5EF4-FFF2-40B4-BE49-F238E27FC236}">
                <a16:creationId xmlns:a16="http://schemas.microsoft.com/office/drawing/2014/main" id="{105DA040-A6BA-2DC0-E34E-0EC4EDA70CB5}"/>
              </a:ext>
            </a:extLst>
          </p:cNvPr>
          <p:cNvGraphicFramePr>
            <a:graphicFrameLocks noGrp="1"/>
          </p:cNvGraphicFramePr>
          <p:nvPr>
            <p:extLst>
              <p:ext uri="{D42A27DB-BD31-4B8C-83A1-F6EECF244321}">
                <p14:modId xmlns:p14="http://schemas.microsoft.com/office/powerpoint/2010/main" val="2161816583"/>
              </p:ext>
            </p:extLst>
          </p:nvPr>
        </p:nvGraphicFramePr>
        <p:xfrm>
          <a:off x="282952" y="1597907"/>
          <a:ext cx="4972050" cy="2386965"/>
        </p:xfrm>
        <a:graphic>
          <a:graphicData uri="http://schemas.openxmlformats.org/drawingml/2006/table">
            <a:tbl>
              <a:tblPr firstRow="1" firstCol="1" bandRow="1">
                <a:tableStyleId>{5C22544A-7EE6-4342-B048-85BDC9FD1C3A}</a:tableStyleId>
              </a:tblPr>
              <a:tblGrid>
                <a:gridCol w="914400">
                  <a:extLst>
                    <a:ext uri="{9D8B030D-6E8A-4147-A177-3AD203B41FA5}">
                      <a16:colId xmlns:a16="http://schemas.microsoft.com/office/drawing/2014/main" val="2735806836"/>
                    </a:ext>
                  </a:extLst>
                </a:gridCol>
                <a:gridCol w="971550">
                  <a:extLst>
                    <a:ext uri="{9D8B030D-6E8A-4147-A177-3AD203B41FA5}">
                      <a16:colId xmlns:a16="http://schemas.microsoft.com/office/drawing/2014/main" val="702181924"/>
                    </a:ext>
                  </a:extLst>
                </a:gridCol>
                <a:gridCol w="1657350">
                  <a:extLst>
                    <a:ext uri="{9D8B030D-6E8A-4147-A177-3AD203B41FA5}">
                      <a16:colId xmlns:a16="http://schemas.microsoft.com/office/drawing/2014/main" val="1639622512"/>
                    </a:ext>
                  </a:extLst>
                </a:gridCol>
                <a:gridCol w="1428750">
                  <a:extLst>
                    <a:ext uri="{9D8B030D-6E8A-4147-A177-3AD203B41FA5}">
                      <a16:colId xmlns:a16="http://schemas.microsoft.com/office/drawing/2014/main" val="419122411"/>
                    </a:ext>
                  </a:extLst>
                </a:gridCol>
              </a:tblGrid>
              <a:tr h="0">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AHI bands</a:t>
                      </a:r>
                      <a:endParaRPr lang="en-US" sz="1000">
                        <a:effectLst/>
                        <a:latin typeface="Times New Roman" panose="02020603050405020304" pitchFamily="18" charset="0"/>
                        <a:cs typeface="Times New Roman" panose="02020603050405020304" pitchFamily="18" charset="0"/>
                      </a:endParaRPr>
                    </a:p>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 (nm)</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SGLI bands</a:t>
                      </a:r>
                      <a:endParaRPr lang="en-US" sz="1000" dirty="0">
                        <a:effectLst/>
                        <a:latin typeface="Times New Roman" panose="02020603050405020304" pitchFamily="18" charset="0"/>
                        <a:cs typeface="Times New Roman" panose="02020603050405020304" pitchFamily="18" charset="0"/>
                      </a:endParaRPr>
                    </a:p>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 (nm)</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MODIS-A bands</a:t>
                      </a:r>
                      <a:endParaRPr lang="en-US" sz="1000">
                        <a:effectLst/>
                        <a:latin typeface="Times New Roman" panose="02020603050405020304" pitchFamily="18" charset="0"/>
                        <a:cs typeface="Times New Roman" panose="02020603050405020304" pitchFamily="18" charset="0"/>
                      </a:endParaRPr>
                    </a:p>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(nm)</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MODIS-T bands</a:t>
                      </a:r>
                      <a:endParaRPr lang="en-US" sz="1000" dirty="0">
                        <a:effectLst/>
                        <a:latin typeface="Times New Roman" panose="02020603050405020304" pitchFamily="18" charset="0"/>
                        <a:cs typeface="Times New Roman" panose="02020603050405020304" pitchFamily="18" charset="0"/>
                      </a:endParaRPr>
                    </a:p>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 (nm)</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67151309"/>
                  </a:ext>
                </a:extLst>
              </a:tr>
              <a:tr h="445135">
                <a:tc>
                  <a:txBody>
                    <a:bodyPr/>
                    <a:lstStyle/>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471</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443&amp;490</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443&amp;469, 443&amp;488, 469&amp;488, 469</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443&amp;469, 443&amp;488, 469&amp;488, 469</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3705331"/>
                  </a:ext>
                </a:extLst>
              </a:tr>
              <a:tr h="628650">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510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490&amp;530</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469&amp;531, 469&amp;547, 469&amp;555, 488&amp;531, 488&amp;547, 488&amp;555</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469&amp;531, 469&amp;547, 469&amp;555, 488&amp;531, 488&amp;547, 488&amp;555</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9894393"/>
                  </a:ext>
                </a:extLst>
              </a:tr>
              <a:tr h="228600">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639</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672</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645, 667, 678</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645, 667, 678</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23170889"/>
                  </a:ext>
                </a:extLst>
              </a:tr>
              <a:tr h="228600">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857</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867</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859, 869</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859, 869</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6072977"/>
                  </a:ext>
                </a:extLst>
              </a:tr>
              <a:tr h="222885">
                <a:tc>
                  <a:txBody>
                    <a:bodyPr/>
                    <a:lstStyle/>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1610</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1635</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1640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1640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75692059"/>
                  </a:ext>
                </a:extLst>
              </a:tr>
              <a:tr h="302895">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2257</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2209</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2130</a:t>
                      </a:r>
                      <a:endParaRPr lang="en-US"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2130</a:t>
                      </a:r>
                      <a:endParaRPr lang="en-US"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74068025"/>
                  </a:ext>
                </a:extLst>
              </a:tr>
            </a:tbl>
          </a:graphicData>
        </a:graphic>
      </p:graphicFrame>
      <p:sp>
        <p:nvSpPr>
          <p:cNvPr id="9" name="TextBox 8">
            <a:extLst>
              <a:ext uri="{FF2B5EF4-FFF2-40B4-BE49-F238E27FC236}">
                <a16:creationId xmlns:a16="http://schemas.microsoft.com/office/drawing/2014/main" id="{C494DBE1-CFAE-B5EE-FCF2-6761E12492D2}"/>
              </a:ext>
            </a:extLst>
          </p:cNvPr>
          <p:cNvSpPr txBox="1"/>
          <p:nvPr/>
        </p:nvSpPr>
        <p:spPr>
          <a:xfrm>
            <a:off x="282952" y="4510770"/>
            <a:ext cx="5510048" cy="1200329"/>
          </a:xfrm>
          <a:prstGeom prst="rect">
            <a:avLst/>
          </a:prstGeom>
          <a:solidFill>
            <a:schemeClr val="bg1"/>
          </a:solidFill>
          <a:ln w="25400">
            <a:solidFill>
              <a:schemeClr val="tx1"/>
            </a:solidFill>
          </a:ln>
        </p:spPr>
        <p:txBody>
          <a:bodyPr wrap="square">
            <a:spAutoFit/>
          </a:bodyPr>
          <a:lstStyle/>
          <a:p>
            <a:r>
              <a:rPr lang="en-US" sz="2400" dirty="0">
                <a:solidFill>
                  <a:srgbClr val="161C1C"/>
                </a:solidFill>
                <a:effectLst/>
                <a:latin typeface="Times New Roman" panose="02020603050405020304" pitchFamily="18" charset="0"/>
                <a:cs typeface="Times New Roman" panose="02020603050405020304" pitchFamily="18" charset="0"/>
              </a:rPr>
              <a:t>In general, the RMSD of spectral band matching are quite small, i.e., less than 0.7%. </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7F00756-C06A-BF81-7078-E6BE0D2F9E4F}"/>
              </a:ext>
            </a:extLst>
          </p:cNvPr>
          <p:cNvSpPr txBox="1"/>
          <p:nvPr/>
        </p:nvSpPr>
        <p:spPr>
          <a:xfrm>
            <a:off x="190883" y="857201"/>
            <a:ext cx="5194630" cy="646331"/>
          </a:xfrm>
          <a:prstGeom prst="rect">
            <a:avLst/>
          </a:prstGeom>
          <a:noFill/>
        </p:spPr>
        <p:txBody>
          <a:bodyPr wrap="square">
            <a:spAutoFit/>
          </a:bodyPr>
          <a:lstStyle/>
          <a:p>
            <a:r>
              <a:rPr lang="en-US" sz="1800" dirty="0">
                <a:effectLst/>
                <a:latin typeface="Times New Roman" panose="02020603050405020304" pitchFamily="18" charset="0"/>
                <a:ea typeface="SimSun" panose="02010600030101010101" pitchFamily="2" charset="-122"/>
              </a:rPr>
              <a:t>Combinations of SGLI, MODIS-A, and -T bands used for estimating reflectance in AHI bands.</a:t>
            </a:r>
            <a:r>
              <a:rPr lang="en-US" dirty="0">
                <a:effectLst/>
              </a:rPr>
              <a:t> </a:t>
            </a:r>
            <a:endParaRPr lang="en-US" dirty="0"/>
          </a:p>
        </p:txBody>
      </p:sp>
      <p:sp>
        <p:nvSpPr>
          <p:cNvPr id="8" name="TextBox 7">
            <a:extLst>
              <a:ext uri="{FF2B5EF4-FFF2-40B4-BE49-F238E27FC236}">
                <a16:creationId xmlns:a16="http://schemas.microsoft.com/office/drawing/2014/main" id="{EC319214-0EBE-8A08-3719-47D347823098}"/>
              </a:ext>
            </a:extLst>
          </p:cNvPr>
          <p:cNvSpPr txBox="1"/>
          <p:nvPr/>
        </p:nvSpPr>
        <p:spPr>
          <a:xfrm>
            <a:off x="6114019" y="4510770"/>
            <a:ext cx="5795029" cy="1938992"/>
          </a:xfrm>
          <a:prstGeom prst="rect">
            <a:avLst/>
          </a:prstGeom>
          <a:solidFill>
            <a:schemeClr val="bg1"/>
          </a:solidFill>
          <a:ln w="25400">
            <a:solidFill>
              <a:schemeClr val="tx1"/>
            </a:solidFill>
          </a:ln>
        </p:spPr>
        <p:txBody>
          <a:bodyPr wrap="square">
            <a:spAutoFit/>
          </a:bodyPr>
          <a:lstStyle/>
          <a:p>
            <a:pPr algn="just"/>
            <a:r>
              <a:rPr lang="en-US" sz="2400" dirty="0">
                <a:solidFill>
                  <a:srgbClr val="161C1C"/>
                </a:solidFill>
                <a:effectLst/>
                <a:latin typeface="Times New Roman" panose="02020603050405020304" pitchFamily="18" charset="0"/>
                <a:cs typeface="Times New Roman" panose="02020603050405020304" pitchFamily="18" charset="0"/>
              </a:rPr>
              <a:t>Only AHI 471, 510, and 639 nm </a:t>
            </a:r>
            <a:r>
              <a:rPr lang="en-US" sz="2400" dirty="0">
                <a:solidFill>
                  <a:srgbClr val="161C1C"/>
                </a:solidFill>
                <a:latin typeface="Times New Roman" panose="02020603050405020304" pitchFamily="18" charset="0"/>
                <a:cs typeface="Times New Roman" panose="02020603050405020304" pitchFamily="18" charset="0"/>
              </a:rPr>
              <a:t>are used. </a:t>
            </a:r>
            <a:r>
              <a:rPr lang="en-US" sz="2400" dirty="0">
                <a:solidFill>
                  <a:srgbClr val="161C1C"/>
                </a:solidFill>
                <a:effectLst/>
                <a:latin typeface="Times New Roman" panose="02020603050405020304" pitchFamily="18" charset="0"/>
                <a:cs typeface="Times New Roman" panose="02020603050405020304" pitchFamily="18" charset="0"/>
              </a:rPr>
              <a:t>Longer wavelengths</a:t>
            </a:r>
            <a:r>
              <a:rPr lang="zh-CN" altLang="en-US" sz="2400" dirty="0">
                <a:solidFill>
                  <a:srgbClr val="161C1C"/>
                </a:solidFill>
                <a:effectLst/>
                <a:latin typeface="Times New Roman" panose="02020603050405020304" pitchFamily="18" charset="0"/>
                <a:cs typeface="Times New Roman" panose="02020603050405020304" pitchFamily="18" charset="0"/>
              </a:rPr>
              <a:t> </a:t>
            </a:r>
            <a:r>
              <a:rPr lang="en-US" sz="2400" dirty="0">
                <a:solidFill>
                  <a:srgbClr val="161C1C"/>
                </a:solidFill>
                <a:effectLst/>
                <a:latin typeface="Times New Roman" panose="02020603050405020304" pitchFamily="18" charset="0"/>
                <a:cs typeface="Times New Roman" panose="02020603050405020304" pitchFamily="18" charset="0"/>
              </a:rPr>
              <a:t>are not of interest due to </a:t>
            </a:r>
            <a:r>
              <a:rPr lang="en-US" sz="2400" dirty="0">
                <a:solidFill>
                  <a:srgbClr val="161C1C"/>
                </a:solidFill>
                <a:latin typeface="Times New Roman" panose="02020603050405020304" pitchFamily="18" charset="0"/>
                <a:cs typeface="Times New Roman" panose="02020603050405020304" pitchFamily="18" charset="0"/>
              </a:rPr>
              <a:t>relatively large AHI image noise and that the SVC makes assumptions about radiometric calibration in </a:t>
            </a:r>
            <a:r>
              <a:rPr lang="en-US" sz="2400" dirty="0">
                <a:solidFill>
                  <a:srgbClr val="161C1C"/>
                </a:solidFill>
                <a:effectLst/>
                <a:latin typeface="Times New Roman" panose="02020603050405020304" pitchFamily="18" charset="0"/>
                <a:cs typeface="Times New Roman" panose="02020603050405020304" pitchFamily="18" charset="0"/>
              </a:rPr>
              <a:t>the near infrared.</a:t>
            </a:r>
          </a:p>
        </p:txBody>
      </p:sp>
    </p:spTree>
    <p:extLst>
      <p:ext uri="{BB962C8B-B14F-4D97-AF65-F5344CB8AC3E}">
        <p14:creationId xmlns:p14="http://schemas.microsoft.com/office/powerpoint/2010/main" val="265982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BC90C46-1FF3-0A83-9033-3CC17FFF0A50}"/>
              </a:ext>
            </a:extLst>
          </p:cNvPr>
          <p:cNvSpPr>
            <a:spLocks noGrp="1"/>
          </p:cNvSpPr>
          <p:nvPr>
            <p:ph type="title"/>
          </p:nvPr>
        </p:nvSpPr>
        <p:spPr>
          <a:xfrm>
            <a:off x="302173" y="0"/>
            <a:ext cx="10515600" cy="809295"/>
          </a:xfrm>
        </p:spPr>
        <p:txBody>
          <a:bodyPr>
            <a:normAutofit/>
          </a:bodyPr>
          <a:lstStyle/>
          <a:p>
            <a:r>
              <a:rPr lang="en-US" sz="3600" dirty="0">
                <a:latin typeface="Times New Roman" panose="02020603050405020304" pitchFamily="18" charset="0"/>
                <a:cs typeface="Times New Roman" panose="02020603050405020304" pitchFamily="18" charset="0"/>
              </a:rPr>
              <a:t>Geometry coincidence</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A90EF396-B712-8A8B-C732-2B0F941D7F99}"/>
                  </a:ext>
                </a:extLst>
              </p:cNvPr>
              <p:cNvSpPr>
                <a:spLocks noGrp="1"/>
              </p:cNvSpPr>
              <p:nvPr>
                <p:ph idx="1"/>
              </p:nvPr>
            </p:nvSpPr>
            <p:spPr>
              <a:xfrm>
                <a:off x="95090" y="1093500"/>
                <a:ext cx="4976872" cy="2070285"/>
              </a:xfrm>
            </p:spPr>
            <p:txBody>
              <a:bodyPr>
                <a:normAutofit/>
              </a:bodyPr>
              <a:lstStyle/>
              <a:p>
                <a:pPr algn="just"/>
                <a:r>
                  <a:rPr lang="en-US" sz="2000" dirty="0">
                    <a:latin typeface="Times New Roman" panose="02020603050405020304" pitchFamily="18" charset="0"/>
                    <a:cs typeface="Times New Roman" panose="02020603050405020304" pitchFamily="18" charset="0"/>
                  </a:rPr>
                  <a:t>Criteria to find geometry coincidence</a:t>
                </a:r>
              </a:p>
              <a:p>
                <a:pPr marL="0" indent="0" algn="just">
                  <a:buNone/>
                </a:pPr>
                <a:r>
                  <a:rPr lang="en-US" sz="2000" dirty="0">
                    <a:ea typeface="Cambria Math" panose="02040503050406030204" pitchFamily="18" charset="0"/>
                    <a:cs typeface="Times New Roman" panose="02020603050405020304" pitchFamily="18" charset="0"/>
                  </a:rPr>
                  <a:t>    -</a:t>
                </a:r>
                <a14:m>
                  <m:oMath xmlns:m="http://schemas.openxmlformats.org/officeDocument/2006/math">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𝑡</m:t>
                    </m:r>
                  </m:oMath>
                </a14:m>
                <a:r>
                  <a:rPr lang="en-US" sz="2000" dirty="0">
                    <a:latin typeface="Times New Roman" panose="02020603050405020304" pitchFamily="18" charset="0"/>
                    <a:cs typeface="Times New Roman" panose="02020603050405020304" pitchFamily="18" charset="0"/>
                  </a:rPr>
                  <a:t> &lt; 10 min; </a:t>
                </a:r>
                <a14:m>
                  <m:oMath xmlns:m="http://schemas.openxmlformats.org/officeDocument/2006/math">
                    <m:sSub>
                      <m:sSubPr>
                        <m:ctrlPr>
                          <a:rPr lang="en-US" sz="200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sub>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𝑠</m:t>
                        </m:r>
                      </m:sub>
                    </m:sSub>
                    <m:r>
                      <a:rPr lang="en-US" sz="2000" b="0" i="0" smtClean="0">
                        <a:latin typeface="Cambria Math" panose="02040503050406030204" pitchFamily="18" charset="0"/>
                        <a:ea typeface="Cambria Math" panose="02040503050406030204" pitchFamily="18" charset="0"/>
                        <a:cs typeface="Times New Roman" panose="02020603050405020304" pitchFamily="18" charset="0"/>
                      </a:rPr>
                      <m:t>, </m:t>
                    </m:r>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 </m:t>
                    </m:r>
                    <m:r>
                      <a:rPr lang="en-US" sz="20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el-GR" sz="2000" i="1">
                        <a:latin typeface="Cambria Math" panose="02040503050406030204" pitchFamily="18" charset="0"/>
                        <a:ea typeface="Cambria Math" panose="02040503050406030204" pitchFamily="18" charset="0"/>
                        <a:cs typeface="Times New Roman" panose="02020603050405020304" pitchFamily="18" charset="0"/>
                      </a:rPr>
                      <m:t>Θ</m:t>
                    </m:r>
                  </m:oMath>
                </a14:m>
                <a:r>
                  <a:rPr lang="en-US" sz="2000" dirty="0">
                    <a:latin typeface="Times New Roman" panose="02020603050405020304" pitchFamily="18" charset="0"/>
                    <a:cs typeface="Times New Roman" panose="02020603050405020304" pitchFamily="18" charset="0"/>
                  </a:rPr>
                  <a:t> &lt; 1</a:t>
                </a:r>
                <a:r>
                  <a:rPr lang="en-US" sz="2000" baseline="30000" dirty="0">
                    <a:latin typeface="Times New Roman" panose="02020603050405020304" pitchFamily="18" charset="0"/>
                    <a:cs typeface="Times New Roman" panose="02020603050405020304" pitchFamily="18" charset="0"/>
                  </a:rPr>
                  <a:t>o</a:t>
                </a:r>
              </a:p>
              <a:p>
                <a:pPr marL="0" indent="0" algn="just">
                  <a:buNone/>
                </a:pPr>
                <a:r>
                  <a:rPr lang="en-US" sz="2000" dirty="0">
                    <a:latin typeface="Times New Roman" panose="02020603050405020304" pitchFamily="18" charset="0"/>
                    <a:cs typeface="Times New Roman" panose="02020603050405020304" pitchFamily="18" charset="0"/>
                  </a:rPr>
                  <a:t>    -Adjacency, Sun glint effects minimized</a:t>
                </a:r>
              </a:p>
            </p:txBody>
          </p:sp>
        </mc:Choice>
        <mc:Fallback xmlns="">
          <p:sp>
            <p:nvSpPr>
              <p:cNvPr id="5" name="Content Placeholder 2">
                <a:extLst>
                  <a:ext uri="{FF2B5EF4-FFF2-40B4-BE49-F238E27FC236}">
                    <a16:creationId xmlns:a16="http://schemas.microsoft.com/office/drawing/2014/main" id="{A90EF396-B712-8A8B-C732-2B0F941D7F99}"/>
                  </a:ext>
                </a:extLst>
              </p:cNvPr>
              <p:cNvSpPr>
                <a:spLocks noGrp="1" noRot="1" noChangeAspect="1" noMove="1" noResize="1" noEditPoints="1" noAdjustHandles="1" noChangeArrowheads="1" noChangeShapeType="1" noTextEdit="1"/>
              </p:cNvSpPr>
              <p:nvPr>
                <p:ph idx="1"/>
              </p:nvPr>
            </p:nvSpPr>
            <p:spPr>
              <a:xfrm>
                <a:off x="95090" y="1093500"/>
                <a:ext cx="4976872" cy="2070285"/>
              </a:xfrm>
              <a:blipFill>
                <a:blip r:embed="rId2"/>
                <a:stretch>
                  <a:fillRect l="-1018" t="-2424"/>
                </a:stretch>
              </a:blipFill>
            </p:spPr>
            <p:txBody>
              <a:bodyPr/>
              <a:lstStyle/>
              <a:p>
                <a:r>
                  <a:rPr lang="en-US">
                    <a:noFill/>
                  </a:rPr>
                  <a:t> </a:t>
                </a:r>
              </a:p>
            </p:txBody>
          </p:sp>
        </mc:Fallback>
      </mc:AlternateContent>
      <p:pic>
        <p:nvPicPr>
          <p:cNvPr id="2" name="Picture 1" descr="page8image66265008">
            <a:extLst>
              <a:ext uri="{FF2B5EF4-FFF2-40B4-BE49-F238E27FC236}">
                <a16:creationId xmlns:a16="http://schemas.microsoft.com/office/drawing/2014/main" id="{A4BE1BF1-3E46-A28B-5EAB-73AC16020F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1962" y="974074"/>
            <a:ext cx="6682000" cy="572742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F2936C50-C505-416F-43E4-39AD627EE1D5}"/>
              </a:ext>
            </a:extLst>
          </p:cNvPr>
          <p:cNvGrpSpPr/>
          <p:nvPr/>
        </p:nvGrpSpPr>
        <p:grpSpPr>
          <a:xfrm>
            <a:off x="95090" y="689869"/>
            <a:ext cx="11658872" cy="6036380"/>
            <a:chOff x="95090" y="689869"/>
            <a:chExt cx="11658872" cy="6036380"/>
          </a:xfrm>
        </p:grpSpPr>
        <p:pic>
          <p:nvPicPr>
            <p:cNvPr id="7" name="Picture 26" descr="page10image66405392">
              <a:extLst>
                <a:ext uri="{FF2B5EF4-FFF2-40B4-BE49-F238E27FC236}">
                  <a16:creationId xmlns:a16="http://schemas.microsoft.com/office/drawing/2014/main" id="{7D5D6459-C25B-5BB1-0DAF-A9D9B281BE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0282" y="3700010"/>
              <a:ext cx="6583680" cy="30262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7" descr="page11image66343184">
              <a:extLst>
                <a:ext uri="{FF2B5EF4-FFF2-40B4-BE49-F238E27FC236}">
                  <a16:creationId xmlns:a16="http://schemas.microsoft.com/office/drawing/2014/main" id="{71E6F84B-9622-F9F6-C8EF-98FBCAB4D8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1122" y="689869"/>
              <a:ext cx="6583680" cy="301014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1FFEF28-5927-290B-3A8E-9CDC7628F5BB}"/>
                    </a:ext>
                  </a:extLst>
                </p:cNvPr>
                <p:cNvSpPr txBox="1"/>
                <p:nvPr/>
              </p:nvSpPr>
              <p:spPr>
                <a:xfrm>
                  <a:off x="95090" y="2599905"/>
                  <a:ext cx="4748759" cy="1696170"/>
                </a:xfrm>
                <a:prstGeom prst="rect">
                  <a:avLst/>
                </a:prstGeom>
                <a:noFill/>
              </p:spPr>
              <p:txBody>
                <a:bodyPr wrap="square">
                  <a:spAutoFit/>
                </a:bodyPr>
                <a:lstStyle/>
                <a:p>
                  <a:pPr marL="285750" lvl="0" indent="-285750" algn="just">
                    <a:lnSpc>
                      <a:spcPct val="100000"/>
                    </a:lnSpc>
                    <a:spcBef>
                      <a:spcPts val="0"/>
                    </a:spcBef>
                    <a:buFont typeface="Arial" panose="020B0604020202020204" pitchFamily="34" charset="0"/>
                    <a:buChar char="•"/>
                  </a:pPr>
                  <a:r>
                    <a:rPr lang="en-US" sz="2000" dirty="0">
                      <a:solidFill>
                        <a:srgbClr val="161C1C"/>
                      </a:solidFill>
                      <a:latin typeface="Times New Roman" panose="02020603050405020304" pitchFamily="18" charset="0"/>
                      <a:cs typeface="Times New Roman" panose="02020603050405020304" pitchFamily="18" charset="0"/>
                    </a:rPr>
                    <a:t>The mean of the reflectance ratios (with respect to AHI) is considered as the best estimate, and the associated uncertainty is calculated as </a:t>
                  </a:r>
                  <a14:m>
                    <m:oMath xmlns:m="http://schemas.openxmlformats.org/officeDocument/2006/math">
                      <m:rad>
                        <m:radPr>
                          <m:degHide m:val="on"/>
                          <m:ctrlPr>
                            <a:rPr lang="en-US" sz="2000" i="1" dirty="0">
                              <a:solidFill>
                                <a:srgbClr val="161C1C"/>
                              </a:solidFill>
                              <a:latin typeface="Cambria Math" panose="02040503050406030204" pitchFamily="18" charset="0"/>
                            </a:rPr>
                          </m:ctrlPr>
                        </m:radPr>
                        <m:deg/>
                        <m:e>
                          <m:sSubSup>
                            <m:sSubSupPr>
                              <m:ctrlPr>
                                <a:rPr lang="en-US" sz="2000" i="1" dirty="0">
                                  <a:solidFill>
                                    <a:srgbClr val="161C1C"/>
                                  </a:solidFill>
                                  <a:latin typeface="Cambria Math" panose="02040503050406030204" pitchFamily="18" charset="0"/>
                                </a:rPr>
                              </m:ctrlPr>
                            </m:sSubSupPr>
                            <m:e>
                              <m:r>
                                <a:rPr lang="en-US" sz="2000" i="1" dirty="0">
                                  <a:solidFill>
                                    <a:srgbClr val="161C1C"/>
                                  </a:solidFill>
                                  <a:latin typeface="Cambria Math" panose="02040503050406030204" pitchFamily="18" charset="0"/>
                                </a:rPr>
                                <m:t>𝑒</m:t>
                              </m:r>
                            </m:e>
                            <m:sub>
                              <m:r>
                                <a:rPr lang="en-US" sz="2000" i="1" dirty="0">
                                  <a:solidFill>
                                    <a:srgbClr val="161C1C"/>
                                  </a:solidFill>
                                  <a:latin typeface="Cambria Math" panose="02040503050406030204" pitchFamily="18" charset="0"/>
                                </a:rPr>
                                <m:t>1</m:t>
                              </m:r>
                            </m:sub>
                            <m:sup>
                              <m:r>
                                <a:rPr lang="en-US" sz="2000" i="1" dirty="0">
                                  <a:solidFill>
                                    <a:srgbClr val="161C1C"/>
                                  </a:solidFill>
                                  <a:latin typeface="Cambria Math" panose="02040503050406030204" pitchFamily="18" charset="0"/>
                                </a:rPr>
                                <m:t>2</m:t>
                              </m:r>
                            </m:sup>
                          </m:sSubSup>
                          <m:r>
                            <a:rPr lang="en-US" sz="2000" i="1" dirty="0">
                              <a:solidFill>
                                <a:srgbClr val="161C1C"/>
                              </a:solidFill>
                              <a:latin typeface="Cambria Math" panose="02040503050406030204" pitchFamily="18" charset="0"/>
                            </a:rPr>
                            <m:t>+</m:t>
                          </m:r>
                          <m:sSubSup>
                            <m:sSubSupPr>
                              <m:ctrlPr>
                                <a:rPr lang="en-US" sz="2000" i="1" dirty="0">
                                  <a:solidFill>
                                    <a:srgbClr val="161C1C"/>
                                  </a:solidFill>
                                  <a:latin typeface="Cambria Math" panose="02040503050406030204" pitchFamily="18" charset="0"/>
                                </a:rPr>
                              </m:ctrlPr>
                            </m:sSubSupPr>
                            <m:e>
                              <m:r>
                                <a:rPr lang="en-US" sz="2000" i="1" dirty="0">
                                  <a:solidFill>
                                    <a:srgbClr val="161C1C"/>
                                  </a:solidFill>
                                  <a:latin typeface="Cambria Math" panose="02040503050406030204" pitchFamily="18" charset="0"/>
                                </a:rPr>
                                <m:t>𝑒</m:t>
                              </m:r>
                            </m:e>
                            <m:sub>
                              <m:r>
                                <a:rPr lang="en-US" sz="2000" i="1" dirty="0">
                                  <a:solidFill>
                                    <a:srgbClr val="161C1C"/>
                                  </a:solidFill>
                                  <a:latin typeface="Cambria Math" panose="02040503050406030204" pitchFamily="18" charset="0"/>
                                </a:rPr>
                                <m:t>2</m:t>
                              </m:r>
                            </m:sub>
                            <m:sup>
                              <m:r>
                                <a:rPr lang="en-US" sz="2000" i="1" dirty="0">
                                  <a:solidFill>
                                    <a:srgbClr val="161C1C"/>
                                  </a:solidFill>
                                  <a:latin typeface="Cambria Math" panose="02040503050406030204" pitchFamily="18" charset="0"/>
                                </a:rPr>
                                <m:t>2</m:t>
                              </m:r>
                            </m:sup>
                          </m:sSubSup>
                        </m:e>
                      </m:rad>
                    </m:oMath>
                  </a14:m>
                  <a:r>
                    <a:rPr lang="en-US" sz="2000" dirty="0">
                      <a:solidFill>
                        <a:srgbClr val="FF0000"/>
                      </a:solidFill>
                      <a:latin typeface="Times New Roman" panose="02020603050405020304" pitchFamily="18" charset="0"/>
                      <a:cs typeface="Times New Roman" panose="02020603050405020304" pitchFamily="18" charset="0"/>
                    </a:rPr>
                    <a:t> </a:t>
                  </a:r>
                  <a:r>
                    <a:rPr lang="en-US" sz="2000" dirty="0">
                      <a:solidFill>
                        <a:prstClr val="black"/>
                      </a:solidFill>
                      <a:latin typeface="Times New Roman" panose="02020603050405020304" pitchFamily="18" charset="0"/>
                      <a:cs typeface="Times New Roman" panose="02020603050405020304" pitchFamily="18" charset="0"/>
                    </a:rPr>
                    <a:t>, e</a:t>
                  </a:r>
                  <a:r>
                    <a:rPr lang="en-US" sz="2000" baseline="-25000" dirty="0">
                      <a:solidFill>
                        <a:prstClr val="black"/>
                      </a:solidFill>
                      <a:latin typeface="Times New Roman" panose="02020603050405020304" pitchFamily="18" charset="0"/>
                      <a:cs typeface="Times New Roman" panose="02020603050405020304" pitchFamily="18" charset="0"/>
                    </a:rPr>
                    <a:t>1</a:t>
                  </a:r>
                  <a:r>
                    <a:rPr lang="en-US" sz="2000" dirty="0">
                      <a:solidFill>
                        <a:prstClr val="black"/>
                      </a:solidFill>
                      <a:latin typeface="Times New Roman" panose="02020603050405020304" pitchFamily="18" charset="0"/>
                      <a:cs typeface="Times New Roman" panose="02020603050405020304" pitchFamily="18" charset="0"/>
                    </a:rPr>
                    <a:t>=SD/</a:t>
                  </a:r>
                  <a14:m>
                    <m:oMath xmlns:m="http://schemas.openxmlformats.org/officeDocument/2006/math">
                      <m:rad>
                        <m:radPr>
                          <m:degHide m:val="on"/>
                          <m:ctrlPr>
                            <a:rPr lang="en-US" sz="2000" i="1">
                              <a:solidFill>
                                <a:prstClr val="black"/>
                              </a:solidFill>
                              <a:latin typeface="Cambria Math" panose="02040503050406030204" pitchFamily="18" charset="0"/>
                            </a:rPr>
                          </m:ctrlPr>
                        </m:radPr>
                        <m:deg/>
                        <m:e>
                          <m:r>
                            <a:rPr lang="en-US" sz="2000" i="1">
                              <a:solidFill>
                                <a:prstClr val="black"/>
                              </a:solidFill>
                              <a:latin typeface="Cambria Math" panose="02040503050406030204" pitchFamily="18" charset="0"/>
                            </a:rPr>
                            <m:t>𝑁</m:t>
                          </m:r>
                        </m:e>
                      </m:rad>
                    </m:oMath>
                  </a14:m>
                  <a:r>
                    <a:rPr lang="en-US" sz="2000" dirty="0">
                      <a:solidFill>
                        <a:prstClr val="black"/>
                      </a:solidFill>
                      <a:latin typeface="Times New Roman" panose="02020603050405020304" pitchFamily="18" charset="0"/>
                      <a:cs typeface="Times New Roman" panose="02020603050405020304" pitchFamily="18" charset="0"/>
                    </a:rPr>
                    <a:t>, e</a:t>
                  </a:r>
                  <a:r>
                    <a:rPr lang="en-US" sz="2000" baseline="-25000" dirty="0">
                      <a:solidFill>
                        <a:prstClr val="black"/>
                      </a:solidFill>
                      <a:latin typeface="Times New Roman" panose="02020603050405020304" pitchFamily="18" charset="0"/>
                      <a:cs typeface="Times New Roman" panose="02020603050405020304" pitchFamily="18" charset="0"/>
                    </a:rPr>
                    <a:t>2</a:t>
                  </a:r>
                  <a:r>
                    <a:rPr lang="en-US" sz="2000" dirty="0">
                      <a:solidFill>
                        <a:prstClr val="black"/>
                      </a:solidFill>
                      <a:latin typeface="Times New Roman" panose="02020603050405020304" pitchFamily="18" charset="0"/>
                      <a:cs typeface="Times New Roman" panose="02020603050405020304" pitchFamily="18" charset="0"/>
                    </a:rPr>
                    <a:t> is the spectral matching RMSD.</a:t>
                  </a:r>
                </a:p>
              </p:txBody>
            </p:sp>
          </mc:Choice>
          <mc:Fallback xmlns="">
            <p:sp>
              <p:nvSpPr>
                <p:cNvPr id="11" name="TextBox 10">
                  <a:extLst>
                    <a:ext uri="{FF2B5EF4-FFF2-40B4-BE49-F238E27FC236}">
                      <a16:creationId xmlns:a16="http://schemas.microsoft.com/office/drawing/2014/main" id="{91FFEF28-5927-290B-3A8E-9CDC7628F5BB}"/>
                    </a:ext>
                  </a:extLst>
                </p:cNvPr>
                <p:cNvSpPr txBox="1">
                  <a:spLocks noRot="1" noChangeAspect="1" noMove="1" noResize="1" noEditPoints="1" noAdjustHandles="1" noChangeArrowheads="1" noChangeShapeType="1" noTextEdit="1"/>
                </p:cNvSpPr>
                <p:nvPr/>
              </p:nvSpPr>
              <p:spPr>
                <a:xfrm>
                  <a:off x="95090" y="2599905"/>
                  <a:ext cx="4748759" cy="1696170"/>
                </a:xfrm>
                <a:prstGeom prst="rect">
                  <a:avLst/>
                </a:prstGeom>
                <a:blipFill>
                  <a:blip r:embed="rId6"/>
                  <a:stretch>
                    <a:fillRect l="-1067" t="-1481" r="-1333" b="-5185"/>
                  </a:stretch>
                </a:blipFill>
              </p:spPr>
              <p:txBody>
                <a:bodyPr/>
                <a:lstStyle/>
                <a:p>
                  <a:r>
                    <a:rPr lang="en-US">
                      <a:noFill/>
                    </a:rPr>
                    <a:t> </a:t>
                  </a:r>
                </a:p>
              </p:txBody>
            </p:sp>
          </mc:Fallback>
        </mc:AlternateContent>
      </p:grpSp>
      <p:sp>
        <p:nvSpPr>
          <p:cNvPr id="15" name="TextBox 14">
            <a:extLst>
              <a:ext uri="{FF2B5EF4-FFF2-40B4-BE49-F238E27FC236}">
                <a16:creationId xmlns:a16="http://schemas.microsoft.com/office/drawing/2014/main" id="{6D8F8B88-2268-EB67-BD72-3E451EC50AB6}"/>
              </a:ext>
            </a:extLst>
          </p:cNvPr>
          <p:cNvSpPr txBox="1"/>
          <p:nvPr/>
        </p:nvSpPr>
        <p:spPr>
          <a:xfrm>
            <a:off x="95090" y="4670190"/>
            <a:ext cx="4476910" cy="1938992"/>
          </a:xfrm>
          <a:prstGeom prst="rect">
            <a:avLst/>
          </a:prstGeom>
          <a:noFill/>
        </p:spPr>
        <p:txBody>
          <a:bodyPr wrap="square">
            <a:spAutoFit/>
          </a:bodyPr>
          <a:lstStyle/>
          <a:p>
            <a:pPr marL="285750" indent="-285750" algn="just">
              <a:buFont typeface="Arial" panose="020B0604020202020204" pitchFamily="34" charset="0"/>
              <a:buChar char="•"/>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If we know </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and </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A/C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is the geostationary sensor, </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and </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are the polar orbiting sensors), we know the cross-calibration coefficient </a:t>
            </a:r>
            <a:r>
              <a:rPr lang="en-US" sz="2000" i="1" dirty="0">
                <a:latin typeface="Times New Roman" panose="02020603050405020304" pitchFamily="18" charset="0"/>
                <a:ea typeface="Times New Roman" panose="02020603050405020304" pitchFamily="18" charset="0"/>
                <a:cs typeface="Times New Roman" panose="02020603050405020304" pitchFamily="18" charset="0"/>
              </a:rPr>
              <a:t>C/B</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and the associated errors can be propagated. </a:t>
            </a:r>
          </a:p>
        </p:txBody>
      </p:sp>
    </p:spTree>
    <p:extLst>
      <p:ext uri="{BB962C8B-B14F-4D97-AF65-F5344CB8AC3E}">
        <p14:creationId xmlns:p14="http://schemas.microsoft.com/office/powerpoint/2010/main" val="325961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32D99F-511B-057D-721F-3548C366E576}"/>
              </a:ext>
            </a:extLst>
          </p:cNvPr>
          <p:cNvSpPr>
            <a:spLocks noGrp="1"/>
          </p:cNvSpPr>
          <p:nvPr>
            <p:ph type="title"/>
          </p:nvPr>
        </p:nvSpPr>
        <p:spPr>
          <a:xfrm>
            <a:off x="302173" y="0"/>
            <a:ext cx="10515600" cy="809295"/>
          </a:xfrm>
        </p:spPr>
        <p:txBody>
          <a:bodyPr>
            <a:normAutofit/>
          </a:bodyPr>
          <a:lstStyle/>
          <a:p>
            <a:r>
              <a:rPr lang="en-US" sz="3600" dirty="0">
                <a:latin typeface="Times New Roman" panose="02020603050405020304" pitchFamily="18" charset="0"/>
                <a:cs typeface="Times New Roman" panose="02020603050405020304" pitchFamily="18" charset="0"/>
              </a:rPr>
              <a:t>Results and conclusions</a:t>
            </a:r>
          </a:p>
        </p:txBody>
      </p:sp>
      <p:graphicFrame>
        <p:nvGraphicFramePr>
          <p:cNvPr id="2" name="Table 1">
            <a:extLst>
              <a:ext uri="{FF2B5EF4-FFF2-40B4-BE49-F238E27FC236}">
                <a16:creationId xmlns:a16="http://schemas.microsoft.com/office/drawing/2014/main" id="{FDBF6868-4B24-F488-3F93-82D6A71B1EF3}"/>
              </a:ext>
            </a:extLst>
          </p:cNvPr>
          <p:cNvGraphicFramePr>
            <a:graphicFrameLocks noGrp="1"/>
          </p:cNvGraphicFramePr>
          <p:nvPr>
            <p:extLst>
              <p:ext uri="{D42A27DB-BD31-4B8C-83A1-F6EECF244321}">
                <p14:modId xmlns:p14="http://schemas.microsoft.com/office/powerpoint/2010/main" val="2893917184"/>
              </p:ext>
            </p:extLst>
          </p:nvPr>
        </p:nvGraphicFramePr>
        <p:xfrm>
          <a:off x="97108" y="911867"/>
          <a:ext cx="5909441" cy="5404848"/>
        </p:xfrm>
        <a:graphic>
          <a:graphicData uri="http://schemas.openxmlformats.org/drawingml/2006/table">
            <a:tbl>
              <a:tblPr firstRow="1" bandRow="1">
                <a:tableStyleId>{5C22544A-7EE6-4342-B048-85BDC9FD1C3A}</a:tableStyleId>
              </a:tblPr>
              <a:tblGrid>
                <a:gridCol w="1658790">
                  <a:extLst>
                    <a:ext uri="{9D8B030D-6E8A-4147-A177-3AD203B41FA5}">
                      <a16:colId xmlns:a16="http://schemas.microsoft.com/office/drawing/2014/main" val="2880929660"/>
                    </a:ext>
                  </a:extLst>
                </a:gridCol>
                <a:gridCol w="1347767">
                  <a:extLst>
                    <a:ext uri="{9D8B030D-6E8A-4147-A177-3AD203B41FA5}">
                      <a16:colId xmlns:a16="http://schemas.microsoft.com/office/drawing/2014/main" val="2247233019"/>
                    </a:ext>
                  </a:extLst>
                </a:gridCol>
                <a:gridCol w="1451442">
                  <a:extLst>
                    <a:ext uri="{9D8B030D-6E8A-4147-A177-3AD203B41FA5}">
                      <a16:colId xmlns:a16="http://schemas.microsoft.com/office/drawing/2014/main" val="2981674502"/>
                    </a:ext>
                  </a:extLst>
                </a:gridCol>
                <a:gridCol w="1451442">
                  <a:extLst>
                    <a:ext uri="{9D8B030D-6E8A-4147-A177-3AD203B41FA5}">
                      <a16:colId xmlns:a16="http://schemas.microsoft.com/office/drawing/2014/main" val="2456207509"/>
                    </a:ext>
                  </a:extLst>
                </a:gridCol>
              </a:tblGrid>
              <a:tr h="239535">
                <a:tc rowSpan="2">
                  <a:txBody>
                    <a:bodyPr/>
                    <a:lstStyle/>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Band combinations</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gridSpan="3">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Cross-calibration coefficients A</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17229226"/>
                  </a:ext>
                </a:extLst>
              </a:tr>
              <a:tr h="333246">
                <a:tc vMerge="1">
                  <a:txBody>
                    <a:bodyPr/>
                    <a:lstStyle/>
                    <a:p>
                      <a:endParaRPr lang="en-US"/>
                    </a:p>
                  </a:txBody>
                  <a:tcP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SGLI/MODIS-A</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SGLI/MODIS-T</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MODIS-A/MODIS-T</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2189524299"/>
                  </a:ext>
                </a:extLst>
              </a:tr>
              <a:tr h="333246">
                <a:tc>
                  <a:txBody>
                    <a:bodyPr/>
                    <a:lstStyle/>
                    <a:p>
                      <a:pPr marL="0" marR="0" algn="l">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A(471) 469</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endParaRPr lang="en-US" sz="1200" dirty="0">
                        <a:effectLst/>
                        <a:latin typeface="Times New Roman" panose="02020603050405020304" pitchFamily="18" charset="0"/>
                        <a:cs typeface="Times New Roman" panose="02020603050405020304" pitchFamily="18" charset="0"/>
                      </a:endParaRPr>
                    </a:p>
                  </a:txBody>
                  <a:tcPr marL="61032" marR="61032" marT="0" marB="0" anchor="ctr"/>
                </a:tc>
                <a:tc>
                  <a:txBody>
                    <a:bodyPr/>
                    <a:lstStyle/>
                    <a:p>
                      <a:endParaRPr lang="en-US" sz="1200">
                        <a:effectLst/>
                        <a:latin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(0.991, 0.984)</a:t>
                      </a:r>
                    </a:p>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0.988±0.010</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960449225"/>
                  </a:ext>
                </a:extLst>
              </a:tr>
              <a:tr h="499869">
                <a:tc>
                  <a:txBody>
                    <a:bodyPr/>
                    <a:lstStyle/>
                    <a:p>
                      <a:pPr marL="0" marR="0" algn="l">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A(471) 443&amp;488/443&amp;490</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(1.014, 1.014)</a:t>
                      </a:r>
                    </a:p>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1.014±0.010</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(1.018, 1.018, 1.008)</a:t>
                      </a:r>
                    </a:p>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1.015±0.008</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(1.004, 0.994)</a:t>
                      </a:r>
                    </a:p>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0.999±0.006</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1924488137"/>
                  </a:ext>
                </a:extLst>
              </a:tr>
              <a:tr h="333246">
                <a:tc>
                  <a:txBody>
                    <a:bodyPr/>
                    <a:lstStyle/>
                    <a:p>
                      <a:pPr marL="0" marR="0" algn="l">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A(471) 443&amp;469</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endParaRPr lang="en-US" sz="1200">
                        <a:effectLst/>
                        <a:latin typeface="Times New Roman" panose="02020603050405020304" pitchFamily="18" charset="0"/>
                        <a:cs typeface="Times New Roman" panose="02020603050405020304" pitchFamily="18" charset="0"/>
                      </a:endParaRPr>
                    </a:p>
                  </a:txBody>
                  <a:tcPr marL="61032" marR="61032" marT="0" marB="0" anchor="ctr"/>
                </a:tc>
                <a:tc>
                  <a:txBody>
                    <a:bodyPr/>
                    <a:lstStyle/>
                    <a:p>
                      <a:endParaRPr lang="en-US" sz="1200" dirty="0">
                        <a:effectLst/>
                        <a:latin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(0.993, 0.988)</a:t>
                      </a:r>
                    </a:p>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0.991±0.007</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3435989568"/>
                  </a:ext>
                </a:extLst>
              </a:tr>
              <a:tr h="333246">
                <a:tc>
                  <a:txBody>
                    <a:bodyPr/>
                    <a:lstStyle/>
                    <a:p>
                      <a:pPr marL="0" marR="0" algn="l">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A(471) 469&amp;488</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 </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0.997, 0.991</a:t>
                      </a:r>
                    </a:p>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0.994±0.009</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1219870314"/>
                  </a:ext>
                </a:extLst>
              </a:tr>
              <a:tr h="499869">
                <a:tc>
                  <a:txBody>
                    <a:bodyPr/>
                    <a:lstStyle/>
                    <a:p>
                      <a:pPr marL="0" marR="0" algn="l">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A(510) 488&amp;531/490&amp;530</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(1.035, 1.033)</a:t>
                      </a:r>
                    </a:p>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1.034±0.010</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(1.043, 1.051, 1.041)</a:t>
                      </a:r>
                    </a:p>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1.046±0.008</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(1.008, 1.008)</a:t>
                      </a:r>
                    </a:p>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1.008±0.006</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4100004054"/>
                  </a:ext>
                </a:extLst>
              </a:tr>
              <a:tr h="333246">
                <a:tc>
                  <a:txBody>
                    <a:bodyPr/>
                    <a:lstStyle/>
                    <a:p>
                      <a:pPr marL="0" marR="0" algn="l">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A(510) 488&amp;547</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 </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 </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(1.004, 1.009)</a:t>
                      </a:r>
                    </a:p>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1.007±0.006</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1874051405"/>
                  </a:ext>
                </a:extLst>
              </a:tr>
              <a:tr h="333246">
                <a:tc>
                  <a:txBody>
                    <a:bodyPr/>
                    <a:lstStyle/>
                    <a:p>
                      <a:pPr marL="0" marR="0" algn="l">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A(510) 488&amp;555</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 </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(1.005, 1.010)</a:t>
                      </a:r>
                    </a:p>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1.008±0.006</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1205864580"/>
                  </a:ext>
                </a:extLst>
              </a:tr>
              <a:tr h="333246">
                <a:tc>
                  <a:txBody>
                    <a:bodyPr/>
                    <a:lstStyle/>
                    <a:p>
                      <a:pPr marL="0" marR="0" algn="l">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A(510) 469&amp;531</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(1.007, 1.005)</a:t>
                      </a:r>
                    </a:p>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1.006±0.006</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338063819"/>
                  </a:ext>
                </a:extLst>
              </a:tr>
              <a:tr h="333246">
                <a:tc>
                  <a:txBody>
                    <a:bodyPr/>
                    <a:lstStyle/>
                    <a:p>
                      <a:pPr marL="0" marR="0" algn="l">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A(510) 469&amp;547</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(0.999, 1.002)</a:t>
                      </a:r>
                    </a:p>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1.000±0.006</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3279218623"/>
                  </a:ext>
                </a:extLst>
              </a:tr>
              <a:tr h="333246">
                <a:tc>
                  <a:txBody>
                    <a:bodyPr/>
                    <a:lstStyle/>
                    <a:p>
                      <a:pPr marL="0" marR="0" algn="l">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A(510) 469&amp;555</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(0.999, 1.005)</a:t>
                      </a:r>
                    </a:p>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1.002±0.006</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2557468043"/>
                  </a:ext>
                </a:extLst>
              </a:tr>
              <a:tr h="333246">
                <a:tc>
                  <a:txBody>
                    <a:bodyPr/>
                    <a:lstStyle/>
                    <a:p>
                      <a:pPr marL="0" marR="0" algn="l">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A(639) 645</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(1.002, 0.989)</a:t>
                      </a:r>
                    </a:p>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0.995±0.007</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3768065904"/>
                  </a:ext>
                </a:extLst>
              </a:tr>
              <a:tr h="499869">
                <a:tc>
                  <a:txBody>
                    <a:bodyPr/>
                    <a:lstStyle/>
                    <a:p>
                      <a:pPr marL="0" marR="0" algn="l">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A(639) 667/672</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(0.994, 0.984)</a:t>
                      </a:r>
                    </a:p>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0.989±0.023</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(0.999, 0.977, 0.980)</a:t>
                      </a:r>
                    </a:p>
                    <a:p>
                      <a:pPr marL="0" marR="0" algn="ctr">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0.985±0.019</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(1.005, 0.996)</a:t>
                      </a:r>
                    </a:p>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1.001±0.007</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331934222"/>
                  </a:ext>
                </a:extLst>
              </a:tr>
              <a:tr h="333246">
                <a:tc>
                  <a:txBody>
                    <a:bodyPr/>
                    <a:lstStyle/>
                    <a:p>
                      <a:pPr marL="0" marR="0" algn="l">
                        <a:lnSpc>
                          <a:spcPts val="1300"/>
                        </a:lnSpc>
                        <a:spcBef>
                          <a:spcPts val="0"/>
                        </a:spcBef>
                        <a:spcAft>
                          <a:spcPts val="0"/>
                        </a:spcAft>
                      </a:pPr>
                      <a:r>
                        <a:rPr lang="en-US" sz="1200">
                          <a:effectLst/>
                          <a:latin typeface="Times New Roman" panose="02020603050405020304" pitchFamily="18" charset="0"/>
                          <a:cs typeface="Times New Roman" panose="02020603050405020304" pitchFamily="18" charset="0"/>
                        </a:rPr>
                        <a:t>A(639) 678</a:t>
                      </a:r>
                      <a:endPar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tc>
                  <a:txBody>
                    <a:bodyPr/>
                    <a:lstStyle/>
                    <a:p>
                      <a:endParaRPr lang="en-US" sz="1200">
                        <a:effectLst/>
                        <a:latin typeface="Times New Roman" panose="02020603050405020304" pitchFamily="18" charset="0"/>
                        <a:cs typeface="Times New Roman" panose="02020603050405020304" pitchFamily="18" charset="0"/>
                      </a:endParaRPr>
                    </a:p>
                  </a:txBody>
                  <a:tcPr marL="61032" marR="61032" marT="0" marB="0" anchor="ctr"/>
                </a:tc>
                <a:tc>
                  <a:txBody>
                    <a:bodyPr/>
                    <a:lstStyle/>
                    <a:p>
                      <a:endParaRPr lang="en-US" sz="1200">
                        <a:effectLst/>
                        <a:latin typeface="Times New Roman" panose="02020603050405020304" pitchFamily="18" charset="0"/>
                        <a:cs typeface="Times New Roman" panose="02020603050405020304" pitchFamily="18" charset="0"/>
                      </a:endParaRPr>
                    </a:p>
                  </a:txBody>
                  <a:tcPr marL="61032" marR="61032" marT="0" marB="0" anchor="ctr"/>
                </a:tc>
                <a:tc>
                  <a:txBody>
                    <a:bodyPr/>
                    <a:lstStyle/>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(1.006, 1.001)</a:t>
                      </a:r>
                    </a:p>
                    <a:p>
                      <a:pPr marL="0" marR="0" algn="ctr">
                        <a:lnSpc>
                          <a:spcPts val="13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1.004±0.007</a:t>
                      </a:r>
                      <a:endPar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032" marR="61032" marT="0" marB="0" anchor="ctr"/>
                </a:tc>
                <a:extLst>
                  <a:ext uri="{0D108BD9-81ED-4DB2-BD59-A6C34878D82A}">
                    <a16:rowId xmlns:a16="http://schemas.microsoft.com/office/drawing/2014/main" val="1129838322"/>
                  </a:ext>
                </a:extLst>
              </a:tr>
            </a:tbl>
          </a:graphicData>
        </a:graphic>
      </p:graphicFrame>
      <p:sp>
        <p:nvSpPr>
          <p:cNvPr id="3" name="TextBox 2">
            <a:extLst>
              <a:ext uri="{FF2B5EF4-FFF2-40B4-BE49-F238E27FC236}">
                <a16:creationId xmlns:a16="http://schemas.microsoft.com/office/drawing/2014/main" id="{ADA1F795-64B3-3A28-E518-49E154083F05}"/>
              </a:ext>
            </a:extLst>
          </p:cNvPr>
          <p:cNvSpPr txBox="1"/>
          <p:nvPr/>
        </p:nvSpPr>
        <p:spPr>
          <a:xfrm>
            <a:off x="6084553" y="766732"/>
            <a:ext cx="5795028" cy="5324535"/>
          </a:xfrm>
          <a:prstGeom prst="rect">
            <a:avLst/>
          </a:prstGeom>
          <a:noFill/>
        </p:spPr>
        <p:txBody>
          <a:bodyPr wrap="square">
            <a:spAutoFit/>
          </a:bodyPr>
          <a:lstStyle/>
          <a:p>
            <a:pPr algn="just"/>
            <a:endParaRPr lang="en-US"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0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MODIS-A and MODIS-T after SVC are well cross-calibrated in the bands of reference, with differences of about 1% from unity, generally within the uncertainties, for all band combinations. </a:t>
            </a:r>
          </a:p>
          <a:p>
            <a:pPr marL="285750" indent="-285750" algn="just">
              <a:buFont typeface="Arial" panose="020B0604020202020204" pitchFamily="34" charset="0"/>
              <a:buChar char="•"/>
            </a:pPr>
            <a:endParaRPr lang="en-US" sz="20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endParaRPr>
          </a:p>
          <a:p>
            <a:pPr marL="285750" indent="-285750" algn="just">
              <a:buFont typeface="Arial" panose="020B0604020202020204" pitchFamily="34" charset="0"/>
              <a:buChar char="•"/>
            </a:pPr>
            <a:r>
              <a:rPr lang="en-US" sz="2000" dirty="0">
                <a:solidFill>
                  <a:srgbClr val="161C1C"/>
                </a:solidFill>
                <a:effectLst/>
                <a:latin typeface="Times New Roman" panose="02020603050405020304" pitchFamily="18" charset="0"/>
                <a:cs typeface="Times New Roman" panose="02020603050405020304" pitchFamily="18" charset="0"/>
              </a:rPr>
              <a:t>SGLI shows larger cross-calibration differences, i.e., 1.4%, 3.4%, and 1.1% with MODIS-A and 1.5%, 4.6%, and 1.5% with MODIS-T, respectively. </a:t>
            </a:r>
          </a:p>
          <a:p>
            <a:pPr marL="285750" indent="-285750" algn="just">
              <a:buFont typeface="Arial" panose="020B0604020202020204" pitchFamily="34" charset="0"/>
              <a:buChar char="•"/>
            </a:pPr>
            <a:endParaRPr lang="en-US" sz="2000" dirty="0">
              <a:solidFill>
                <a:srgbClr val="161C1C"/>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2000" dirty="0">
                <a:solidFill>
                  <a:srgbClr val="161C1C"/>
                </a:solidFill>
                <a:effectLst/>
                <a:latin typeface="Times New Roman" panose="02020603050405020304" pitchFamily="18" charset="0"/>
                <a:cs typeface="Times New Roman" panose="02020603050405020304" pitchFamily="18" charset="0"/>
              </a:rPr>
              <a:t>Such differences may introduce significant discrepancies between ocean-color products generated from SGLI and MODIS data, although some compensation may occur because different atmospheric correction schemes are used to process SGLI and MODIS imagery, and SVC is based on the selected scheme. </a:t>
            </a:r>
            <a:endParaRPr lang="en-US" sz="20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BE77839-1C15-0463-4306-23FA71D0FB0E}"/>
              </a:ext>
            </a:extLst>
          </p:cNvPr>
          <p:cNvSpPr txBox="1"/>
          <p:nvPr/>
        </p:nvSpPr>
        <p:spPr>
          <a:xfrm>
            <a:off x="2232171" y="2531063"/>
            <a:ext cx="9647410" cy="3785652"/>
          </a:xfrm>
          <a:prstGeom prst="rect">
            <a:avLst/>
          </a:prstGeom>
          <a:solidFill>
            <a:schemeClr val="bg1"/>
          </a:solidFill>
          <a:ln w="25400">
            <a:solidFill>
              <a:schemeClr val="tx1"/>
            </a:solidFill>
          </a:ln>
        </p:spPr>
        <p:txBody>
          <a:bodyPr wrap="square">
            <a:spAutoFit/>
          </a:bodyPr>
          <a:lstStyle/>
          <a:p>
            <a:pPr marL="285750" indent="-285750" algn="just">
              <a:buFont typeface="Wingdings" pitchFamily="2" charset="2"/>
              <a:buChar char="Ø"/>
            </a:pPr>
            <a:r>
              <a:rPr lang="en-US" sz="2000" dirty="0">
                <a:latin typeface="Times New Roman" panose="02020603050405020304" pitchFamily="18" charset="0"/>
                <a:ea typeface="SimSun" panose="02010600030101010101" pitchFamily="2" charset="-122"/>
                <a:cs typeface="Times New Roman" panose="02020603050405020304" pitchFamily="18" charset="0"/>
              </a:rPr>
              <a:t>Proposed method is general and can be applied operationally, and to other optical sensors operating in polar orbit. It can also be performed prior to SVC, as this calibration may be considered as part of the atmospheric correction process. </a:t>
            </a:r>
          </a:p>
          <a:p>
            <a:pPr marL="285750" indent="-285750" algn="just">
              <a:buFont typeface="Wingdings" pitchFamily="2" charset="2"/>
              <a:buChar char="Ø"/>
            </a:pPr>
            <a:endParaRPr lang="en-US" sz="2000" dirty="0">
              <a:latin typeface="Times New Roman" panose="02020603050405020304" pitchFamily="18" charset="0"/>
              <a:ea typeface="SimSun" panose="02010600030101010101" pitchFamily="2" charset="-122"/>
              <a:cs typeface="Times New Roman" panose="02020603050405020304" pitchFamily="18" charset="0"/>
            </a:endParaRPr>
          </a:p>
          <a:p>
            <a:pPr marL="285750" indent="-285750" algn="just">
              <a:buFont typeface="Wingdings" pitchFamily="2" charset="2"/>
              <a:buChar char="Ø"/>
            </a:pPr>
            <a:r>
              <a:rPr lang="en-US" sz="2000" dirty="0">
                <a:latin typeface="Times New Roman" panose="02020603050405020304" pitchFamily="18" charset="0"/>
                <a:ea typeface="SimSun" panose="02010600030101010101" pitchFamily="2" charset="-122"/>
                <a:cs typeface="Times New Roman" panose="02020603050405020304" pitchFamily="18" charset="0"/>
              </a:rPr>
              <a:t>Cross-calibration coefficients obtained on each day are accurate (with small uncertainties), and time series allows one to observe changes in cross-calibration between polar orbiting sensors with time.</a:t>
            </a:r>
          </a:p>
          <a:p>
            <a:pPr marL="285750" indent="-285750" algn="just">
              <a:buFont typeface="Wingdings" pitchFamily="2" charset="2"/>
              <a:buChar char="Ø"/>
            </a:pPr>
            <a:endParaRPr lang="en-US" sz="2000" dirty="0">
              <a:latin typeface="Times New Roman" panose="02020603050405020304" pitchFamily="18" charset="0"/>
              <a:cs typeface="Times New Roman" panose="02020603050405020304" pitchFamily="18" charset="0"/>
            </a:endParaRPr>
          </a:p>
          <a:p>
            <a:pPr marL="285750" indent="-285750" algn="just">
              <a:buFont typeface="Wingdings" pitchFamily="2" charset="2"/>
              <a:buChar char="Ø"/>
            </a:pPr>
            <a:r>
              <a:rPr lang="en-US" sz="2000" dirty="0">
                <a:latin typeface="Times New Roman" panose="02020603050405020304" pitchFamily="18" charset="0"/>
                <a:cs typeface="Times New Roman" panose="02020603050405020304" pitchFamily="18" charset="0"/>
              </a:rPr>
              <a:t>The methodology has great potential in the future in view of new GEO sensors, which will have improved performance and characteristics, allowing a more accurate and complete cross-calibration of polar-orbiting optical sensors, e.g., cross-calibrating PACE OCI with VIIRS, OLCI using GLIMR.</a:t>
            </a:r>
          </a:p>
        </p:txBody>
      </p:sp>
    </p:spTree>
    <p:extLst>
      <p:ext uri="{BB962C8B-B14F-4D97-AF65-F5344CB8AC3E}">
        <p14:creationId xmlns:p14="http://schemas.microsoft.com/office/powerpoint/2010/main" val="101660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3288</TotalTime>
  <Words>1077</Words>
  <Application>Microsoft Macintosh PowerPoint</Application>
  <PresentationFormat>Widescreen</PresentationFormat>
  <Paragraphs>154</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Arial</vt:lpstr>
      <vt:lpstr>Calibri</vt:lpstr>
      <vt:lpstr>Calibri Light</vt:lpstr>
      <vt:lpstr>Cambria Math</vt:lpstr>
      <vt:lpstr>Helvetica</vt:lpstr>
      <vt:lpstr>Symbol</vt:lpstr>
      <vt:lpstr>Times New Roman</vt:lpstr>
      <vt:lpstr>Wingdings</vt:lpstr>
      <vt:lpstr>Office Theme</vt:lpstr>
      <vt:lpstr>Cross-calibration of ocean color sensors in polar orbit using an intermediary geostationary sensor</vt:lpstr>
      <vt:lpstr>PowerPoint Presentation</vt:lpstr>
      <vt:lpstr>PowerPoint Presentation</vt:lpstr>
      <vt:lpstr>Spectral band matching</vt:lpstr>
      <vt:lpstr>Geometry coincidence</vt:lpstr>
      <vt:lpstr>Results and 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Cross-calibration of ocean color sensors in polar orbit using an intermediary geostationary sensor</dc:title>
  <dc:creator>Tan, Jing</dc:creator>
  <cp:lastModifiedBy>Tan, Jing</cp:lastModifiedBy>
  <cp:revision>65</cp:revision>
  <dcterms:created xsi:type="dcterms:W3CDTF">2023-04-26T15:48:49Z</dcterms:created>
  <dcterms:modified xsi:type="dcterms:W3CDTF">2023-05-06T22:32:50Z</dcterms:modified>
</cp:coreProperties>
</file>