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2" r:id="rId5"/>
    <p:sldId id="278" r:id="rId6"/>
    <p:sldId id="259" r:id="rId7"/>
    <p:sldId id="263" r:id="rId8"/>
    <p:sldId id="264" r:id="rId9"/>
    <p:sldId id="261" r:id="rId10"/>
    <p:sldId id="271" r:id="rId11"/>
    <p:sldId id="273" r:id="rId12"/>
    <p:sldId id="265" r:id="rId13"/>
    <p:sldId id="266" r:id="rId14"/>
    <p:sldId id="274" r:id="rId15"/>
    <p:sldId id="268" r:id="rId16"/>
    <p:sldId id="269" r:id="rId17"/>
    <p:sldId id="275" r:id="rId18"/>
    <p:sldId id="27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A600-4F96-494E-B3C2-AA5EB6020C25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69FC3-AEEF-4FDF-98FD-7EFBB0C19CF1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0213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69FC3-AEEF-4FDF-98FD-7EFBB0C19CF1}" type="slidenum">
              <a:rPr lang="es-UY" smtClean="0"/>
              <a:t>3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2105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69FC3-AEEF-4FDF-98FD-7EFBB0C19CF1}" type="slidenum">
              <a:rPr lang="es-UY" smtClean="0"/>
              <a:t>6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3231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69FC3-AEEF-4FDF-98FD-7EFBB0C19CF1}" type="slidenum">
              <a:rPr lang="es-UY" smtClean="0"/>
              <a:t>7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3728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69FC3-AEEF-4FDF-98FD-7EFBB0C19CF1}" type="slidenum">
              <a:rPr lang="es-UY" smtClean="0"/>
              <a:t>10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0354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69FC3-AEEF-4FDF-98FD-7EFBB0C19CF1}" type="slidenum">
              <a:rPr lang="es-UY" smtClean="0"/>
              <a:t>19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49985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574A-CE22-E9C3-90D7-1F01BE1BD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38FCF-1B2E-E7ED-E403-A1730FF5D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U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F4293-604D-5F4D-4999-27DE535D8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1F0D4-C986-B990-93C1-DFF1053D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4A95-2D3F-F8EB-E8C4-88F0B9C5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3911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E66F4-1D9E-4267-1CB0-81F6C409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CDB99-0D41-19C9-1DD3-0F0894A35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E917E-EE63-DC9F-5A46-D361401E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714F1-4494-A5FC-0545-43CC3902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957DD-BD7B-3694-BC02-2D862182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2219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4F352-E154-D174-9040-35F538B8C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61330-3FF4-2D8B-DABF-488F605CC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7C84C-7B3D-C134-68C3-353C4726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5F04-E76A-04EC-D146-68B451CF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CFE30-B295-1D97-F7A4-7232F912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4967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B4FD-A8A0-6499-EE61-7AA66090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1C726-C0A6-9DE8-2875-3D6D29D9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B47E2-FE2D-11CC-CABC-8B355D81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9570C-2017-9209-DD8D-A65F0E56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2F4C5-601C-55B6-14AB-EF51CB9E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3086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2731-7E47-2C9E-758C-FD005676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5817A-9BF6-8D3E-8CAD-5C542B3D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1683-28FA-BDE8-BEAA-5F716C1B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2B0C-1AB9-DFFE-15A0-F1B958E1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DF5E-3FF3-32A5-9952-7DBDD0E8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7289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126C-FD05-2FC2-7106-5AD51F95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5DF9-F12A-928B-0AF5-637716DD7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3378E-38D0-C292-5590-F85E2CB61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AE638-9D52-9BA6-4CB8-F192FCF5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D249B-5CD2-59B5-2772-08A31878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4068C-A8E9-036B-FFA3-46637755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669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D18D-9B33-DD81-0A6C-3BE3D97B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29275-4D28-462C-C243-E9E9D8735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83430-2113-D0BA-BCC4-B0AEF525A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1ACDB-D01D-53B5-B209-5027DC826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13C92-8C36-5B12-8C6B-3A6A9325D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E9455-469F-CB2E-65DA-B3706448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C48E2B-DE75-FBA3-D964-7A62A02C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17414-E10D-863D-0006-1DA81AC9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5152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D5C2-AA2C-196A-7DEF-15EC9D3D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4C1B4-144F-B204-408F-8C88A7E4D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93B53-5C11-70BF-EF08-1CC40DF6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64620-593E-4BBD-7D4F-9A31A692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97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7CE36-7C5F-7182-B228-32CF534BF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254DF-A221-1FEB-8CB0-921DEDFA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EA702-55E7-7E3E-0486-DCDF6E9B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3009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53A6-CC2B-B887-F7CB-85C6CDCE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72D96-29D0-5A32-3B03-D22714DC1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39320-70F4-C44E-FB18-443849C87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0F120-7B14-ABCA-7770-EED7524A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B16F0-20E4-C8B9-6743-A45EE6B8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E3928-DB97-4D28-83BA-8A64F90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3297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1B85-3092-0AD8-0612-842644BD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CEB21-E0F1-2EEA-B133-3D88942D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E807C-2D40-AC8A-B74D-7F49B7E7D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5707E-0ABF-F768-3A52-1F82737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610B1-1AD0-43E5-8F94-C0B65EBE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12284-E233-609C-B993-1FD0AF85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0905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5A815-6832-6E9A-AC15-CADC5D4E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U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75F7-5043-F096-2B9A-E3BD1A976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3C28E-C125-E7D8-7722-239091436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73A98-C963-47EA-9E23-CC3D8CBA9EA6}" type="datetimeFigureOut">
              <a:rPr lang="es-UY" smtClean="0"/>
              <a:t>7/5/2023</a:t>
            </a:fld>
            <a:endParaRPr lang="es-U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48296-2DC4-25FF-FBAF-AA3C4732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08AC-9038-B9F0-FB76-38895A66C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D71F1-6DBE-48F5-BBAE-EB8710689062}" type="slidenum">
              <a:rPr lang="es-UY" smtClean="0"/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4085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161C0A-8970-AEB7-62A8-72DE1D98960D}"/>
              </a:ext>
            </a:extLst>
          </p:cNvPr>
          <p:cNvSpPr txBox="1"/>
          <p:nvPr/>
        </p:nvSpPr>
        <p:spPr>
          <a:xfrm>
            <a:off x="1244521" y="2894296"/>
            <a:ext cx="6096000" cy="188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Leelawadee UI Semilight" panose="020B0402040204020203" pitchFamily="34" charset="-34"/>
                <a:ea typeface="Yu Gothic" panose="020B0400000000000000" pitchFamily="34" charset="-128"/>
                <a:cs typeface="Leelawadee UI Semilight" panose="020B0402040204020203" pitchFamily="34" charset="-34"/>
              </a:rPr>
              <a:t>Clementina Calvo, Michael Battaglia, Laura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Leelawadee UI Semilight" panose="020B0402040204020203" pitchFamily="34" charset="-34"/>
                <a:ea typeface="Yu Gothic" panose="020B0400000000000000" pitchFamily="34" charset="-128"/>
                <a:cs typeface="Leelawadee UI Semilight" panose="020B0402040204020203" pitchFamily="34" charset="-34"/>
              </a:rPr>
              <a:t>Bourgeau</a:t>
            </a:r>
            <a:r>
              <a:rPr lang="en-US" sz="2000" dirty="0">
                <a:solidFill>
                  <a:srgbClr val="000000"/>
                </a:solidFill>
                <a:effectLst/>
                <a:latin typeface="Leelawadee UI Semilight" panose="020B0402040204020203" pitchFamily="34" charset="-34"/>
                <a:ea typeface="Yu Gothic" panose="020B0400000000000000" pitchFamily="34" charset="-128"/>
                <a:cs typeface="Leelawadee UI Semilight" panose="020B0402040204020203" pitchFamily="34" charset="-34"/>
              </a:rPr>
              <a:t>-Chavez, William S. Currie, Kenneth Elgersma, David Hyndman, Anthony Kendall, Michael Sayers,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effectLst/>
                <a:latin typeface="Leelawadee UI Semilight" panose="020B0402040204020203" pitchFamily="34" charset="-34"/>
                <a:ea typeface="Yu Gothic" panose="020B0400000000000000" pitchFamily="34" charset="-128"/>
                <a:cs typeface="Leelawadee UI Semilight" panose="020B0402040204020203" pitchFamily="34" charset="-34"/>
              </a:rPr>
              <a:t>Jason P. Martina</a:t>
            </a:r>
            <a:endParaRPr lang="en-US" dirty="0">
              <a:effectLst/>
              <a:latin typeface="Leelawadee UI Semilight" panose="020B0402040204020203" pitchFamily="34" charset="-34"/>
              <a:ea typeface="Yu Gothic" panose="020B0400000000000000" pitchFamily="34" charset="-128"/>
              <a:cs typeface="Leelawadee UI Semilight" panose="020B0402040204020203" pitchFamily="34" charset="-3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8E4594A-7C96-8691-300B-62D610D3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6" y="5283200"/>
            <a:ext cx="1458223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imary &amp; Secondary Logos : Brand Guidelines : Texas State University">
            <a:extLst>
              <a:ext uri="{FF2B5EF4-FFF2-40B4-BE49-F238E27FC236}">
                <a16:creationId xmlns:a16="http://schemas.microsoft.com/office/drawing/2014/main" id="{59148050-8582-2371-E9C0-1E850EA92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r="12345"/>
          <a:stretch/>
        </p:blipFill>
        <p:spPr bwMode="auto">
          <a:xfrm>
            <a:off x="1402759" y="5358002"/>
            <a:ext cx="1478909" cy="11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SU Logo, symbol, meaning, history, PNG, brand">
            <a:extLst>
              <a:ext uri="{FF2B5EF4-FFF2-40B4-BE49-F238E27FC236}">
                <a16:creationId xmlns:a16="http://schemas.microsoft.com/office/drawing/2014/main" id="{6D922643-8A44-A6FF-8969-00D91317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57" y="5363532"/>
            <a:ext cx="1761238" cy="9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U-M primary logo">
            <a:extLst>
              <a:ext uri="{FF2B5EF4-FFF2-40B4-BE49-F238E27FC236}">
                <a16:creationId xmlns:a16="http://schemas.microsoft.com/office/drawing/2014/main" id="{BC127EFC-7553-6FFF-AF50-D61A3C15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62" y="5283200"/>
            <a:ext cx="1013982" cy="10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F736B-37B9-60B8-082A-6AAD9D60A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88" y="5471086"/>
            <a:ext cx="1281761" cy="883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F748C-FDD3-8CE6-D4E0-52064E18A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79" y="-980"/>
            <a:ext cx="8328982" cy="68580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D04C92-8351-DA66-2DE1-3F83BF34B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274" y="5345302"/>
            <a:ext cx="1478909" cy="1084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8B001B-7E90-F0DD-334F-4F2C9DB1EBD0}"/>
              </a:ext>
            </a:extLst>
          </p:cNvPr>
          <p:cNvSpPr txBox="1"/>
          <p:nvPr/>
        </p:nvSpPr>
        <p:spPr>
          <a:xfrm>
            <a:off x="-1442998" y="13136"/>
            <a:ext cx="81153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Leelawadee UI Semilight" panose="020B0402040204020203" pitchFamily="34" charset="-34"/>
                <a:ea typeface="Times New Roman" panose="02020603050405020304" pitchFamily="18" charset="0"/>
                <a:cs typeface="Leelawadee UI Semilight" panose="020B0402040204020203" pitchFamily="34" charset="-34"/>
              </a:rPr>
              <a:t>2023 NASA Carbon Cycle and Ecosystems Joint Science Workshop</a:t>
            </a:r>
            <a:endParaRPr lang="en-US" sz="1600" dirty="0">
              <a:effectLst/>
              <a:latin typeface="Leelawadee UI Semilight" panose="020B0402040204020203" pitchFamily="34" charset="-34"/>
              <a:ea typeface="Calibri" panose="020F0502020204030204" pitchFamily="34" charset="0"/>
              <a:cs typeface="Leelawadee UI Semilight" panose="020B04020402040202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6F63A-DC5E-776D-6D90-2D12728C903A}"/>
              </a:ext>
            </a:extLst>
          </p:cNvPr>
          <p:cNvSpPr txBox="1"/>
          <p:nvPr/>
        </p:nvSpPr>
        <p:spPr>
          <a:xfrm>
            <a:off x="242143" y="755919"/>
            <a:ext cx="8100757" cy="20313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82880" tIns="274320" rIns="182880" bIns="274320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  <a:effectLst/>
                <a:latin typeface="Leelawadee UI Semilight" panose="020B0402040204020203" pitchFamily="34" charset="-34"/>
                <a:ea typeface="Yu Gothic" panose="020B0400000000000000" pitchFamily="34" charset="-128"/>
                <a:cs typeface="Leelawadee UI Semilight" panose="020B0402040204020203" pitchFamily="34" charset="-34"/>
              </a:rPr>
              <a:t>Integrating Systems Models and Remote Sensing to Explore Aquatic Ecosystem Vulnerability to Global Change in Lake Huron</a:t>
            </a:r>
            <a:endParaRPr lang="en-US" sz="3200" dirty="0">
              <a:solidFill>
                <a:schemeClr val="bg1"/>
              </a:solidFill>
              <a:effectLst/>
              <a:latin typeface="Leelawadee UI Semilight" panose="020B0402040204020203" pitchFamily="34" charset="-34"/>
              <a:ea typeface="Yu Gothic" panose="020B0400000000000000" pitchFamily="34" charset="-128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207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59E1A6-028E-F608-3E31-0B56DC82DE04}"/>
              </a:ext>
            </a:extLst>
          </p:cNvPr>
          <p:cNvSpPr txBox="1"/>
          <p:nvPr/>
        </p:nvSpPr>
        <p:spPr>
          <a:xfrm>
            <a:off x="407011" y="3813721"/>
            <a:ext cx="966408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Compare N and P retention and output to Lake Huron in: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→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CONTROL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wetlands (low-medium N and P input, native community, stable water level, no disturbance)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→ </a:t>
            </a:r>
            <a:r>
              <a:rPr lang="en-US" sz="2400" dirty="0">
                <a:solidFill>
                  <a:prstClr val="black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Wetlands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experiencing a range of N and P loading, invasive species propagules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Phragmites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Typha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), and hydrologic conditions (including long periods of high-water levels).</a:t>
            </a:r>
            <a:endParaRPr kumimoji="0" lang="es-U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A55E5-6F2F-0F3C-D3D9-87940949BF2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00" y="2146300"/>
            <a:ext cx="2425700" cy="2293466"/>
          </a:xfrm>
          <a:prstGeom prst="ellipse">
            <a:avLst/>
          </a:prstGeom>
          <a:ln w="254000">
            <a:solidFill>
              <a:schemeClr val="bg1">
                <a:alpha val="8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BEEBD-9470-1097-70B7-2F9B2766629B}"/>
              </a:ext>
            </a:extLst>
          </p:cNvPr>
          <p:cNvSpPr txBox="1"/>
          <p:nvPr/>
        </p:nvSpPr>
        <p:spPr>
          <a:xfrm>
            <a:off x="407011" y="428178"/>
            <a:ext cx="11359003" cy="310854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Remote sensing </a:t>
            </a:r>
            <a:r>
              <a:rPr lang="en-US" sz="3600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and </a:t>
            </a:r>
            <a:r>
              <a:rPr lang="en-US" sz="3600" b="1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process-based models</a:t>
            </a:r>
            <a:r>
              <a:rPr lang="en-US" sz="3600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sz="3600" u="sng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coupled to</a:t>
            </a:r>
            <a:r>
              <a:rPr lang="en-US" sz="3600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:</a:t>
            </a:r>
          </a:p>
          <a:p>
            <a:pPr algn="l"/>
            <a:endParaRPr lang="en-US" sz="2800" b="1" dirty="0">
              <a:solidFill>
                <a:schemeClr val="accent4">
                  <a:lumMod val="5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l"/>
            <a:r>
              <a:rPr lang="en-US" sz="2800" b="1" u="none" strike="noStrike" baseline="0" dirty="0">
                <a:solidFill>
                  <a:schemeClr val="accent4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Objective 3.</a:t>
            </a:r>
            <a:r>
              <a:rPr lang="en-US" sz="280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Understand how Lake Huron water level changes affect coastal wetland ecosystem composition</a:t>
            </a:r>
            <a:r>
              <a:rPr lang="es-UY" sz="280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sz="280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and nutrient cycling.</a:t>
            </a:r>
          </a:p>
          <a:p>
            <a:pPr algn="l"/>
            <a:endParaRPr lang="es-UY" sz="28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Factorial set of Mondrian simulations to determine when global change factors flip coastal wetlands from nutrient sinks to sources</a:t>
            </a:r>
          </a:p>
        </p:txBody>
      </p:sp>
    </p:spTree>
    <p:extLst>
      <p:ext uri="{BB962C8B-B14F-4D97-AF65-F5344CB8AC3E}">
        <p14:creationId xmlns:p14="http://schemas.microsoft.com/office/powerpoint/2010/main" val="208936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2DDE7-009C-9939-2CF2-52E6DC095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2A06A-A984-7D1C-CA81-C0D245B5784F}"/>
              </a:ext>
            </a:extLst>
          </p:cNvPr>
          <p:cNvSpPr txBox="1"/>
          <p:nvPr/>
        </p:nvSpPr>
        <p:spPr>
          <a:xfrm>
            <a:off x="685800" y="2736501"/>
            <a:ext cx="7720070" cy="138499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Objective 4.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Quantify responses and vulnerability of open-water ecosystems to landscape inputs and disturbance, buffered by coastal wetlands.</a:t>
            </a:r>
          </a:p>
        </p:txBody>
      </p:sp>
    </p:spTree>
    <p:extLst>
      <p:ext uri="{BB962C8B-B14F-4D97-AF65-F5344CB8AC3E}">
        <p14:creationId xmlns:p14="http://schemas.microsoft.com/office/powerpoint/2010/main" val="2251352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28B739-196D-765D-BF7D-EB0C51E7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0" y="3281843"/>
            <a:ext cx="3797300" cy="2808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7246D7-7347-179E-65FC-C08A9754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0" y="638858"/>
            <a:ext cx="3797300" cy="2642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8CBA5-31E7-AEDD-EADB-5D7219102DC1}"/>
              </a:ext>
            </a:extLst>
          </p:cNvPr>
          <p:cNvSpPr txBox="1"/>
          <p:nvPr/>
        </p:nvSpPr>
        <p:spPr>
          <a:xfrm>
            <a:off x="342900" y="734923"/>
            <a:ext cx="9131300" cy="477053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Ecohydrology Training Undergraduate Program (CETUP)</a:t>
            </a:r>
          </a:p>
          <a:p>
            <a:endParaRPr lang="en-US" sz="2800" b="1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Objective 5.</a:t>
            </a:r>
            <a:r>
              <a:rPr lang="en-US" sz="2800" b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Increase engagement of underrepresented groups in STEM research</a:t>
            </a:r>
          </a:p>
          <a:p>
            <a:endParaRPr lang="en-US" sz="28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2-year cross-institutional cohort of five underrepresented undergraduate students per year (2022 and 2023)</a:t>
            </a:r>
          </a:p>
          <a:p>
            <a:endParaRPr lang="en-US" sz="12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Working directly with the project’s PIs</a:t>
            </a:r>
          </a:p>
          <a:p>
            <a:endParaRPr lang="en-US" sz="12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Also getting field experience in the Great Lakes</a:t>
            </a:r>
          </a:p>
        </p:txBody>
      </p:sp>
    </p:spTree>
    <p:extLst>
      <p:ext uri="{BB962C8B-B14F-4D97-AF65-F5344CB8AC3E}">
        <p14:creationId xmlns:p14="http://schemas.microsoft.com/office/powerpoint/2010/main" val="376410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338737-3B5B-6837-218C-B8FA102EF89E}"/>
              </a:ext>
            </a:extLst>
          </p:cNvPr>
          <p:cNvSpPr txBox="1"/>
          <p:nvPr/>
        </p:nvSpPr>
        <p:spPr>
          <a:xfrm flipH="1">
            <a:off x="264983" y="752972"/>
            <a:ext cx="70281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Recruitment</a:t>
            </a:r>
          </a:p>
          <a:p>
            <a:endParaRPr lang="en-US" sz="24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</a:t>
            </a:r>
            <a:r>
              <a:rPr lang="en-US" sz="24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hrough various organizations at TXST that support underrepresented groups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One-day Recruitment Workshop on TXST campus to recruit high quality candidates</a:t>
            </a:r>
          </a:p>
          <a:p>
            <a:pPr algn="l"/>
            <a:endParaRPr lang="en-US" sz="24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l"/>
            <a:r>
              <a:rPr lang="en-US" sz="3200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Selection</a:t>
            </a:r>
          </a:p>
          <a:p>
            <a:pPr algn="l"/>
            <a:endParaRPr lang="en-US" sz="2400" b="1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Five students based on academic background and a personal statement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Build a diverse team with a variety of interests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7DC01-AC27-E137-8375-61977839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83" y="444500"/>
            <a:ext cx="4529617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7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0790DF-092B-AFC1-1146-59EC2D4FC127}"/>
              </a:ext>
            </a:extLst>
          </p:cNvPr>
          <p:cNvSpPr txBox="1"/>
          <p:nvPr/>
        </p:nvSpPr>
        <p:spPr>
          <a:xfrm>
            <a:off x="406400" y="596613"/>
            <a:ext cx="112522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400" u="sng" dirty="0">
              <a:solidFill>
                <a:prstClr val="black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CETUP-TXST </a:t>
            </a: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(spring)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	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Training includes the basics of research, scientific literature 			comprehension, aquatic science, remote sensing, data 			science, and simulation modeling (8 weeks).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Virtually meet with different Principal Investigators on the 			project to discuss various topics, assignments, modules, and 		other 	components related to their training.</a:t>
            </a:r>
            <a:endParaRPr kumimoji="0" lang="en-US" sz="3200" i="0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638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24950-1E62-1F6B-D6F7-1D2219E5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90" y="4553754"/>
            <a:ext cx="1726510" cy="2304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C51D4-8DEC-5AE4-8253-61ACC6B5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755"/>
            <a:ext cx="1796302" cy="2304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25358-3D5B-E4CC-5972-D41660A3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535" y="4559016"/>
            <a:ext cx="3121465" cy="2298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F2120-3C28-D7BD-3060-E3255949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225" y="4553754"/>
            <a:ext cx="1791073" cy="2304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702896-E51F-5CA2-F653-CF50C0D9A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402" y="4553755"/>
            <a:ext cx="3019733" cy="2304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54C907-4F69-C33D-C75C-4942D45647D0}"/>
              </a:ext>
            </a:extLst>
          </p:cNvPr>
          <p:cNvSpPr txBox="1"/>
          <p:nvPr/>
        </p:nvSpPr>
        <p:spPr>
          <a:xfrm>
            <a:off x="200256" y="178719"/>
            <a:ext cx="1169796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Summer-CETUP</a:t>
            </a:r>
          </a:p>
          <a:p>
            <a:r>
              <a:rPr lang="en-US" sz="2800" b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1. </a:t>
            </a: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One week of pre-training at TXST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6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Preparatory sessions aimed at providing context and preparing students 	for fieldwork in Michigan</a:t>
            </a:r>
          </a:p>
          <a:p>
            <a:r>
              <a:rPr lang="en-US" sz="2800" b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2. </a:t>
            </a: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Students travel to Michigan for three weeks</a:t>
            </a:r>
          </a:p>
          <a:p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6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Training on data science and simulation modeling (MSU), training in 	remote sensing (MTRI)</a:t>
            </a:r>
          </a:p>
          <a:p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6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Lake Huron coast collecting vegetation and soil nutrient data</a:t>
            </a:r>
          </a:p>
        </p:txBody>
      </p:sp>
    </p:spTree>
    <p:extLst>
      <p:ext uri="{BB962C8B-B14F-4D97-AF65-F5344CB8AC3E}">
        <p14:creationId xmlns:p14="http://schemas.microsoft.com/office/powerpoint/2010/main" val="372655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8E16B-C201-D186-7EFC-379F307E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148" y="3513270"/>
            <a:ext cx="2838652" cy="318548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68BBE-E565-C196-753B-453D6FD8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0" y="168731"/>
            <a:ext cx="4517500" cy="323486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21913E-7562-3CBA-E5DE-1D7A2A963FF2}"/>
              </a:ext>
            </a:extLst>
          </p:cNvPr>
          <p:cNvSpPr txBox="1"/>
          <p:nvPr/>
        </p:nvSpPr>
        <p:spPr>
          <a:xfrm>
            <a:off x="292100" y="366743"/>
            <a:ext cx="70434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3. </a:t>
            </a:r>
            <a:r>
              <a:rPr lang="en-US" sz="280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</a:t>
            </a:r>
            <a:r>
              <a:rPr lang="en-US" sz="28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ne-week follow-up training session at TXST</a:t>
            </a:r>
            <a:endParaRPr lang="en-US" sz="28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en-US" sz="28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6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Synthesizing and integrating the previous 	weeks to the broader goals of each 	individual project.</a:t>
            </a:r>
            <a:endParaRPr lang="en-US" sz="2600" dirty="0">
              <a:solidFill>
                <a:schemeClr val="bg2">
                  <a:lumMod val="5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9CBCC-B800-F38B-C8A7-7B3E057DCA43}"/>
              </a:ext>
            </a:extLst>
          </p:cNvPr>
          <p:cNvSpPr txBox="1"/>
          <p:nvPr/>
        </p:nvSpPr>
        <p:spPr>
          <a:xfrm>
            <a:off x="292100" y="3343986"/>
            <a:ext cx="82042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During the summer: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Time for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formal and informal mentoring </a:t>
            </a: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to have authentic conversations about career paths in data science, remote sensing, and associated STEM fields and NASA careers.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Structured and unstructured recreation time to promote a better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appreciation of the surrounding environments and teambuilding.</a:t>
            </a:r>
            <a:endParaRPr lang="es-UY" sz="2400" b="1" dirty="0">
              <a:solidFill>
                <a:schemeClr val="accent1">
                  <a:lumMod val="7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5043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520855-A6BF-7452-281D-7ED364EBCE0A}"/>
              </a:ext>
            </a:extLst>
          </p:cNvPr>
          <p:cNvSpPr txBox="1"/>
          <p:nvPr/>
        </p:nvSpPr>
        <p:spPr>
          <a:xfrm>
            <a:off x="292100" y="101312"/>
            <a:ext cx="1153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CETUP-TXST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(</a:t>
            </a:r>
            <a:r>
              <a:rPr lang="en-US" sz="3200" u="sng" dirty="0">
                <a:solidFill>
                  <a:prstClr val="black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fall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6-months follow-up to work on their own projects associated 			with the main NASA project tasks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Present at local and regional conferences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379D5-E8A8-5897-7A75-7EB5048D51E1}"/>
              </a:ext>
            </a:extLst>
          </p:cNvPr>
          <p:cNvSpPr txBox="1"/>
          <p:nvPr/>
        </p:nvSpPr>
        <p:spPr>
          <a:xfrm>
            <a:off x="292100" y="2931736"/>
            <a:ext cx="113416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2022-cohort</a:t>
            </a: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successfully completed their research projects and presented at regional conferences.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654AC-BE62-A6A0-335B-42E11C64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4139929"/>
            <a:ext cx="3657600" cy="2616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D0CE5-5502-5AEE-2B1A-3AA8CDF03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0" y="4139929"/>
            <a:ext cx="3493069" cy="2616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BC82FE-A020-19B4-FF35-8D62474EF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90" y="4342426"/>
            <a:ext cx="3861620" cy="22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C5B087-C9B4-3225-B877-9AF51BFAF6D7}"/>
              </a:ext>
            </a:extLst>
          </p:cNvPr>
          <p:cNvSpPr txBox="1"/>
          <p:nvPr/>
        </p:nvSpPr>
        <p:spPr>
          <a:xfrm>
            <a:off x="380229" y="399934"/>
            <a:ext cx="46083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2022-cohort testimonials:</a:t>
            </a:r>
          </a:p>
          <a:p>
            <a:endParaRPr lang="en-US" sz="1400" i="0" dirty="0">
              <a:effectLst/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52CBA-DCC0-04AA-A5F5-8DF3E91B13DD}"/>
              </a:ext>
            </a:extLst>
          </p:cNvPr>
          <p:cNvSpPr txBox="1"/>
          <p:nvPr/>
        </p:nvSpPr>
        <p:spPr>
          <a:xfrm rot="510357">
            <a:off x="6923036" y="835908"/>
            <a:ext cx="4159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“…the motivation I received from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feeling that I was capable of 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…”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6EE5C-ADD8-1B22-8246-8B1086411824}"/>
              </a:ext>
            </a:extLst>
          </p:cNvPr>
          <p:cNvSpPr txBox="1"/>
          <p:nvPr/>
        </p:nvSpPr>
        <p:spPr>
          <a:xfrm>
            <a:off x="5924550" y="5012357"/>
            <a:ext cx="5619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Having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diverse group of people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tackling a problem from different angles seems to me now as a no brainer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280C03-C738-9DB9-320A-5AFDA53F97C1}"/>
              </a:ext>
            </a:extLst>
          </p:cNvPr>
          <p:cNvSpPr txBox="1"/>
          <p:nvPr/>
        </p:nvSpPr>
        <p:spPr>
          <a:xfrm rot="20982313">
            <a:off x="444500" y="5014050"/>
            <a:ext cx="5340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“…this program is crucial for students to be able to better be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prepared to succeed in their field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01D13-2444-AD8D-E8F9-C5382AE4EB2A}"/>
              </a:ext>
            </a:extLst>
          </p:cNvPr>
          <p:cNvSpPr txBox="1"/>
          <p:nvPr/>
        </p:nvSpPr>
        <p:spPr>
          <a:xfrm>
            <a:off x="6543675" y="2828835"/>
            <a:ext cx="5397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“and I feel like CETUP brought me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closer to accomplishing my dream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of becoming an Aquatic biologist”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0E1C9C-60BA-934D-67F6-006F5617A287}"/>
              </a:ext>
            </a:extLst>
          </p:cNvPr>
          <p:cNvSpPr txBox="1"/>
          <p:nvPr/>
        </p:nvSpPr>
        <p:spPr>
          <a:xfrm>
            <a:off x="250825" y="3428999"/>
            <a:ext cx="5845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This trip confirmed and strengthened my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aspiration to further my education in graduate school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”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757F61A-00D1-E533-1944-937CB558A281}"/>
              </a:ext>
            </a:extLst>
          </p:cNvPr>
          <p:cNvSpPr txBox="1"/>
          <p:nvPr/>
        </p:nvSpPr>
        <p:spPr>
          <a:xfrm>
            <a:off x="572837" y="189644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“…understanding the fundamentals of conducting and interpreting research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beneficial to me and my future career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215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7C0A0-ECA9-0D8F-F1FA-CC77FAB520BD}"/>
              </a:ext>
            </a:extLst>
          </p:cNvPr>
          <p:cNvSpPr txBox="1"/>
          <p:nvPr/>
        </p:nvSpPr>
        <p:spPr>
          <a:xfrm>
            <a:off x="558800" y="831274"/>
            <a:ext cx="622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2023-cohort</a:t>
            </a:r>
            <a:r>
              <a:rPr lang="en-US" sz="32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its starting with the modules and preparing for the summer trip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3A7B4-CD89-B9D5-7E6D-F18A1449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41" y="1"/>
            <a:ext cx="5080359" cy="6858000"/>
          </a:xfrm>
          <a:prstGeom prst="rect">
            <a:avLst/>
          </a:prstGeom>
        </p:spPr>
      </p:pic>
      <p:pic>
        <p:nvPicPr>
          <p:cNvPr id="8194" name="Picture 2" descr="Free Dotted Arrow Cliparts, Download Free Dotted Arrow Cliparts png images,  Free ClipArts on Clipart Library">
            <a:extLst>
              <a:ext uri="{FF2B5EF4-FFF2-40B4-BE49-F238E27FC236}">
                <a16:creationId xmlns:a16="http://schemas.microsoft.com/office/drawing/2014/main" id="{CE9F1354-915E-1290-C13A-3C3339474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9111">
                        <a14:foregroundMark x1="84889" y1="52000" x2="37778" y2="48444"/>
                        <a14:foregroundMark x1="37778" y1="48444" x2="20889" y2="50667"/>
                        <a14:foregroundMark x1="20889" y1="50667" x2="28000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6" b="19100"/>
          <a:stretch/>
        </p:blipFill>
        <p:spPr bwMode="auto">
          <a:xfrm rot="9142842">
            <a:off x="5338796" y="1723615"/>
            <a:ext cx="1514408" cy="8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4F5CE-BC40-9B75-2EFA-33EDE58F5404}"/>
              </a:ext>
            </a:extLst>
          </p:cNvPr>
          <p:cNvSpPr txBox="1"/>
          <p:nvPr/>
        </p:nvSpPr>
        <p:spPr>
          <a:xfrm>
            <a:off x="558800" y="3571639"/>
            <a:ext cx="609783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j-ea"/>
                <a:cs typeface="Leelawadee UI Semilight" panose="020B0402040204020203" pitchFamily="34" charset="-34"/>
              </a:rPr>
              <a:t>Thanks!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j-ea"/>
                <a:cs typeface="Leelawadee UI Semilight" panose="020B0402040204020203" pitchFamily="34" charset="-34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 UI Semilight" panose="020B0402040204020203" pitchFamily="34" charset="-34"/>
                <a:ea typeface="+mj-ea"/>
                <a:cs typeface="Leelawadee UI Semilight" panose="020B0402040204020203" pitchFamily="34" charset="-34"/>
              </a:rPr>
              <a:t>clementinacalvo@txstate.edu</a:t>
            </a:r>
            <a:endParaRPr lang="es-UY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4F12B3F-3FC7-7604-20CA-E42DEFFA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" y="5371721"/>
            <a:ext cx="1136412" cy="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imary &amp; Secondary Logos : Brand Guidelines : Texas State University">
            <a:extLst>
              <a:ext uri="{FF2B5EF4-FFF2-40B4-BE49-F238E27FC236}">
                <a16:creationId xmlns:a16="http://schemas.microsoft.com/office/drawing/2014/main" id="{4D8D2698-6C11-507C-D41C-261E7F10D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r="12345"/>
          <a:stretch/>
        </p:blipFill>
        <p:spPr bwMode="auto">
          <a:xfrm>
            <a:off x="1216165" y="5371722"/>
            <a:ext cx="1249440" cy="9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SU Logo, symbol, meaning, history, PNG, brand">
            <a:extLst>
              <a:ext uri="{FF2B5EF4-FFF2-40B4-BE49-F238E27FC236}">
                <a16:creationId xmlns:a16="http://schemas.microsoft.com/office/drawing/2014/main" id="{BAA346D0-A282-B202-9002-D9360157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88" y="5402178"/>
            <a:ext cx="1435203" cy="8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U-M primary logo">
            <a:extLst>
              <a:ext uri="{FF2B5EF4-FFF2-40B4-BE49-F238E27FC236}">
                <a16:creationId xmlns:a16="http://schemas.microsoft.com/office/drawing/2014/main" id="{74649BC4-76DD-9DCE-63ED-FBF31D04D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17" y="5382242"/>
            <a:ext cx="779157" cy="8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E5908-F307-EE08-5321-94E20478A5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5421461"/>
            <a:ext cx="1100337" cy="75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D3F48-C1E6-82A6-C657-4747CF75EA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7795" y="5402178"/>
            <a:ext cx="1136412" cy="8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6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4DAC-BDB7-B1B4-378E-75CF68A3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59100" cy="1325563"/>
          </a:xfrm>
        </p:spPr>
        <p:txBody>
          <a:bodyPr/>
          <a:lstStyle/>
          <a:p>
            <a:r>
              <a:rPr lang="es-UY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Great </a:t>
            </a:r>
            <a:r>
              <a:rPr lang="es-UY" dirty="0" err="1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Lakes</a:t>
            </a:r>
            <a:endParaRPr lang="es-UY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75160-FEDE-A0D6-2373-C25612DFF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8"/>
          <a:stretch/>
        </p:blipFill>
        <p:spPr>
          <a:xfrm>
            <a:off x="0" y="1091407"/>
            <a:ext cx="6464300" cy="3862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5281C-1B2B-B61F-0FBF-BACA2807B5EA}"/>
              </a:ext>
            </a:extLst>
          </p:cNvPr>
          <p:cNvSpPr txBox="1"/>
          <p:nvPr/>
        </p:nvSpPr>
        <p:spPr>
          <a:xfrm>
            <a:off x="7099300" y="662781"/>
            <a:ext cx="4521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Earth's largest surface freshwater reserve</a:t>
            </a:r>
          </a:p>
          <a:p>
            <a:endParaRPr lang="en-US" sz="26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en-US" sz="2600" b="1" i="0" dirty="0">
                <a:solidFill>
                  <a:schemeClr val="accent1">
                    <a:lumMod val="75000"/>
                  </a:schemeClr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20% </a:t>
            </a:r>
            <a:r>
              <a:rPr lang="en-US" sz="2600" b="0" i="0" dirty="0">
                <a:solidFill>
                  <a:srgbClr val="040C28"/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of the world’s surface freshwater</a:t>
            </a:r>
          </a:p>
          <a:p>
            <a:endParaRPr lang="en-US" sz="2600" dirty="0">
              <a:solidFill>
                <a:srgbClr val="040C28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en-US" sz="2600" b="1" i="0" dirty="0">
                <a:solidFill>
                  <a:schemeClr val="accent1">
                    <a:lumMod val="75000"/>
                  </a:schemeClr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90%</a:t>
            </a:r>
            <a:r>
              <a:rPr lang="en-US" sz="2600" b="0" i="0" dirty="0">
                <a:solidFill>
                  <a:srgbClr val="040C28"/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in the United States</a:t>
            </a:r>
          </a:p>
          <a:p>
            <a:endParaRPr lang="en-US" sz="2600" dirty="0">
              <a:solidFill>
                <a:srgbClr val="040C28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40 million residents of the United States and Canada depend on this system for clean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drinking water</a:t>
            </a:r>
            <a:endParaRPr lang="es-UY" sz="2600" b="1" dirty="0">
              <a:solidFill>
                <a:schemeClr val="accent1">
                  <a:lumMod val="7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115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4C88-30E4-FAAD-DDD8-54543725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56" y="137318"/>
            <a:ext cx="872744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wetlands </a:t>
            </a:r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 the Great Lakes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6C210-5073-B2EB-E7BE-6F4B8F05FC2C}"/>
              </a:ext>
            </a:extLst>
          </p:cNvPr>
          <p:cNvSpPr txBox="1"/>
          <p:nvPr/>
        </p:nvSpPr>
        <p:spPr>
          <a:xfrm flipH="1">
            <a:off x="414013" y="1599386"/>
            <a:ext cx="787908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17000 km of coastline</a:t>
            </a:r>
          </a:p>
          <a:p>
            <a:pPr algn="just"/>
            <a:endParaRPr lang="en-US" sz="26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just"/>
            <a:r>
              <a:rPr lang="en-US" sz="2600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Important role: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40C28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abitat for wildlife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40C28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</a:t>
            </a:r>
            <a:r>
              <a:rPr lang="en-US" sz="2400" b="0" i="0" dirty="0">
                <a:solidFill>
                  <a:srgbClr val="040C28"/>
                </a:solidFill>
                <a:effectLst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lood protection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2124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Recreational and tourism opportunities</a:t>
            </a:r>
            <a:r>
              <a:rPr lang="en-US" sz="2400" dirty="0">
                <a:solidFill>
                  <a:srgbClr val="040C28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	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40C28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Buffer excess nutrients originating from upland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600" dirty="0">
              <a:solidFill>
                <a:srgbClr val="040C28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just"/>
            <a:r>
              <a:rPr lang="en-US" sz="2600" b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Under increasing pressure from climate change, nutrient loading, invasive plants, and water level changes </a:t>
            </a:r>
          </a:p>
        </p:txBody>
      </p:sp>
      <p:pic>
        <p:nvPicPr>
          <p:cNvPr id="3074" name="Picture 2" descr="Impacts of the Extreme 2019 Great Lakes High Water Levels Felt Throughout  Lake Ontario and the St. Lawrence River | International Joint Commission">
            <a:extLst>
              <a:ext uri="{FF2B5EF4-FFF2-40B4-BE49-F238E27FC236}">
                <a16:creationId xmlns:a16="http://schemas.microsoft.com/office/drawing/2014/main" id="{1DC3CC17-ACB5-9148-5AF0-0526FBC2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D0CE2-702F-1CF8-8BDF-A34E95B39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1651000"/>
            <a:ext cx="28575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6A5E1-B683-2F68-99FC-BFCC3FB03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3606801"/>
            <a:ext cx="2857500" cy="1606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E1D14-61DB-E913-2EEF-FC980DFEE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670" y="5251876"/>
            <a:ext cx="2855330" cy="16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CCEE15-BCC3-ED7D-5AE0-697EE41A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64" y="567303"/>
            <a:ext cx="5334659" cy="3273541"/>
          </a:xfrm>
          <a:prstGeom prst="rect">
            <a:avLst/>
          </a:prstGeom>
          <a:effectLst/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4712239-FA32-4353-FB35-59197F74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4" y="4096089"/>
            <a:ext cx="7023100" cy="20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vasive Phragmites Australis: Learning the basics - Michigan Sea Grant">
            <a:extLst>
              <a:ext uri="{FF2B5EF4-FFF2-40B4-BE49-F238E27FC236}">
                <a16:creationId xmlns:a16="http://schemas.microsoft.com/office/drawing/2014/main" id="{2FACC97A-1B13-61C8-5F9F-63B5D0A39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89772" y="1501682"/>
            <a:ext cx="2908427" cy="38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FCF2C-B8D8-F71A-F1BC-088310730847}"/>
              </a:ext>
            </a:extLst>
          </p:cNvPr>
          <p:cNvSpPr txBox="1"/>
          <p:nvPr/>
        </p:nvSpPr>
        <p:spPr>
          <a:xfrm>
            <a:off x="7982618" y="5356318"/>
            <a:ext cx="318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Invasive </a:t>
            </a:r>
            <a:r>
              <a:rPr lang="es-UY" i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Phragmites australis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63C0C-8B1F-AD04-ED87-2D9A011B7DB7}"/>
              </a:ext>
            </a:extLst>
          </p:cNvPr>
          <p:cNvSpPr txBox="1"/>
          <p:nvPr/>
        </p:nvSpPr>
        <p:spPr>
          <a:xfrm>
            <a:off x="529564" y="6309294"/>
            <a:ext cx="62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Water</a:t>
            </a:r>
            <a:r>
              <a:rPr lang="es-UY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level</a:t>
            </a:r>
            <a:r>
              <a:rPr lang="es-UY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in Lake Superior and Lake Huron</a:t>
            </a:r>
            <a:endParaRPr lang="es-UY" i="1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31A5F-B2C9-C4F3-9AA8-36FE73AB7C2F}"/>
              </a:ext>
            </a:extLst>
          </p:cNvPr>
          <p:cNvSpPr txBox="1"/>
          <p:nvPr/>
        </p:nvSpPr>
        <p:spPr>
          <a:xfrm>
            <a:off x="1616774" y="3653959"/>
            <a:ext cx="62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Land cover across the the Great Lakes</a:t>
            </a:r>
            <a:endParaRPr lang="es-UY" i="1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D402CED-08E4-536E-A564-6DD8B3A43908}"/>
              </a:ext>
            </a:extLst>
          </p:cNvPr>
          <p:cNvSpPr/>
          <p:nvPr/>
        </p:nvSpPr>
        <p:spPr>
          <a:xfrm>
            <a:off x="7486653" y="3429000"/>
            <a:ext cx="431486" cy="521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5100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CCEE15-BCC3-ED7D-5AE0-697EE41A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64" y="567303"/>
            <a:ext cx="5334659" cy="3273541"/>
          </a:xfrm>
          <a:prstGeom prst="rect">
            <a:avLst/>
          </a:prstGeom>
          <a:solidFill>
            <a:schemeClr val="bg1"/>
          </a:solidFill>
          <a:effectLst>
            <a:softEdge rad="1270000"/>
          </a:effec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4712239-FA32-4353-FB35-59197F74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4" y="4096089"/>
            <a:ext cx="7023100" cy="2067608"/>
          </a:xfrm>
          <a:prstGeom prst="rect">
            <a:avLst/>
          </a:prstGeom>
          <a:noFill/>
          <a:effectLst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vasive Phragmites Australis: Learning the basics - Michigan Sea Grant">
            <a:extLst>
              <a:ext uri="{FF2B5EF4-FFF2-40B4-BE49-F238E27FC236}">
                <a16:creationId xmlns:a16="http://schemas.microsoft.com/office/drawing/2014/main" id="{2FACC97A-1B13-61C8-5F9F-63B5D0A39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66059" y="1501682"/>
            <a:ext cx="2908427" cy="3854636"/>
          </a:xfrm>
          <a:prstGeom prst="rect">
            <a:avLst/>
          </a:prstGeom>
          <a:noFill/>
          <a:effectLst>
            <a:softEdge rad="965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D1AFB-6134-748F-FA62-AAA11B8FDD01}"/>
              </a:ext>
            </a:extLst>
          </p:cNvPr>
          <p:cNvSpPr txBox="1"/>
          <p:nvPr/>
        </p:nvSpPr>
        <p:spPr>
          <a:xfrm>
            <a:off x="3270250" y="1859339"/>
            <a:ext cx="5651499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274320" tIns="274320" rIns="274320" bIns="274320">
            <a:spAutoFit/>
          </a:bodyPr>
          <a:lstStyle/>
          <a:p>
            <a:pPr algn="just"/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Our primary goal is to quantify the function and role of Great Lakes coastal wetlands in controlling the vulnerability of nearshore aquatic ecosystems to disturbance</a:t>
            </a:r>
            <a:endParaRPr lang="es-UY" sz="28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3" name="Picture 2" descr="goal ach | Personalization for Academic and Social Emotional Learning |  Vanderbilt University">
            <a:extLst>
              <a:ext uri="{FF2B5EF4-FFF2-40B4-BE49-F238E27FC236}">
                <a16:creationId xmlns:a16="http://schemas.microsoft.com/office/drawing/2014/main" id="{DD35D531-DDD7-9FE2-2331-A5741BC9D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22407"/>
          <a:stretch/>
        </p:blipFill>
        <p:spPr bwMode="auto">
          <a:xfrm>
            <a:off x="6880223" y="4380475"/>
            <a:ext cx="1397997" cy="1333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921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D5698E-6119-9B21-35C9-93D2A3CBB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74" y="2312558"/>
            <a:ext cx="5713258" cy="3996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270E75-D31D-3A21-ADDA-669B4226FA36}"/>
              </a:ext>
            </a:extLst>
          </p:cNvPr>
          <p:cNvSpPr txBox="1"/>
          <p:nvPr/>
        </p:nvSpPr>
        <p:spPr>
          <a:xfrm>
            <a:off x="343873" y="2233466"/>
            <a:ext cx="55880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0" i="0" u="sng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How?</a:t>
            </a:r>
          </a:p>
          <a:p>
            <a:pPr algn="l"/>
            <a:r>
              <a:rPr lang="en-US" sz="22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Merge </a:t>
            </a:r>
            <a:r>
              <a:rPr lang="en-US" sz="2200" b="1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remotely-sensed data products </a:t>
            </a:r>
            <a:r>
              <a:rPr lang="en-US" sz="22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of physical and biological conditions with </a:t>
            </a:r>
            <a:r>
              <a:rPr lang="en-US" sz="2200" b="1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systems models</a:t>
            </a:r>
            <a:endParaRPr lang="en-US" sz="2200" b="0" i="0" u="none" strike="noStrike" baseline="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l"/>
            <a:endParaRPr lang="en-US" sz="22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l"/>
            <a:r>
              <a:rPr lang="en-US" sz="22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Quantify how nutrients are transported to the land-water interface (wetland systems), and then altered and dispersed into the open water. </a:t>
            </a:r>
          </a:p>
          <a:p>
            <a:pPr algn="l"/>
            <a:endParaRPr lang="en-US" sz="22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l"/>
            <a:r>
              <a:rPr lang="en-US" sz="2200" b="0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While </a:t>
            </a:r>
            <a:r>
              <a:rPr lang="en-US" sz="2200" b="1" i="0" u="none" strike="noStrike" baseline="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broadening the participation of underrepresented groups in STEM research.</a:t>
            </a:r>
            <a:endParaRPr lang="es-UY" sz="22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8C1B7-677D-2F9A-24B0-B35B23599C8E}"/>
              </a:ext>
            </a:extLst>
          </p:cNvPr>
          <p:cNvSpPr txBox="1"/>
          <p:nvPr/>
        </p:nvSpPr>
        <p:spPr>
          <a:xfrm>
            <a:off x="457200" y="301675"/>
            <a:ext cx="1118793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→ Main </a:t>
            </a:r>
            <a:r>
              <a:rPr lang="en-US" sz="2400" b="1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hypothesis:</a:t>
            </a: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coastal wetlands play a large role in buffering Great Lakes 	biogeochemistry* </a:t>
            </a:r>
          </a:p>
          <a:p>
            <a:pPr algn="just"/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→ We </a:t>
            </a:r>
            <a:r>
              <a:rPr lang="en-US" sz="2400" b="1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predict</a:t>
            </a:r>
            <a:r>
              <a:rPr lang="en-US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that rising water levels (which drown out vegetation) will cause many 	coastal wetlands to switch from being nutrient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sinks to sources</a:t>
            </a:r>
          </a:p>
        </p:txBody>
      </p:sp>
    </p:spTree>
    <p:extLst>
      <p:ext uri="{BB962C8B-B14F-4D97-AF65-F5344CB8AC3E}">
        <p14:creationId xmlns:p14="http://schemas.microsoft.com/office/powerpoint/2010/main" val="139734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F23F6-7606-D237-F447-A3AD60E3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27" y="0"/>
            <a:ext cx="4317694" cy="1325563"/>
          </a:xfrm>
        </p:spPr>
        <p:txBody>
          <a:bodyPr/>
          <a:lstStyle/>
          <a:p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Remote sensing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D53EF-6546-28C8-61C3-CF927FCF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7" y="1325563"/>
            <a:ext cx="608039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Objective 1.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Map the multi-decadal responses of aquatic ecosystems to shifting Lake Huron water levels and mounting invasion pressure.</a:t>
            </a:r>
          </a:p>
          <a:p>
            <a:pPr marL="0" indent="0">
              <a:buNone/>
            </a:pPr>
            <a:endParaRPr lang="en-US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0" indent="0" algn="just">
              <a:buNone/>
            </a:pPr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Circa 2018 land cover for the US side of Lake Huron. </a:t>
            </a:r>
          </a:p>
          <a:p>
            <a:pPr marL="0" indent="0" algn="just">
              <a:buNone/>
            </a:pPr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Created using time series Landsat and Sentinel-1 data with training and validation data generated from field data collections. </a:t>
            </a:r>
          </a:p>
          <a:p>
            <a:pPr marL="0" indent="0" algn="just">
              <a:buNone/>
            </a:pPr>
            <a:r>
              <a:rPr lang="en-US" sz="26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Google Earth Engine was used to run the classification algorithm.</a:t>
            </a:r>
            <a:endParaRPr lang="es-UY" sz="26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8544A-058F-7300-0DCB-B684D3365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4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846B7C-5997-51EB-62AF-3DFD674E5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6" y="1075908"/>
            <a:ext cx="6008577" cy="424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1C161-BB67-1251-4844-E44B3E0E6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93" y="757891"/>
            <a:ext cx="5921021" cy="4689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4DEF5-62A6-A2B1-879D-75594ABC1642}"/>
              </a:ext>
            </a:extLst>
          </p:cNvPr>
          <p:cNvSpPr txBox="1"/>
          <p:nvPr/>
        </p:nvSpPr>
        <p:spPr>
          <a:xfrm>
            <a:off x="203416" y="5612260"/>
            <a:ext cx="11747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Left panel</a:t>
            </a:r>
            <a:r>
              <a:rPr lang="en-US" sz="20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Chlorophyll-a retrieved from Sentinel-3 OLCI data using the Color Producing Agent Algorithm 	      (CPA-A) semi-analytical model. </a:t>
            </a:r>
          </a:p>
          <a:p>
            <a:r>
              <a:rPr lang="en-US" sz="2000" u="sng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Right Panel</a:t>
            </a:r>
            <a:r>
              <a:rPr lang="en-US" sz="20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Natural color image produced using the ACOLITE atmospheric correction model (same day).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C26C7-C5ED-2281-E902-AD9797EE2C36}"/>
              </a:ext>
            </a:extLst>
          </p:cNvPr>
          <p:cNvSpPr txBox="1"/>
          <p:nvPr/>
        </p:nvSpPr>
        <p:spPr>
          <a:xfrm>
            <a:off x="159704" y="26248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Map nearshore water quality</a:t>
            </a:r>
          </a:p>
        </p:txBody>
      </p:sp>
    </p:spTree>
    <p:extLst>
      <p:ext uri="{BB962C8B-B14F-4D97-AF65-F5344CB8AC3E}">
        <p14:creationId xmlns:p14="http://schemas.microsoft.com/office/powerpoint/2010/main" val="50048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D5D6-63CC-E9EC-D894-B015CC68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50" y="-54191"/>
            <a:ext cx="3153750" cy="1325563"/>
          </a:xfrm>
        </p:spPr>
        <p:txBody>
          <a:bodyPr/>
          <a:lstStyle/>
          <a:p>
            <a:r>
              <a:rPr lang="en-US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Metamodel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4651-2535-C82F-1B20-0AC783B6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479" y="84108"/>
            <a:ext cx="2780221" cy="73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9DBCB-AC46-6BCE-86A9-80AF8ACE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940" y="2283008"/>
            <a:ext cx="1816100" cy="1802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128B8-8060-4D12-F253-862E8049A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2" y="174519"/>
            <a:ext cx="3421738" cy="528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1E0D8F-5DE9-3DA8-DEBB-CD1ED06D9727}"/>
              </a:ext>
            </a:extLst>
          </p:cNvPr>
          <p:cNvSpPr txBox="1"/>
          <p:nvPr/>
        </p:nvSpPr>
        <p:spPr>
          <a:xfrm>
            <a:off x="414950" y="1169772"/>
            <a:ext cx="952915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Objective 2.</a:t>
            </a:r>
            <a:r>
              <a:rPr lang="en-US" sz="2800" dirty="0"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Improve and link Landscape Hydrology and Wetland Ecosystem models.</a:t>
            </a:r>
          </a:p>
          <a:p>
            <a:pPr marL="0" indent="0" algn="just">
              <a:buNone/>
            </a:pPr>
            <a:endParaRPr lang="en-US" sz="2000" dirty="0"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For the Mondrian meta-model we have simulated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45,000 unique scenarios of wetland conditions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spanning: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range of nitrogen and phosphorus inputs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water depths and flushing rates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mean annual temperatures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growing season lengths and vegetation types (including </a:t>
            </a:r>
            <a:r>
              <a:rPr lang="en-US" sz="2400" i="1" dirty="0">
                <a:solidFill>
                  <a:srgbClr val="00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Typha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Phragmites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 invasions)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FF419E-A017-5D9F-1C85-2D77547F2527}"/>
              </a:ext>
            </a:extLst>
          </p:cNvPr>
          <p:cNvSpPr txBox="1"/>
          <p:nvPr/>
        </p:nvSpPr>
        <p:spPr>
          <a:xfrm>
            <a:off x="414950" y="5282945"/>
            <a:ext cx="11434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We summarized the results of these simulations using machine learning techniques including MARS, M5Prime, regression trees,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random forest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models. </a:t>
            </a:r>
            <a:endParaRPr kumimoji="0" lang="es-U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998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13983</TotalTime>
  <Words>1076</Words>
  <Application>Microsoft Office PowerPoint</Application>
  <PresentationFormat>Widescreen</PresentationFormat>
  <Paragraphs>114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Leelawadee UI Semilight</vt:lpstr>
      <vt:lpstr>MV Boli</vt:lpstr>
      <vt:lpstr>Times New Roman</vt:lpstr>
      <vt:lpstr>Wingdings</vt:lpstr>
      <vt:lpstr>Office Theme</vt:lpstr>
      <vt:lpstr>PowerPoint Presentation</vt:lpstr>
      <vt:lpstr>Great Lakes</vt:lpstr>
      <vt:lpstr>Coastal wetlands in the Great Lakes</vt:lpstr>
      <vt:lpstr>PowerPoint Presentation</vt:lpstr>
      <vt:lpstr>PowerPoint Presentation</vt:lpstr>
      <vt:lpstr>PowerPoint Presentation</vt:lpstr>
      <vt:lpstr>Remote sensing </vt:lpstr>
      <vt:lpstr>PowerPoint Presentation</vt:lpstr>
      <vt:lpstr>Metamodel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Clemen</dc:creator>
  <cp:lastModifiedBy>Clemen</cp:lastModifiedBy>
  <cp:revision>96</cp:revision>
  <dcterms:created xsi:type="dcterms:W3CDTF">2023-04-26T20:26:05Z</dcterms:created>
  <dcterms:modified xsi:type="dcterms:W3CDTF">2023-05-09T12:22:08Z</dcterms:modified>
</cp:coreProperties>
</file>