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20"/>
  </p:notesMasterIdLst>
  <p:sldIdLst>
    <p:sldId id="258" r:id="rId5"/>
    <p:sldId id="268" r:id="rId6"/>
    <p:sldId id="257" r:id="rId7"/>
    <p:sldId id="480" r:id="rId8"/>
    <p:sldId id="276" r:id="rId9"/>
    <p:sldId id="264" r:id="rId10"/>
    <p:sldId id="283" r:id="rId11"/>
    <p:sldId id="473" r:id="rId12"/>
    <p:sldId id="474" r:id="rId13"/>
    <p:sldId id="477" r:id="rId14"/>
    <p:sldId id="308" r:id="rId15"/>
    <p:sldId id="256" r:id="rId16"/>
    <p:sldId id="470" r:id="rId17"/>
    <p:sldId id="274" r:id="rId18"/>
    <p:sldId id="26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1893"/>
    <a:srgbClr val="FF9300"/>
    <a:srgbClr val="F5C003"/>
    <a:srgbClr val="76D6FF"/>
    <a:srgbClr val="F2F2F2"/>
    <a:srgbClr val="3A5E99"/>
    <a:srgbClr val="696969"/>
    <a:srgbClr val="C55A11"/>
    <a:srgbClr val="0432FF"/>
    <a:srgbClr val="5482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CB784A-1676-FAAA-46B1-CC96C10F0D8C}" v="256" dt="2023-05-03T18:02:26.757"/>
    <p1510:client id="{861C3F29-B87D-0D97-5E12-F92A555C3326}" v="9" dt="2023-05-02T19:12:55.016"/>
    <p1510:client id="{AFF5C34D-A566-074B-9C70-D3B9CE49141F}" v="30" dt="2023-05-03T19:05:22.4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howGuides="1">
      <p:cViewPr varScale="1">
        <p:scale>
          <a:sx n="117" d="100"/>
          <a:sy n="117" d="100"/>
        </p:scale>
        <p:origin x="808" y="168"/>
      </p:cViewPr>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3779300-D34D-0842-9544-D609808407B3}" type="doc">
      <dgm:prSet loTypeId="urn:microsoft.com/office/officeart/2005/8/layout/funnel1" loCatId="" qsTypeId="urn:microsoft.com/office/officeart/2005/8/quickstyle/simple1" qsCatId="simple" csTypeId="urn:microsoft.com/office/officeart/2005/8/colors/accent1_2" csCatId="accent1" phldr="1"/>
      <dgm:spPr/>
      <dgm:t>
        <a:bodyPr/>
        <a:lstStyle/>
        <a:p>
          <a:endParaRPr lang="en-US"/>
        </a:p>
      </dgm:t>
    </dgm:pt>
    <dgm:pt modelId="{E441EB58-B82F-5D44-AC99-A39DA1B454EA}">
      <dgm:prSet phldrT="[Text]"/>
      <dgm:spPr>
        <a:ln>
          <a:solidFill>
            <a:srgbClr val="3A5E99"/>
          </a:solidFill>
        </a:ln>
      </dgm:spPr>
      <dgm:t>
        <a:bodyPr lIns="0" rIns="0"/>
        <a:lstStyle/>
        <a:p>
          <a:r>
            <a:rPr lang="en-US" b="1" err="1"/>
            <a:t>SeaBASS</a:t>
          </a:r>
          <a:r>
            <a:rPr lang="en-US" b="1"/>
            <a:t> QA/QC</a:t>
          </a:r>
        </a:p>
      </dgm:t>
    </dgm:pt>
    <dgm:pt modelId="{B35E62E5-AC61-E242-A466-D34D8D590645}" type="parTrans" cxnId="{5F0D94B7-13A6-3D47-A556-0F940C34D496}">
      <dgm:prSet/>
      <dgm:spPr/>
      <dgm:t>
        <a:bodyPr/>
        <a:lstStyle/>
        <a:p>
          <a:endParaRPr lang="en-US"/>
        </a:p>
      </dgm:t>
    </dgm:pt>
    <dgm:pt modelId="{65DE8592-1381-2F41-B6C1-25D7BD0D9C4D}" type="sibTrans" cxnId="{5F0D94B7-13A6-3D47-A556-0F940C34D496}">
      <dgm:prSet/>
      <dgm:spPr/>
      <dgm:t>
        <a:bodyPr/>
        <a:lstStyle/>
        <a:p>
          <a:endParaRPr lang="en-US"/>
        </a:p>
      </dgm:t>
    </dgm:pt>
    <dgm:pt modelId="{85AAFC61-64E6-8D4A-A25E-4DDC65C7C1ED}">
      <dgm:prSet phldrT="[Text]"/>
      <dgm:spPr/>
      <dgm:t>
        <a:bodyPr/>
        <a:lstStyle/>
        <a:p>
          <a:r>
            <a:rPr lang="en-US" b="1"/>
            <a:t>Round Robins</a:t>
          </a:r>
        </a:p>
      </dgm:t>
    </dgm:pt>
    <dgm:pt modelId="{069C1CCE-9FE7-4441-B3DE-871386218DFA}" type="parTrans" cxnId="{775EA7E4-66B7-FE4D-AABC-1C038B06985A}">
      <dgm:prSet/>
      <dgm:spPr/>
      <dgm:t>
        <a:bodyPr/>
        <a:lstStyle/>
        <a:p>
          <a:endParaRPr lang="en-US"/>
        </a:p>
      </dgm:t>
    </dgm:pt>
    <dgm:pt modelId="{1CE5D16C-019D-454E-9DB9-76BB7F20D061}" type="sibTrans" cxnId="{775EA7E4-66B7-FE4D-AABC-1C038B06985A}">
      <dgm:prSet/>
      <dgm:spPr/>
      <dgm:t>
        <a:bodyPr/>
        <a:lstStyle/>
        <a:p>
          <a:endParaRPr lang="en-US"/>
        </a:p>
      </dgm:t>
    </dgm:pt>
    <dgm:pt modelId="{70094D1A-BD21-4F4B-9C13-66D84C98F535}">
      <dgm:prSet phldrT="[Text]" custT="1"/>
      <dgm:spPr/>
      <dgm:t>
        <a:bodyPr lIns="0" rIns="0"/>
        <a:lstStyle/>
        <a:p>
          <a:r>
            <a:rPr lang="en-US" sz="2000" b="1"/>
            <a:t>Field Campaigns</a:t>
          </a:r>
        </a:p>
      </dgm:t>
    </dgm:pt>
    <dgm:pt modelId="{704998EE-C6A7-0749-AD6E-3ACE08DB14FA}" type="parTrans" cxnId="{C54D21BD-E93B-BE43-9A9B-4C7DD457FA8E}">
      <dgm:prSet/>
      <dgm:spPr/>
      <dgm:t>
        <a:bodyPr/>
        <a:lstStyle/>
        <a:p>
          <a:endParaRPr lang="en-US"/>
        </a:p>
      </dgm:t>
    </dgm:pt>
    <dgm:pt modelId="{EBA01160-CFEC-4E44-A537-1DFAC200BED7}" type="sibTrans" cxnId="{C54D21BD-E93B-BE43-9A9B-4C7DD457FA8E}">
      <dgm:prSet/>
      <dgm:spPr/>
      <dgm:t>
        <a:bodyPr/>
        <a:lstStyle/>
        <a:p>
          <a:endParaRPr lang="en-US"/>
        </a:p>
      </dgm:t>
    </dgm:pt>
    <dgm:pt modelId="{D53C2A34-0980-834A-A83A-B49B44E9178B}">
      <dgm:prSet phldrT="[Text]"/>
      <dgm:spPr/>
      <dgm:t>
        <a:bodyPr/>
        <a:lstStyle/>
        <a:p>
          <a:r>
            <a:rPr lang="en-US"/>
            <a:t>Quantify and Reduce Measurement Uncertainties</a:t>
          </a:r>
        </a:p>
      </dgm:t>
    </dgm:pt>
    <dgm:pt modelId="{CDE1BDDF-EFFC-4644-9F0A-7557BEFD7BA5}" type="parTrans" cxnId="{52FD298B-C477-FE40-9ADA-D2303922DFB9}">
      <dgm:prSet/>
      <dgm:spPr/>
      <dgm:t>
        <a:bodyPr/>
        <a:lstStyle/>
        <a:p>
          <a:endParaRPr lang="en-US"/>
        </a:p>
      </dgm:t>
    </dgm:pt>
    <dgm:pt modelId="{A1C56463-F8D4-9543-BE3F-500D172497B9}" type="sibTrans" cxnId="{52FD298B-C477-FE40-9ADA-D2303922DFB9}">
      <dgm:prSet/>
      <dgm:spPr/>
      <dgm:t>
        <a:bodyPr/>
        <a:lstStyle/>
        <a:p>
          <a:endParaRPr lang="en-US"/>
        </a:p>
      </dgm:t>
    </dgm:pt>
    <dgm:pt modelId="{7F394300-B61A-0343-9314-A4C7A05F28E0}" type="pres">
      <dgm:prSet presAssocID="{A3779300-D34D-0842-9544-D609808407B3}" presName="Name0" presStyleCnt="0">
        <dgm:presLayoutVars>
          <dgm:chMax val="4"/>
          <dgm:resizeHandles val="exact"/>
        </dgm:presLayoutVars>
      </dgm:prSet>
      <dgm:spPr/>
    </dgm:pt>
    <dgm:pt modelId="{A8B07DC0-CDC2-7C4F-B066-EE528B13A379}" type="pres">
      <dgm:prSet presAssocID="{A3779300-D34D-0842-9544-D609808407B3}" presName="ellipse" presStyleLbl="trBgShp" presStyleIdx="0" presStyleCnt="1" custScaleX="131222" custLinFactNeighborX="-8360" custLinFactNeighborY="-2044"/>
      <dgm:spPr/>
    </dgm:pt>
    <dgm:pt modelId="{6ADCC45F-5FB7-CE43-BD1B-243AA8A71CFC}" type="pres">
      <dgm:prSet presAssocID="{A3779300-D34D-0842-9544-D609808407B3}" presName="arrow1" presStyleLbl="fgShp" presStyleIdx="0" presStyleCnt="1" custLinFactNeighborX="-42220" custLinFactNeighborY="-14247"/>
      <dgm:spPr/>
    </dgm:pt>
    <dgm:pt modelId="{AD456BDF-8F61-C84C-BB2E-832D83B8B0A3}" type="pres">
      <dgm:prSet presAssocID="{A3779300-D34D-0842-9544-D609808407B3}" presName="rectangle" presStyleLbl="revTx" presStyleIdx="0" presStyleCnt="1" custLinFactNeighborX="-8574" custLinFactNeighborY="-6047">
        <dgm:presLayoutVars>
          <dgm:bulletEnabled val="1"/>
        </dgm:presLayoutVars>
      </dgm:prSet>
      <dgm:spPr/>
    </dgm:pt>
    <dgm:pt modelId="{4750AD8F-487F-154F-8202-AAED5E3EAD2D}" type="pres">
      <dgm:prSet presAssocID="{85AAFC61-64E6-8D4A-A25E-4DDC65C7C1ED}" presName="item1" presStyleLbl="node1" presStyleIdx="0" presStyleCnt="3" custScaleX="96816" custScaleY="96816" custLinFactNeighborX="7981" custLinFactNeighborY="-989">
        <dgm:presLayoutVars>
          <dgm:bulletEnabled val="1"/>
        </dgm:presLayoutVars>
      </dgm:prSet>
      <dgm:spPr/>
    </dgm:pt>
    <dgm:pt modelId="{FFFCF71F-8044-1347-9FF6-06D75D47FE0E}" type="pres">
      <dgm:prSet presAssocID="{70094D1A-BD21-4F4B-9C13-66D84C98F535}" presName="item2" presStyleLbl="node1" presStyleIdx="1" presStyleCnt="3" custScaleX="94127" custScaleY="96816" custLinFactNeighborX="-76224" custLinFactNeighborY="-19059">
        <dgm:presLayoutVars>
          <dgm:bulletEnabled val="1"/>
        </dgm:presLayoutVars>
      </dgm:prSet>
      <dgm:spPr/>
    </dgm:pt>
    <dgm:pt modelId="{1220B063-9668-7C43-93B6-0A275386930B}" type="pres">
      <dgm:prSet presAssocID="{D53C2A34-0980-834A-A83A-B49B44E9178B}" presName="item3" presStyleLbl="node1" presStyleIdx="2" presStyleCnt="3" custScaleX="94127" custScaleY="96816" custLinFactX="-1236" custLinFactNeighborX="-100000" custLinFactNeighborY="-17009">
        <dgm:presLayoutVars>
          <dgm:bulletEnabled val="1"/>
        </dgm:presLayoutVars>
      </dgm:prSet>
      <dgm:spPr/>
    </dgm:pt>
    <dgm:pt modelId="{D3C65BB2-D008-AB49-A9EE-E7B4942A28C4}" type="pres">
      <dgm:prSet presAssocID="{A3779300-D34D-0842-9544-D609808407B3}" presName="funnel" presStyleLbl="trAlignAcc1" presStyleIdx="0" presStyleCnt="1" custScaleX="130322" custLinFactNeighborX="-7945" custLinFactNeighborY="-1111"/>
      <dgm:spPr>
        <a:solidFill>
          <a:schemeClr val="lt1">
            <a:hueOff val="0"/>
            <a:satOff val="0"/>
            <a:lumOff val="0"/>
            <a:alpha val="15000"/>
          </a:schemeClr>
        </a:solidFill>
      </dgm:spPr>
    </dgm:pt>
  </dgm:ptLst>
  <dgm:cxnLst>
    <dgm:cxn modelId="{8909F311-F493-A94A-95CA-78CA37B69B73}" type="presOf" srcId="{70094D1A-BD21-4F4B-9C13-66D84C98F535}" destId="{4750AD8F-487F-154F-8202-AAED5E3EAD2D}" srcOrd="0" destOrd="0" presId="urn:microsoft.com/office/officeart/2005/8/layout/funnel1"/>
    <dgm:cxn modelId="{FABE9A81-FEB9-624E-9C2E-00C8E7E2EAF9}" type="presOf" srcId="{A3779300-D34D-0842-9544-D609808407B3}" destId="{7F394300-B61A-0343-9314-A4C7A05F28E0}" srcOrd="0" destOrd="0" presId="urn:microsoft.com/office/officeart/2005/8/layout/funnel1"/>
    <dgm:cxn modelId="{52FD298B-C477-FE40-9ADA-D2303922DFB9}" srcId="{A3779300-D34D-0842-9544-D609808407B3}" destId="{D53C2A34-0980-834A-A83A-B49B44E9178B}" srcOrd="3" destOrd="0" parTransId="{CDE1BDDF-EFFC-4644-9F0A-7557BEFD7BA5}" sibTransId="{A1C56463-F8D4-9543-BE3F-500D172497B9}"/>
    <dgm:cxn modelId="{A59C8B8D-DEA1-CC48-92F0-8168200AE5D9}" type="presOf" srcId="{85AAFC61-64E6-8D4A-A25E-4DDC65C7C1ED}" destId="{FFFCF71F-8044-1347-9FF6-06D75D47FE0E}" srcOrd="0" destOrd="0" presId="urn:microsoft.com/office/officeart/2005/8/layout/funnel1"/>
    <dgm:cxn modelId="{D97582AC-78C2-524E-9B59-6BBDE5CA46E9}" type="presOf" srcId="{D53C2A34-0980-834A-A83A-B49B44E9178B}" destId="{AD456BDF-8F61-C84C-BB2E-832D83B8B0A3}" srcOrd="0" destOrd="0" presId="urn:microsoft.com/office/officeart/2005/8/layout/funnel1"/>
    <dgm:cxn modelId="{5F0D94B7-13A6-3D47-A556-0F940C34D496}" srcId="{A3779300-D34D-0842-9544-D609808407B3}" destId="{E441EB58-B82F-5D44-AC99-A39DA1B454EA}" srcOrd="0" destOrd="0" parTransId="{B35E62E5-AC61-E242-A466-D34D8D590645}" sibTransId="{65DE8592-1381-2F41-B6C1-25D7BD0D9C4D}"/>
    <dgm:cxn modelId="{D46937B9-0766-D249-870F-7C0F178E36CE}" type="presOf" srcId="{E441EB58-B82F-5D44-AC99-A39DA1B454EA}" destId="{1220B063-9668-7C43-93B6-0A275386930B}" srcOrd="0" destOrd="0" presId="urn:microsoft.com/office/officeart/2005/8/layout/funnel1"/>
    <dgm:cxn modelId="{C54D21BD-E93B-BE43-9A9B-4C7DD457FA8E}" srcId="{A3779300-D34D-0842-9544-D609808407B3}" destId="{70094D1A-BD21-4F4B-9C13-66D84C98F535}" srcOrd="2" destOrd="0" parTransId="{704998EE-C6A7-0749-AD6E-3ACE08DB14FA}" sibTransId="{EBA01160-CFEC-4E44-A537-1DFAC200BED7}"/>
    <dgm:cxn modelId="{775EA7E4-66B7-FE4D-AABC-1C038B06985A}" srcId="{A3779300-D34D-0842-9544-D609808407B3}" destId="{85AAFC61-64E6-8D4A-A25E-4DDC65C7C1ED}" srcOrd="1" destOrd="0" parTransId="{069C1CCE-9FE7-4441-B3DE-871386218DFA}" sibTransId="{1CE5D16C-019D-454E-9DB9-76BB7F20D061}"/>
    <dgm:cxn modelId="{482581B3-D371-F842-B7EB-6395C9998FDC}" type="presParOf" srcId="{7F394300-B61A-0343-9314-A4C7A05F28E0}" destId="{A8B07DC0-CDC2-7C4F-B066-EE528B13A379}" srcOrd="0" destOrd="0" presId="urn:microsoft.com/office/officeart/2005/8/layout/funnel1"/>
    <dgm:cxn modelId="{21FB93F8-E353-3A4D-97B5-8C2C3DB937B7}" type="presParOf" srcId="{7F394300-B61A-0343-9314-A4C7A05F28E0}" destId="{6ADCC45F-5FB7-CE43-BD1B-243AA8A71CFC}" srcOrd="1" destOrd="0" presId="urn:microsoft.com/office/officeart/2005/8/layout/funnel1"/>
    <dgm:cxn modelId="{F57CD745-6792-0A4F-9D63-CB327947A543}" type="presParOf" srcId="{7F394300-B61A-0343-9314-A4C7A05F28E0}" destId="{AD456BDF-8F61-C84C-BB2E-832D83B8B0A3}" srcOrd="2" destOrd="0" presId="urn:microsoft.com/office/officeart/2005/8/layout/funnel1"/>
    <dgm:cxn modelId="{8853664D-EC22-F743-9720-BC581428C0B4}" type="presParOf" srcId="{7F394300-B61A-0343-9314-A4C7A05F28E0}" destId="{4750AD8F-487F-154F-8202-AAED5E3EAD2D}" srcOrd="3" destOrd="0" presId="urn:microsoft.com/office/officeart/2005/8/layout/funnel1"/>
    <dgm:cxn modelId="{21EBB575-1A69-1342-9AA2-3B83B6EC321F}" type="presParOf" srcId="{7F394300-B61A-0343-9314-A4C7A05F28E0}" destId="{FFFCF71F-8044-1347-9FF6-06D75D47FE0E}" srcOrd="4" destOrd="0" presId="urn:microsoft.com/office/officeart/2005/8/layout/funnel1"/>
    <dgm:cxn modelId="{7D1B2C98-0365-9B41-8E2F-1EC95FAA6CF5}" type="presParOf" srcId="{7F394300-B61A-0343-9314-A4C7A05F28E0}" destId="{1220B063-9668-7C43-93B6-0A275386930B}" srcOrd="5" destOrd="0" presId="urn:microsoft.com/office/officeart/2005/8/layout/funnel1"/>
    <dgm:cxn modelId="{2860CEDD-3848-CF47-83CC-77AA228DA0C3}" type="presParOf" srcId="{7F394300-B61A-0343-9314-A4C7A05F28E0}" destId="{D3C65BB2-D008-AB49-A9EE-E7B4942A28C4}"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07DC0-CDC2-7C4F-B066-EE528B13A379}">
      <dsp:nvSpPr>
        <dsp:cNvPr id="0" name=""/>
        <dsp:cNvSpPr/>
      </dsp:nvSpPr>
      <dsp:spPr>
        <a:xfrm>
          <a:off x="920950" y="210967"/>
          <a:ext cx="6395066" cy="169249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DCC45F-5FB7-CE43-BD1B-243AA8A71CFC}">
      <dsp:nvSpPr>
        <dsp:cNvPr id="0" name=""/>
        <dsp:cNvSpPr/>
      </dsp:nvSpPr>
      <dsp:spPr>
        <a:xfrm>
          <a:off x="3662470" y="4303784"/>
          <a:ext cx="944471" cy="604461"/>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456BDF-8F61-C84C-BB2E-832D83B8B0A3}">
      <dsp:nvSpPr>
        <dsp:cNvPr id="0" name=""/>
        <dsp:cNvSpPr/>
      </dsp:nvSpPr>
      <dsp:spPr>
        <a:xfrm>
          <a:off x="1878031" y="4804937"/>
          <a:ext cx="4533462" cy="1133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Quantify and Reduce Measurement Uncertainties</a:t>
          </a:r>
        </a:p>
      </dsp:txBody>
      <dsp:txXfrm>
        <a:off x="1878031" y="4804937"/>
        <a:ext cx="4533462" cy="1133365"/>
      </dsp:txXfrm>
    </dsp:sp>
    <dsp:sp modelId="{4750AD8F-487F-154F-8202-AAED5E3EAD2D}">
      <dsp:nvSpPr>
        <dsp:cNvPr id="0" name=""/>
        <dsp:cNvSpPr/>
      </dsp:nvSpPr>
      <dsp:spPr>
        <a:xfrm>
          <a:off x="4023743" y="2079021"/>
          <a:ext cx="1645918" cy="16459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5400" rIns="0" bIns="25400" numCol="1" spcCol="1270" anchor="ctr" anchorCtr="0">
          <a:noAutofit/>
        </a:bodyPr>
        <a:lstStyle/>
        <a:p>
          <a:pPr marL="0" lvl="0" indent="0" algn="ctr" defTabSz="889000">
            <a:lnSpc>
              <a:spcPct val="90000"/>
            </a:lnSpc>
            <a:spcBef>
              <a:spcPct val="0"/>
            </a:spcBef>
            <a:spcAft>
              <a:spcPct val="35000"/>
            </a:spcAft>
            <a:buNone/>
          </a:pPr>
          <a:r>
            <a:rPr lang="en-US" sz="2000" b="1" kern="1200"/>
            <a:t>Field Campaigns</a:t>
          </a:r>
        </a:p>
      </dsp:txBody>
      <dsp:txXfrm>
        <a:off x="4264782" y="2320060"/>
        <a:ext cx="1163840" cy="1163840"/>
      </dsp:txXfrm>
    </dsp:sp>
    <dsp:sp modelId="{FFFCF71F-8044-1347-9FF6-06D75D47FE0E}">
      <dsp:nvSpPr>
        <dsp:cNvPr id="0" name=""/>
        <dsp:cNvSpPr/>
      </dsp:nvSpPr>
      <dsp:spPr>
        <a:xfrm>
          <a:off x="1398596" y="496408"/>
          <a:ext cx="1600204" cy="16459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kern="1200"/>
            <a:t>Round Robins</a:t>
          </a:r>
        </a:p>
      </dsp:txBody>
      <dsp:txXfrm>
        <a:off x="1632940" y="737447"/>
        <a:ext cx="1131516" cy="1163840"/>
      </dsp:txXfrm>
    </dsp:sp>
    <dsp:sp modelId="{1220B063-9668-7C43-93B6-0A275386930B}">
      <dsp:nvSpPr>
        <dsp:cNvPr id="0" name=""/>
        <dsp:cNvSpPr/>
      </dsp:nvSpPr>
      <dsp:spPr>
        <a:xfrm>
          <a:off x="2711207" y="120225"/>
          <a:ext cx="1600204" cy="1645918"/>
        </a:xfrm>
        <a:prstGeom prst="ellipse">
          <a:avLst/>
        </a:prstGeom>
        <a:solidFill>
          <a:schemeClr val="accent1">
            <a:hueOff val="0"/>
            <a:satOff val="0"/>
            <a:lumOff val="0"/>
            <a:alphaOff val="0"/>
          </a:schemeClr>
        </a:solidFill>
        <a:ln w="12700" cap="flat" cmpd="sng" algn="ctr">
          <a:solidFill>
            <a:srgbClr val="3A5E9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30480" rIns="0" bIns="30480" numCol="1" spcCol="1270" anchor="ctr" anchorCtr="0">
          <a:noAutofit/>
        </a:bodyPr>
        <a:lstStyle/>
        <a:p>
          <a:pPr marL="0" lvl="0" indent="0" algn="ctr" defTabSz="1066800">
            <a:lnSpc>
              <a:spcPct val="90000"/>
            </a:lnSpc>
            <a:spcBef>
              <a:spcPct val="0"/>
            </a:spcBef>
            <a:spcAft>
              <a:spcPct val="35000"/>
            </a:spcAft>
            <a:buNone/>
          </a:pPr>
          <a:r>
            <a:rPr lang="en-US" sz="2400" b="1" kern="1200" err="1"/>
            <a:t>SeaBASS</a:t>
          </a:r>
          <a:r>
            <a:rPr lang="en-US" sz="2400" b="1" kern="1200"/>
            <a:t> QA/QC</a:t>
          </a:r>
        </a:p>
      </dsp:txBody>
      <dsp:txXfrm>
        <a:off x="2945551" y="361264"/>
        <a:ext cx="1131516" cy="1163840"/>
      </dsp:txXfrm>
    </dsp:sp>
    <dsp:sp modelId="{D3C65BB2-D008-AB49-A9EE-E7B4942A28C4}">
      <dsp:nvSpPr>
        <dsp:cNvPr id="0" name=""/>
        <dsp:cNvSpPr/>
      </dsp:nvSpPr>
      <dsp:spPr>
        <a:xfrm>
          <a:off x="666856" y="0"/>
          <a:ext cx="6892781" cy="4231231"/>
        </a:xfrm>
        <a:prstGeom prst="funnel">
          <a:avLst/>
        </a:prstGeom>
        <a:solidFill>
          <a:schemeClr val="lt1">
            <a:hueOff val="0"/>
            <a:satOff val="0"/>
            <a:lumOff val="0"/>
            <a:alpha val="1500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C59950-D389-1943-A5BF-852CBBFFF4AC}" type="datetimeFigureOut">
              <a:rPr lang="en-US" smtClean="0"/>
              <a:t>5/4/23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D00D3E-16E5-9845-A0CA-7B5B3B2A612B}" type="slidenum">
              <a:rPr lang="en-US" smtClean="0"/>
              <a:t>‹#›</a:t>
            </a:fld>
            <a:endParaRPr lang="en-US"/>
          </a:p>
        </p:txBody>
      </p:sp>
    </p:spTree>
    <p:extLst>
      <p:ext uri="{BB962C8B-B14F-4D97-AF65-F5344CB8AC3E}">
        <p14:creationId xmlns:p14="http://schemas.microsoft.com/office/powerpoint/2010/main" val="143146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600" u="sng">
                <a:latin typeface="Calibri" panose="020F0502020204030204" pitchFamily="34" charset="0"/>
                <a:cs typeface="Calibri" panose="020F0502020204030204" pitchFamily="34" charset="0"/>
              </a:rPr>
              <a:t>Background – NO NEED TO TALK TO THIS</a:t>
            </a:r>
          </a:p>
          <a:p>
            <a:pPr marL="0" indent="0">
              <a:buNone/>
            </a:pPr>
            <a:endParaRPr lang="en-US" sz="2600" u="sng">
              <a:latin typeface="Calibri" panose="020F0502020204030204" pitchFamily="34" charset="0"/>
              <a:cs typeface="Calibri" panose="020F0502020204030204" pitchFamily="34" charset="0"/>
            </a:endParaRPr>
          </a:p>
          <a:p>
            <a:pPr marL="0" indent="0">
              <a:buNone/>
            </a:pPr>
            <a:r>
              <a:rPr lang="en-US" sz="2600" u="sng">
                <a:latin typeface="Calibri" panose="020F0502020204030204" pitchFamily="34" charset="0"/>
                <a:cs typeface="Calibri" panose="020F0502020204030204" pitchFamily="34" charset="0"/>
              </a:rPr>
              <a:t>1. Aquatic Primary Productivity	</a:t>
            </a:r>
            <a:r>
              <a:rPr lang="en-US" sz="2400" u="sng">
                <a:latin typeface="Calibri" panose="020F0502020204030204" pitchFamily="34" charset="0"/>
                <a:cs typeface="Calibri" panose="020F0502020204030204" pitchFamily="34" charset="0"/>
              </a:rPr>
              <a:t>							</a:t>
            </a:r>
            <a:endParaRPr lang="en-US" sz="2400">
              <a:latin typeface="Calibri" panose="020F0502020204030204" pitchFamily="34" charset="0"/>
              <a:cs typeface="Calibri" panose="020F0502020204030204" pitchFamily="34" charset="0"/>
            </a:endParaRPr>
          </a:p>
          <a:p>
            <a:r>
              <a:rPr lang="en-US" sz="2400" b="1">
                <a:latin typeface="Calibri" panose="020F0502020204030204" pitchFamily="34" charset="0"/>
                <a:cs typeface="Calibri" panose="020F0502020204030204" pitchFamily="34" charset="0"/>
              </a:rPr>
              <a:t>Status: </a:t>
            </a:r>
            <a:r>
              <a:rPr lang="en-US" sz="2400">
                <a:latin typeface="Calibri" panose="020F0502020204030204" pitchFamily="34" charset="0"/>
                <a:cs typeface="Calibri" panose="020F0502020204030204" pitchFamily="34" charset="0"/>
              </a:rPr>
              <a:t>Workshop held 05-07 December 2019. Draft protocol in development. </a:t>
            </a:r>
          </a:p>
          <a:p>
            <a:pPr lvl="1"/>
            <a:r>
              <a:rPr lang="en-US" sz="2000">
                <a:latin typeface="Calibri" panose="020F0502020204030204" pitchFamily="34" charset="0"/>
                <a:cs typeface="Calibri" panose="020F0502020204030204" pitchFamily="34" charset="0"/>
              </a:rPr>
              <a:t>Best practices for measurements of primary productivity derived from in situ/on-deck/laboratory radio/stable isotope incubations, dissolved oxygen concentrations (from incubations or autonomous platforms such as floats or gliders), oxygen-argon ratios, triple oxygen isotope, natural fluorescence, and FRRF/ETR/kinetic analysis.</a:t>
            </a:r>
          </a:p>
          <a:p>
            <a:pPr marL="0" indent="0">
              <a:buNone/>
            </a:pPr>
            <a:r>
              <a:rPr lang="en-US" sz="2600" u="sng">
                <a:latin typeface="Calibri" panose="020F0502020204030204" pitchFamily="34" charset="0"/>
                <a:cs typeface="Calibri" panose="020F0502020204030204" pitchFamily="34" charset="0"/>
              </a:rPr>
              <a:t>2. Phytoplankton Taxonomic Working Group</a:t>
            </a:r>
          </a:p>
          <a:p>
            <a:r>
              <a:rPr lang="en-US" sz="2400" b="1">
                <a:latin typeface="Calibri" panose="020F0502020204030204" pitchFamily="34" charset="0"/>
                <a:cs typeface="Calibri" panose="020F0502020204030204" pitchFamily="34" charset="0"/>
              </a:rPr>
              <a:t>Status:</a:t>
            </a:r>
            <a:r>
              <a:rPr lang="en-US" sz="2400">
                <a:latin typeface="Calibri" panose="020F0502020204030204" pitchFamily="34" charset="0"/>
                <a:cs typeface="Calibri" panose="020F0502020204030204" pitchFamily="34" charset="0"/>
              </a:rPr>
              <a:t> Workshops held June 2017, 2018, &amp; 2019</a:t>
            </a:r>
          </a:p>
          <a:p>
            <a:pPr lvl="1"/>
            <a:r>
              <a:rPr lang="en-US" sz="2000" spc="-1">
                <a:solidFill>
                  <a:srgbClr val="000000"/>
                </a:solidFill>
                <a:uFill>
                  <a:solidFill>
                    <a:srgbClr val="FFFFFF"/>
                  </a:solidFill>
                </a:uFill>
                <a:latin typeface="Calibri" panose="020F0502020204030204" pitchFamily="34" charset="0"/>
                <a:cs typeface="Calibri" panose="020F0502020204030204" pitchFamily="34" charset="0"/>
              </a:rPr>
              <a:t>Funded in 2017 through the U.S.-based Ocean Carbon and Biogeochemistry program to develop standards and practices for processing phytoplankton taxonomic and size class data collected from automated imaging technologies, including imaging-in-flow cytometry, and reporting these data types to public repositories.</a:t>
            </a:r>
          </a:p>
          <a:p>
            <a:pPr lvl="1"/>
            <a:r>
              <a:rPr lang="en-US" sz="2000" spc="-1">
                <a:solidFill>
                  <a:srgbClr val="000000"/>
                </a:solidFill>
                <a:uFill>
                  <a:solidFill>
                    <a:srgbClr val="FFFFFF"/>
                  </a:solidFill>
                </a:uFill>
                <a:latin typeface="Calibri" panose="020F0502020204030204" pitchFamily="34" charset="0"/>
                <a:cs typeface="Calibri" panose="020F0502020204030204" pitchFamily="34" charset="0"/>
              </a:rPr>
              <a:t>Primary deliverables in process: A Technical Memorandum will outline recommended data processing, provenance, and data reporting practices for submitting phytoplankton taxonomic and size class data. Data file format standardization and organization will be established for data submission across public repository platforms.</a:t>
            </a:r>
          </a:p>
          <a:p>
            <a:pPr marL="0" indent="0">
              <a:buNone/>
            </a:pPr>
            <a:r>
              <a:rPr lang="en-US" sz="2600" u="sng" spc="-1">
                <a:uFill>
                  <a:solidFill>
                    <a:schemeClr val="tx1"/>
                  </a:solidFill>
                </a:uFill>
                <a:latin typeface="Calibri" panose="020F0502020204030204" pitchFamily="34" charset="0"/>
                <a:cs typeface="Calibri" panose="020F0502020204030204" pitchFamily="34" charset="0"/>
              </a:rPr>
              <a:t>3. Absorption Coefficient (Particles) Protocol</a:t>
            </a:r>
          </a:p>
          <a:p>
            <a:r>
              <a:rPr lang="en-US" sz="24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400" spc="-1">
                <a:solidFill>
                  <a:srgbClr val="000000"/>
                </a:solidFill>
                <a:uFill>
                  <a:solidFill>
                    <a:srgbClr val="FFFFFF"/>
                  </a:solidFill>
                </a:uFill>
                <a:latin typeface="Calibri" panose="020F0502020204030204" pitchFamily="34" charset="0"/>
                <a:cs typeface="Calibri" panose="020F0502020204030204" pitchFamily="34" charset="0"/>
              </a:rPr>
              <a:t> Complete</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A</a:t>
            </a:r>
            <a:r>
              <a:rPr lang="en-US" sz="2500"/>
              <a:t>n electronic version is available on the IOCCG website.</a:t>
            </a:r>
          </a:p>
          <a:p>
            <a:pPr marL="0" indent="0">
              <a:buNone/>
            </a:pPr>
            <a:r>
              <a:rPr lang="en-US" sz="2500" u="sng" spc="-1">
                <a:solidFill>
                  <a:srgbClr val="000000"/>
                </a:solidFill>
                <a:uFill>
                  <a:solidFill>
                    <a:schemeClr val="tx1"/>
                  </a:solidFill>
                </a:uFill>
                <a:latin typeface="Calibri" panose="020F0502020204030204" pitchFamily="34" charset="0"/>
                <a:cs typeface="Calibri" panose="020F0502020204030204" pitchFamily="34" charset="0"/>
              </a:rPr>
              <a:t>4. Inline Flow-through IOP protocol</a:t>
            </a:r>
          </a:p>
          <a:p>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 </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Review is complete. In final stages of production.</a:t>
            </a:r>
          </a:p>
          <a:p>
            <a:pPr marL="0" indent="0">
              <a:buNone/>
            </a:pPr>
            <a:r>
              <a:rPr lang="en-US" sz="2500" u="sng" spc="-1">
                <a:solidFill>
                  <a:srgbClr val="000000"/>
                </a:solidFill>
                <a:uFill>
                  <a:solidFill>
                    <a:schemeClr val="tx1"/>
                  </a:solidFill>
                </a:uFill>
                <a:latin typeface="Calibri" panose="020F0502020204030204" pitchFamily="34" charset="0"/>
                <a:cs typeface="Calibri" panose="020F0502020204030204" pitchFamily="34" charset="0"/>
              </a:rPr>
              <a:t>5. Beam-C protocol</a:t>
            </a:r>
          </a:p>
          <a:p>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 </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completed May 2019</a:t>
            </a:r>
          </a:p>
          <a:p>
            <a:pPr marL="0" indent="0">
              <a:buNone/>
            </a:pPr>
            <a:r>
              <a:rPr lang="en-US" sz="2500" u="sng" spc="-1">
                <a:solidFill>
                  <a:srgbClr val="000000"/>
                </a:solidFill>
                <a:uFill>
                  <a:solidFill>
                    <a:schemeClr val="tx1"/>
                  </a:solidFill>
                </a:uFill>
                <a:latin typeface="Calibri" panose="020F0502020204030204" pitchFamily="34" charset="0"/>
                <a:cs typeface="Calibri" panose="020F0502020204030204" pitchFamily="34" charset="0"/>
              </a:rPr>
              <a:t>6. Apparent Optical Properties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final stages of production.</a:t>
            </a:r>
          </a:p>
          <a:p>
            <a:r>
              <a:rPr lang="en-US" sz="2500" b="0" u="sng" spc="-1">
                <a:solidFill>
                  <a:srgbClr val="000000"/>
                </a:solidFill>
                <a:uFill>
                  <a:solidFill>
                    <a:srgbClr val="FFFFFF"/>
                  </a:solidFill>
                </a:uFill>
                <a:latin typeface="Calibri" panose="020F0502020204030204" pitchFamily="34" charset="0"/>
                <a:cs typeface="Calibri" panose="020F0502020204030204" pitchFamily="34" charset="0"/>
              </a:rPr>
              <a:t>7. POC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to be Posted on IOCCG website for public comment</a:t>
            </a:r>
          </a:p>
          <a:p>
            <a:r>
              <a:rPr lang="en-US" sz="2500" b="0" u="sng" spc="-1">
                <a:solidFill>
                  <a:srgbClr val="000000"/>
                </a:solidFill>
                <a:uFill>
                  <a:solidFill>
                    <a:srgbClr val="FFFFFF"/>
                  </a:solidFill>
                </a:uFill>
                <a:latin typeface="Calibri" panose="020F0502020204030204" pitchFamily="34" charset="0"/>
                <a:cs typeface="Calibri" panose="020F0502020204030204" pitchFamily="34" charset="0"/>
              </a:rPr>
              <a:t>8. CDOM Absorption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22 Oct 2019 Posted on IOCCG website for public comment</a:t>
            </a:r>
          </a:p>
          <a:p>
            <a:r>
              <a:rPr lang="en-US" sz="2500" b="0" u="sng" spc="-1">
                <a:solidFill>
                  <a:srgbClr val="000000"/>
                </a:solidFill>
                <a:uFill>
                  <a:solidFill>
                    <a:srgbClr val="FFFFFF"/>
                  </a:solidFill>
                </a:uFill>
                <a:latin typeface="Calibri" panose="020F0502020204030204" pitchFamily="34" charset="0"/>
                <a:cs typeface="Calibri" panose="020F0502020204030204" pitchFamily="34" charset="0"/>
              </a:rPr>
              <a:t>9. Scattering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Early writing stage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500" spc="-1">
              <a:solidFill>
                <a:srgbClr val="000000"/>
              </a:solidFill>
              <a:uFill>
                <a:solidFill>
                  <a:srgbClr val="FFFFFF"/>
                </a:solidFill>
              </a:uFill>
              <a:latin typeface="Calibri" panose="020F0502020204030204" pitchFamily="34" charset="0"/>
              <a:cs typeface="Calibri" panose="020F0502020204030204" pitchFamily="34" charset="0"/>
            </a:endParaRPr>
          </a:p>
          <a:p>
            <a:endParaRPr lang="en-US" sz="2500" b="1" u="sng" spc="-1">
              <a:solidFill>
                <a:srgbClr val="000000"/>
              </a:solidFill>
              <a:uFill>
                <a:solidFill>
                  <a:srgbClr val="FFFFFF"/>
                </a:solidFill>
              </a:uFill>
              <a:latin typeface="Calibri" panose="020F0502020204030204" pitchFamily="34" charset="0"/>
              <a:cs typeface="Calibri" panose="020F0502020204030204" pitchFamily="34" charset="0"/>
            </a:endParaRPr>
          </a:p>
          <a:p>
            <a:endParaRPr lang="en-US" sz="2500" spc="-1">
              <a:solidFill>
                <a:srgbClr val="000000"/>
              </a:solidFill>
              <a:uFill>
                <a:solidFill>
                  <a:srgbClr val="FFFFFF"/>
                </a:solidFill>
              </a:uFill>
              <a:latin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15AED46-2E45-FC46-8F69-614B52A87187}" type="slidenum">
              <a:rPr lang="en-US" smtClean="0"/>
              <a:t>5</a:t>
            </a:fld>
            <a:endParaRPr lang="en-US"/>
          </a:p>
        </p:txBody>
      </p:sp>
    </p:spTree>
    <p:extLst>
      <p:ext uri="{BB962C8B-B14F-4D97-AF65-F5344CB8AC3E}">
        <p14:creationId xmlns:p14="http://schemas.microsoft.com/office/powerpoint/2010/main" val="2208688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600" u="sng">
                <a:latin typeface="Calibri" panose="020F0502020204030204" pitchFamily="34" charset="0"/>
                <a:cs typeface="Calibri" panose="020F0502020204030204" pitchFamily="34" charset="0"/>
              </a:rPr>
              <a:t>Background – NO NEED TO TALK TO THIS</a:t>
            </a:r>
          </a:p>
          <a:p>
            <a:pPr marL="0" indent="0">
              <a:buNone/>
            </a:pPr>
            <a:endParaRPr lang="en-US" sz="2600" u="sng">
              <a:latin typeface="Calibri" panose="020F0502020204030204" pitchFamily="34" charset="0"/>
              <a:cs typeface="Calibri" panose="020F0502020204030204" pitchFamily="34" charset="0"/>
            </a:endParaRPr>
          </a:p>
          <a:p>
            <a:pPr marL="0" indent="0">
              <a:buNone/>
            </a:pPr>
            <a:r>
              <a:rPr lang="en-US" sz="2600" u="sng">
                <a:latin typeface="Calibri" panose="020F0502020204030204" pitchFamily="34" charset="0"/>
                <a:cs typeface="Calibri" panose="020F0502020204030204" pitchFamily="34" charset="0"/>
              </a:rPr>
              <a:t>1. Aquatic Primary Productivity	</a:t>
            </a:r>
            <a:r>
              <a:rPr lang="en-US" sz="2400" u="sng">
                <a:latin typeface="Calibri" panose="020F0502020204030204" pitchFamily="34" charset="0"/>
                <a:cs typeface="Calibri" panose="020F0502020204030204" pitchFamily="34" charset="0"/>
              </a:rPr>
              <a:t>							</a:t>
            </a:r>
            <a:endParaRPr lang="en-US" sz="2400">
              <a:latin typeface="Calibri" panose="020F0502020204030204" pitchFamily="34" charset="0"/>
              <a:cs typeface="Calibri" panose="020F0502020204030204" pitchFamily="34" charset="0"/>
            </a:endParaRPr>
          </a:p>
          <a:p>
            <a:r>
              <a:rPr lang="en-US" sz="2400" b="1">
                <a:latin typeface="Calibri" panose="020F0502020204030204" pitchFamily="34" charset="0"/>
                <a:cs typeface="Calibri" panose="020F0502020204030204" pitchFamily="34" charset="0"/>
              </a:rPr>
              <a:t>Status: </a:t>
            </a:r>
            <a:r>
              <a:rPr lang="en-US" sz="2400">
                <a:latin typeface="Calibri" panose="020F0502020204030204" pitchFamily="34" charset="0"/>
                <a:cs typeface="Calibri" panose="020F0502020204030204" pitchFamily="34" charset="0"/>
              </a:rPr>
              <a:t>Workshop held 05-07 December 2019. Draft protocol in development. </a:t>
            </a:r>
          </a:p>
          <a:p>
            <a:pPr lvl="1"/>
            <a:r>
              <a:rPr lang="en-US" sz="2000">
                <a:latin typeface="Calibri" panose="020F0502020204030204" pitchFamily="34" charset="0"/>
                <a:cs typeface="Calibri" panose="020F0502020204030204" pitchFamily="34" charset="0"/>
              </a:rPr>
              <a:t>Best practices for measurements of primary productivity derived from in situ/on-deck/laboratory radio/stable isotope incubations, dissolved oxygen concentrations (from incubations or autonomous platforms such as floats or gliders), oxygen-argon ratios, triple oxygen isotope, natural fluorescence, and FRRF/ETR/kinetic analysis.</a:t>
            </a:r>
          </a:p>
          <a:p>
            <a:pPr marL="0" indent="0">
              <a:buNone/>
            </a:pPr>
            <a:r>
              <a:rPr lang="en-US" sz="2600" u="sng">
                <a:latin typeface="Calibri" panose="020F0502020204030204" pitchFamily="34" charset="0"/>
                <a:cs typeface="Calibri" panose="020F0502020204030204" pitchFamily="34" charset="0"/>
              </a:rPr>
              <a:t>2. Phytoplankton Taxonomic Working Group</a:t>
            </a:r>
          </a:p>
          <a:p>
            <a:r>
              <a:rPr lang="en-US" sz="2400" b="1">
                <a:latin typeface="Calibri" panose="020F0502020204030204" pitchFamily="34" charset="0"/>
                <a:cs typeface="Calibri" panose="020F0502020204030204" pitchFamily="34" charset="0"/>
              </a:rPr>
              <a:t>Status:</a:t>
            </a:r>
            <a:r>
              <a:rPr lang="en-US" sz="2400">
                <a:latin typeface="Calibri" panose="020F0502020204030204" pitchFamily="34" charset="0"/>
                <a:cs typeface="Calibri" panose="020F0502020204030204" pitchFamily="34" charset="0"/>
              </a:rPr>
              <a:t> Workshops held June 2017, 2018, &amp; 2019</a:t>
            </a:r>
          </a:p>
          <a:p>
            <a:pPr lvl="1"/>
            <a:r>
              <a:rPr lang="en-US" sz="2000" spc="-1">
                <a:solidFill>
                  <a:srgbClr val="000000"/>
                </a:solidFill>
                <a:uFill>
                  <a:solidFill>
                    <a:srgbClr val="FFFFFF"/>
                  </a:solidFill>
                </a:uFill>
                <a:latin typeface="Calibri" panose="020F0502020204030204" pitchFamily="34" charset="0"/>
                <a:cs typeface="Calibri" panose="020F0502020204030204" pitchFamily="34" charset="0"/>
              </a:rPr>
              <a:t>Funded in 2017 through the U.S.-based Ocean Carbon and Biogeochemistry program to develop standards and practices for processing phytoplankton taxonomic and size class data collected from automated imaging technologies, including imaging-in-flow cytometry, and reporting these data types to public repositories.</a:t>
            </a:r>
          </a:p>
          <a:p>
            <a:pPr lvl="1"/>
            <a:r>
              <a:rPr lang="en-US" sz="2000" spc="-1">
                <a:solidFill>
                  <a:srgbClr val="000000"/>
                </a:solidFill>
                <a:uFill>
                  <a:solidFill>
                    <a:srgbClr val="FFFFFF"/>
                  </a:solidFill>
                </a:uFill>
                <a:latin typeface="Calibri" panose="020F0502020204030204" pitchFamily="34" charset="0"/>
                <a:cs typeface="Calibri" panose="020F0502020204030204" pitchFamily="34" charset="0"/>
              </a:rPr>
              <a:t>Primary deliverables in process: A Technical Memorandum will outline recommended data processing, provenance, and data reporting practices for submitting phytoplankton taxonomic and size class data. Data file format standardization and organization will be established for data submission across public repository platforms.</a:t>
            </a:r>
          </a:p>
          <a:p>
            <a:pPr marL="0" indent="0">
              <a:buNone/>
            </a:pPr>
            <a:r>
              <a:rPr lang="en-US" sz="2600" u="sng" spc="-1">
                <a:uFill>
                  <a:solidFill>
                    <a:schemeClr val="tx1"/>
                  </a:solidFill>
                </a:uFill>
                <a:latin typeface="Calibri" panose="020F0502020204030204" pitchFamily="34" charset="0"/>
                <a:cs typeface="Calibri" panose="020F0502020204030204" pitchFamily="34" charset="0"/>
              </a:rPr>
              <a:t>3. Absorption Coefficient (Particles) Protocol</a:t>
            </a:r>
          </a:p>
          <a:p>
            <a:r>
              <a:rPr lang="en-US" sz="24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400" spc="-1">
                <a:solidFill>
                  <a:srgbClr val="000000"/>
                </a:solidFill>
                <a:uFill>
                  <a:solidFill>
                    <a:srgbClr val="FFFFFF"/>
                  </a:solidFill>
                </a:uFill>
                <a:latin typeface="Calibri" panose="020F0502020204030204" pitchFamily="34" charset="0"/>
                <a:cs typeface="Calibri" panose="020F0502020204030204" pitchFamily="34" charset="0"/>
              </a:rPr>
              <a:t> Complete</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A</a:t>
            </a:r>
            <a:r>
              <a:rPr lang="en-US" sz="2500"/>
              <a:t>n electronic version is available on the IOCCG website.</a:t>
            </a:r>
          </a:p>
          <a:p>
            <a:pPr marL="0" indent="0">
              <a:buNone/>
            </a:pPr>
            <a:r>
              <a:rPr lang="en-US" sz="2500" u="sng" spc="-1">
                <a:solidFill>
                  <a:srgbClr val="000000"/>
                </a:solidFill>
                <a:uFill>
                  <a:solidFill>
                    <a:schemeClr val="tx1"/>
                  </a:solidFill>
                </a:uFill>
                <a:latin typeface="Calibri" panose="020F0502020204030204" pitchFamily="34" charset="0"/>
                <a:cs typeface="Calibri" panose="020F0502020204030204" pitchFamily="34" charset="0"/>
              </a:rPr>
              <a:t>4. Inline Flow-through IOP protocol</a:t>
            </a:r>
          </a:p>
          <a:p>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 </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Review is complete. In final stages of production.</a:t>
            </a:r>
          </a:p>
          <a:p>
            <a:pPr marL="0" indent="0">
              <a:buNone/>
            </a:pPr>
            <a:r>
              <a:rPr lang="en-US" sz="2500" u="sng" spc="-1">
                <a:solidFill>
                  <a:srgbClr val="000000"/>
                </a:solidFill>
                <a:uFill>
                  <a:solidFill>
                    <a:schemeClr val="tx1"/>
                  </a:solidFill>
                </a:uFill>
                <a:latin typeface="Calibri" panose="020F0502020204030204" pitchFamily="34" charset="0"/>
                <a:cs typeface="Calibri" panose="020F0502020204030204" pitchFamily="34" charset="0"/>
              </a:rPr>
              <a:t>5. Beam-C protocol</a:t>
            </a:r>
          </a:p>
          <a:p>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 </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completed May 2019</a:t>
            </a:r>
          </a:p>
          <a:p>
            <a:pPr marL="0" indent="0">
              <a:buNone/>
            </a:pPr>
            <a:r>
              <a:rPr lang="en-US" sz="2500" u="sng" spc="-1">
                <a:solidFill>
                  <a:srgbClr val="000000"/>
                </a:solidFill>
                <a:uFill>
                  <a:solidFill>
                    <a:schemeClr val="tx1"/>
                  </a:solidFill>
                </a:uFill>
                <a:latin typeface="Calibri" panose="020F0502020204030204" pitchFamily="34" charset="0"/>
                <a:cs typeface="Calibri" panose="020F0502020204030204" pitchFamily="34" charset="0"/>
              </a:rPr>
              <a:t>6. Apparent Optical Properties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final stages of production.</a:t>
            </a:r>
          </a:p>
          <a:p>
            <a:r>
              <a:rPr lang="en-US" sz="2500" b="0" u="sng" spc="-1">
                <a:solidFill>
                  <a:srgbClr val="000000"/>
                </a:solidFill>
                <a:uFill>
                  <a:solidFill>
                    <a:srgbClr val="FFFFFF"/>
                  </a:solidFill>
                </a:uFill>
                <a:latin typeface="Calibri" panose="020F0502020204030204" pitchFamily="34" charset="0"/>
                <a:cs typeface="Calibri" panose="020F0502020204030204" pitchFamily="34" charset="0"/>
              </a:rPr>
              <a:t>7. POC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to be Posted on IOCCG website for public comment</a:t>
            </a:r>
          </a:p>
          <a:p>
            <a:r>
              <a:rPr lang="en-US" sz="2500" b="0" u="sng" spc="-1">
                <a:solidFill>
                  <a:srgbClr val="000000"/>
                </a:solidFill>
                <a:uFill>
                  <a:solidFill>
                    <a:srgbClr val="FFFFFF"/>
                  </a:solidFill>
                </a:uFill>
                <a:latin typeface="Calibri" panose="020F0502020204030204" pitchFamily="34" charset="0"/>
                <a:cs typeface="Calibri" panose="020F0502020204030204" pitchFamily="34" charset="0"/>
              </a:rPr>
              <a:t>8. CDOM Absorption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22 Oct 2019 Posted on IOCCG website for public comment</a:t>
            </a:r>
          </a:p>
          <a:p>
            <a:r>
              <a:rPr lang="en-US" sz="2500" b="0" u="sng" spc="-1">
                <a:solidFill>
                  <a:srgbClr val="000000"/>
                </a:solidFill>
                <a:uFill>
                  <a:solidFill>
                    <a:srgbClr val="FFFFFF"/>
                  </a:solidFill>
                </a:uFill>
                <a:latin typeface="Calibri" panose="020F0502020204030204" pitchFamily="34" charset="0"/>
                <a:cs typeface="Calibri" panose="020F0502020204030204" pitchFamily="34" charset="0"/>
              </a:rPr>
              <a:t>9. Scattering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Early writing stage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500" spc="-1">
              <a:solidFill>
                <a:srgbClr val="000000"/>
              </a:solidFill>
              <a:uFill>
                <a:solidFill>
                  <a:srgbClr val="FFFFFF"/>
                </a:solidFill>
              </a:uFill>
              <a:latin typeface="Calibri" panose="020F0502020204030204" pitchFamily="34" charset="0"/>
              <a:cs typeface="Calibri" panose="020F0502020204030204" pitchFamily="34" charset="0"/>
            </a:endParaRPr>
          </a:p>
          <a:p>
            <a:endParaRPr lang="en-US" sz="2500" b="1" u="sng" spc="-1">
              <a:solidFill>
                <a:srgbClr val="000000"/>
              </a:solidFill>
              <a:uFill>
                <a:solidFill>
                  <a:srgbClr val="FFFFFF"/>
                </a:solidFill>
              </a:uFill>
              <a:latin typeface="Calibri" panose="020F0502020204030204" pitchFamily="34" charset="0"/>
              <a:cs typeface="Calibri" panose="020F0502020204030204" pitchFamily="34" charset="0"/>
            </a:endParaRPr>
          </a:p>
          <a:p>
            <a:endParaRPr lang="en-US" sz="2500" spc="-1">
              <a:solidFill>
                <a:srgbClr val="000000"/>
              </a:solidFill>
              <a:uFill>
                <a:solidFill>
                  <a:srgbClr val="FFFFFF"/>
                </a:solidFill>
              </a:uFill>
              <a:latin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15AED46-2E45-FC46-8F69-614B52A87187}" type="slidenum">
              <a:rPr lang="en-US" smtClean="0"/>
              <a:t>7</a:t>
            </a:fld>
            <a:endParaRPr lang="en-US"/>
          </a:p>
        </p:txBody>
      </p:sp>
    </p:spTree>
    <p:extLst>
      <p:ext uri="{BB962C8B-B14F-4D97-AF65-F5344CB8AC3E}">
        <p14:creationId xmlns:p14="http://schemas.microsoft.com/office/powerpoint/2010/main" val="3052165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921647"/>
          </a:xfrm>
        </p:spPr>
        <p:txBody>
          <a:bodyPr/>
          <a:lstStyle/>
          <a:p>
            <a:r>
              <a:rPr lang="en-US"/>
              <a:t>Here is a list of standard and advanced ocean color data products planned from OCI</a:t>
            </a:r>
          </a:p>
          <a:p>
            <a:pPr marL="171450" indent="-171450">
              <a:buFontTx/>
              <a:buChar char="-"/>
            </a:pPr>
            <a:r>
              <a:rPr lang="en-US"/>
              <a:t>Website has much more detail</a:t>
            </a:r>
          </a:p>
          <a:p>
            <a:pPr marL="171450" indent="-171450">
              <a:buFontTx/>
              <a:buChar char="-"/>
            </a:pPr>
            <a:r>
              <a:rPr lang="en-US"/>
              <a:t>Note the </a:t>
            </a:r>
            <a:r>
              <a:rPr lang="en-US" err="1"/>
              <a:t>Rrs</a:t>
            </a:r>
            <a:r>
              <a:rPr lang="en-US"/>
              <a:t> will be at 5nm BW at 2.5 (or 1.25 nm steps)</a:t>
            </a:r>
          </a:p>
          <a:p>
            <a:r>
              <a:rPr lang="en-US"/>
              <a:t>Click</a:t>
            </a:r>
          </a:p>
          <a:p>
            <a:pPr marL="171450" indent="-171450">
              <a:buFontTx/>
              <a:buChar char="-"/>
            </a:pPr>
            <a:r>
              <a:rPr lang="en-US"/>
              <a:t>Data latency – guarantee 12-24hr for quick look products, with expected typical turnaround of ~3-5 </a:t>
            </a:r>
            <a:r>
              <a:rPr lang="en-US" err="1"/>
              <a:t>hrs</a:t>
            </a:r>
            <a:r>
              <a:rPr lang="en-US"/>
              <a:t> from acquisition</a:t>
            </a:r>
          </a:p>
          <a:p>
            <a:pPr marL="628650" lvl="1" indent="-171450">
              <a:buFontTx/>
              <a:buChar char="-"/>
            </a:pPr>
            <a:r>
              <a:rPr lang="en-US"/>
              <a:t>~1 month for climate quality data products due to need for ancillary data products, MERRA and such (surface pressure, wind speed, ozone, NO2,</a:t>
            </a:r>
          </a:p>
          <a:p>
            <a:r>
              <a:rPr lang="en-US"/>
              <a:t>Click</a:t>
            </a:r>
          </a:p>
          <a:p>
            <a:pPr marL="171450" indent="-171450">
              <a:buFontTx/>
              <a:buChar char="-"/>
            </a:pPr>
            <a:r>
              <a:rPr lang="en-US"/>
              <a:t>Data access through the NASA ocean color website</a:t>
            </a:r>
          </a:p>
          <a:p>
            <a:r>
              <a:rPr lang="en-US"/>
              <a:t>Click</a:t>
            </a:r>
          </a:p>
          <a:p>
            <a:pPr marL="171450" indent="-171450">
              <a:buFontTx/>
              <a:buChar char="-"/>
            </a:pPr>
            <a:r>
              <a:rPr lang="en-US"/>
              <a:t>L1 &amp; L2 browser</a:t>
            </a:r>
          </a:p>
          <a:p>
            <a:pPr marL="171450" indent="-171450">
              <a:buFontTx/>
              <a:buChar char="-"/>
            </a:pPr>
            <a:r>
              <a:rPr lang="en-US"/>
              <a:t>L3 browser</a:t>
            </a:r>
          </a:p>
          <a:p>
            <a:pPr marL="171450" indent="-171450">
              <a:buFontTx/>
              <a:buChar char="-"/>
            </a:pPr>
            <a:r>
              <a:rPr lang="en-US"/>
              <a:t>https protocol provides direct data access</a:t>
            </a:r>
          </a:p>
          <a:p>
            <a:pPr marL="171450" indent="-171450">
              <a:buFontTx/>
              <a:buChar char="-"/>
            </a:pPr>
            <a:r>
              <a:rPr lang="en-US"/>
              <a:t>Also direct access by filename</a:t>
            </a:r>
          </a:p>
          <a:p>
            <a:r>
              <a:rPr lang="en-US"/>
              <a:t>Click</a:t>
            </a:r>
          </a:p>
          <a:p>
            <a:pPr marL="171450" indent="-171450">
              <a:buFontTx/>
              <a:buChar char="-"/>
            </a:pPr>
            <a:r>
              <a:rPr lang="en-US"/>
              <a:t>Requirements on data products based on ocean reflectance for values listed here either absolute or relative values; for 50% clear ocean waters and 15nm </a:t>
            </a:r>
            <a:r>
              <a:rPr lang="en-US" err="1"/>
              <a:t>aggregrated</a:t>
            </a:r>
            <a:r>
              <a:rPr lang="en-US"/>
              <a:t> bands.</a:t>
            </a:r>
          </a:p>
        </p:txBody>
      </p:sp>
      <p:sp>
        <p:nvSpPr>
          <p:cNvPr id="4" name="Slide Number Placeholder 3"/>
          <p:cNvSpPr>
            <a:spLocks noGrp="1"/>
          </p:cNvSpPr>
          <p:nvPr>
            <p:ph type="sldNum" sz="quarter" idx="5"/>
          </p:nvPr>
        </p:nvSpPr>
        <p:spPr/>
        <p:txBody>
          <a:bodyPr/>
          <a:lstStyle/>
          <a:p>
            <a:fld id="{D6D4DA71-9086-934A-B3C5-E2B0DDC2D532}" type="slidenum">
              <a:rPr lang="en-US" smtClean="0"/>
              <a:t>11</a:t>
            </a:fld>
            <a:endParaRPr lang="en-US"/>
          </a:p>
        </p:txBody>
      </p:sp>
    </p:spTree>
    <p:extLst>
      <p:ext uri="{BB962C8B-B14F-4D97-AF65-F5344CB8AC3E}">
        <p14:creationId xmlns:p14="http://schemas.microsoft.com/office/powerpoint/2010/main" val="4196167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lumMod val="95000"/>
                  </a:schemeClr>
                </a:solidFill>
                <a:latin typeface="Arial Nova Cond Light" panose="020B0604020202020204" pitchFamily="34" charset="0"/>
              </a:rPr>
              <a:t>AMT 30, Feb 20- March 30</a:t>
            </a:r>
            <a:r>
              <a:rPr lang="en-US" baseline="30000">
                <a:solidFill>
                  <a:schemeClr val="bg1">
                    <a:lumMod val="95000"/>
                  </a:schemeClr>
                </a:solidFill>
                <a:latin typeface="Arial Nova Cond Light" panose="020B0604020202020204" pitchFamily="34" charset="0"/>
              </a:rPr>
              <a:t>th</a:t>
            </a:r>
            <a:r>
              <a:rPr lang="en-US">
                <a:solidFill>
                  <a:schemeClr val="bg1">
                    <a:lumMod val="95000"/>
                  </a:schemeClr>
                </a:solidFill>
                <a:latin typeface="Arial Nova Cond Light" panose="020B0604020202020204" pitchFamily="34" charset="0"/>
              </a:rPr>
              <a:t>. 60 discrete depths were sampled during daily ‘noon’ stations. Above water radiometry (NASA, PML), profiling IOPs (PML), underway IOPs (NASA, PML), </a:t>
            </a:r>
          </a:p>
          <a:p>
            <a:endParaRPr lang="en-US"/>
          </a:p>
        </p:txBody>
      </p:sp>
      <p:sp>
        <p:nvSpPr>
          <p:cNvPr id="4" name="Slide Number Placeholder 3"/>
          <p:cNvSpPr>
            <a:spLocks noGrp="1"/>
          </p:cNvSpPr>
          <p:nvPr>
            <p:ph type="sldNum" sz="quarter" idx="5"/>
          </p:nvPr>
        </p:nvSpPr>
        <p:spPr/>
        <p:txBody>
          <a:bodyPr/>
          <a:lstStyle/>
          <a:p>
            <a:fld id="{42FE5811-A19A-4928-A314-14AA05BD5E6C}" type="slidenum">
              <a:rPr lang="en-US" smtClean="0"/>
              <a:t>12</a:t>
            </a:fld>
            <a:endParaRPr lang="en-US"/>
          </a:p>
        </p:txBody>
      </p:sp>
    </p:spTree>
    <p:extLst>
      <p:ext uri="{BB962C8B-B14F-4D97-AF65-F5344CB8AC3E}">
        <p14:creationId xmlns:p14="http://schemas.microsoft.com/office/powerpoint/2010/main" val="334415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2600" u="sng">
                <a:latin typeface="Calibri" panose="020F0502020204030204" pitchFamily="34" charset="0"/>
                <a:cs typeface="Calibri" panose="020F0502020204030204" pitchFamily="34" charset="0"/>
              </a:rPr>
              <a:t>Background – NO NEED TO TALK TO THIS</a:t>
            </a:r>
          </a:p>
          <a:p>
            <a:pPr marL="0" indent="0">
              <a:buNone/>
            </a:pPr>
            <a:endParaRPr lang="en-US" sz="2600" u="sng">
              <a:latin typeface="Calibri" panose="020F0502020204030204" pitchFamily="34" charset="0"/>
              <a:cs typeface="Calibri" panose="020F0502020204030204" pitchFamily="34" charset="0"/>
            </a:endParaRPr>
          </a:p>
          <a:p>
            <a:pPr marL="0" indent="0">
              <a:buNone/>
            </a:pPr>
            <a:r>
              <a:rPr lang="en-US" sz="2600" u="sng">
                <a:latin typeface="Calibri" panose="020F0502020204030204" pitchFamily="34" charset="0"/>
                <a:cs typeface="Calibri" panose="020F0502020204030204" pitchFamily="34" charset="0"/>
              </a:rPr>
              <a:t>1. Aquatic Primary Productivity	</a:t>
            </a:r>
            <a:r>
              <a:rPr lang="en-US" sz="2400" u="sng">
                <a:latin typeface="Calibri" panose="020F0502020204030204" pitchFamily="34" charset="0"/>
                <a:cs typeface="Calibri" panose="020F0502020204030204" pitchFamily="34" charset="0"/>
              </a:rPr>
              <a:t>							</a:t>
            </a:r>
            <a:endParaRPr lang="en-US" sz="2400">
              <a:latin typeface="Calibri" panose="020F0502020204030204" pitchFamily="34" charset="0"/>
              <a:cs typeface="Calibri" panose="020F0502020204030204" pitchFamily="34" charset="0"/>
            </a:endParaRPr>
          </a:p>
          <a:p>
            <a:r>
              <a:rPr lang="en-US" sz="2400" b="1">
                <a:latin typeface="Calibri" panose="020F0502020204030204" pitchFamily="34" charset="0"/>
                <a:cs typeface="Calibri" panose="020F0502020204030204" pitchFamily="34" charset="0"/>
              </a:rPr>
              <a:t>Status: </a:t>
            </a:r>
            <a:r>
              <a:rPr lang="en-US" sz="2400">
                <a:latin typeface="Calibri" panose="020F0502020204030204" pitchFamily="34" charset="0"/>
                <a:cs typeface="Calibri" panose="020F0502020204030204" pitchFamily="34" charset="0"/>
              </a:rPr>
              <a:t>Workshop held 05-07 December 2019. Draft protocol in development. </a:t>
            </a:r>
          </a:p>
          <a:p>
            <a:pPr lvl="1"/>
            <a:r>
              <a:rPr lang="en-US" sz="2000">
                <a:latin typeface="Calibri" panose="020F0502020204030204" pitchFamily="34" charset="0"/>
                <a:cs typeface="Calibri" panose="020F0502020204030204" pitchFamily="34" charset="0"/>
              </a:rPr>
              <a:t>Best practices for measurements of primary productivity derived from in situ/on-deck/laboratory radio/stable isotope incubations, dissolved oxygen concentrations (from incubations or autonomous platforms such as floats or gliders), oxygen-argon ratios, triple oxygen isotope, natural fluorescence, and FRRF/ETR/kinetic analysis.</a:t>
            </a:r>
          </a:p>
          <a:p>
            <a:pPr marL="0" indent="0">
              <a:buNone/>
            </a:pPr>
            <a:r>
              <a:rPr lang="en-US" sz="2600" u="sng">
                <a:latin typeface="Calibri" panose="020F0502020204030204" pitchFamily="34" charset="0"/>
                <a:cs typeface="Calibri" panose="020F0502020204030204" pitchFamily="34" charset="0"/>
              </a:rPr>
              <a:t>2. Phytoplankton Taxonomic Working Group</a:t>
            </a:r>
          </a:p>
          <a:p>
            <a:r>
              <a:rPr lang="en-US" sz="2400" b="1">
                <a:latin typeface="Calibri" panose="020F0502020204030204" pitchFamily="34" charset="0"/>
                <a:cs typeface="Calibri" panose="020F0502020204030204" pitchFamily="34" charset="0"/>
              </a:rPr>
              <a:t>Status:</a:t>
            </a:r>
            <a:r>
              <a:rPr lang="en-US" sz="2400">
                <a:latin typeface="Calibri" panose="020F0502020204030204" pitchFamily="34" charset="0"/>
                <a:cs typeface="Calibri" panose="020F0502020204030204" pitchFamily="34" charset="0"/>
              </a:rPr>
              <a:t> Workshops held June 2017, 2018, &amp; 2019</a:t>
            </a:r>
          </a:p>
          <a:p>
            <a:pPr lvl="1"/>
            <a:r>
              <a:rPr lang="en-US" sz="2000" spc="-1">
                <a:solidFill>
                  <a:srgbClr val="000000"/>
                </a:solidFill>
                <a:uFill>
                  <a:solidFill>
                    <a:srgbClr val="FFFFFF"/>
                  </a:solidFill>
                </a:uFill>
                <a:latin typeface="Calibri" panose="020F0502020204030204" pitchFamily="34" charset="0"/>
                <a:cs typeface="Calibri" panose="020F0502020204030204" pitchFamily="34" charset="0"/>
              </a:rPr>
              <a:t>Funded in 2017 through the U.S.-based Ocean Carbon and Biogeochemistry program to develop standards and practices for processing phytoplankton taxonomic and size class data collected from automated imaging technologies, including imaging-in-flow cytometry, and reporting these data types to public repositories.</a:t>
            </a:r>
          </a:p>
          <a:p>
            <a:pPr lvl="1"/>
            <a:r>
              <a:rPr lang="en-US" sz="2000" spc="-1">
                <a:solidFill>
                  <a:srgbClr val="000000"/>
                </a:solidFill>
                <a:uFill>
                  <a:solidFill>
                    <a:srgbClr val="FFFFFF"/>
                  </a:solidFill>
                </a:uFill>
                <a:latin typeface="Calibri" panose="020F0502020204030204" pitchFamily="34" charset="0"/>
                <a:cs typeface="Calibri" panose="020F0502020204030204" pitchFamily="34" charset="0"/>
              </a:rPr>
              <a:t>Primary deliverables in process: A Technical Memorandum will outline recommended data processing, provenance, and data reporting practices for submitting phytoplankton taxonomic and size class data. Data file format standardization and organization will be established for data submission across public repository platforms.</a:t>
            </a:r>
          </a:p>
          <a:p>
            <a:pPr marL="0" indent="0">
              <a:buNone/>
            </a:pPr>
            <a:r>
              <a:rPr lang="en-US" sz="2600" u="sng" spc="-1">
                <a:uFill>
                  <a:solidFill>
                    <a:schemeClr val="tx1"/>
                  </a:solidFill>
                </a:uFill>
                <a:latin typeface="Calibri" panose="020F0502020204030204" pitchFamily="34" charset="0"/>
                <a:cs typeface="Calibri" panose="020F0502020204030204" pitchFamily="34" charset="0"/>
              </a:rPr>
              <a:t>3. Absorption Coefficient (Particles) Protocol</a:t>
            </a:r>
          </a:p>
          <a:p>
            <a:r>
              <a:rPr lang="en-US" sz="24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400" spc="-1">
                <a:solidFill>
                  <a:srgbClr val="000000"/>
                </a:solidFill>
                <a:uFill>
                  <a:solidFill>
                    <a:srgbClr val="FFFFFF"/>
                  </a:solidFill>
                </a:uFill>
                <a:latin typeface="Calibri" panose="020F0502020204030204" pitchFamily="34" charset="0"/>
                <a:cs typeface="Calibri" panose="020F0502020204030204" pitchFamily="34" charset="0"/>
              </a:rPr>
              <a:t> Complete</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A</a:t>
            </a:r>
            <a:r>
              <a:rPr lang="en-US" sz="2500"/>
              <a:t>n electronic version is available on the IOCCG website.</a:t>
            </a:r>
          </a:p>
          <a:p>
            <a:pPr marL="0" indent="0">
              <a:buNone/>
            </a:pPr>
            <a:r>
              <a:rPr lang="en-US" sz="2500" u="sng" spc="-1">
                <a:solidFill>
                  <a:srgbClr val="000000"/>
                </a:solidFill>
                <a:uFill>
                  <a:solidFill>
                    <a:schemeClr val="tx1"/>
                  </a:solidFill>
                </a:uFill>
                <a:latin typeface="Calibri" panose="020F0502020204030204" pitchFamily="34" charset="0"/>
                <a:cs typeface="Calibri" panose="020F0502020204030204" pitchFamily="34" charset="0"/>
              </a:rPr>
              <a:t>4. Inline Flow-through IOP protocol</a:t>
            </a:r>
          </a:p>
          <a:p>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 </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Review is complete. In final stages of production.</a:t>
            </a:r>
          </a:p>
          <a:p>
            <a:pPr marL="0" indent="0">
              <a:buNone/>
            </a:pPr>
            <a:r>
              <a:rPr lang="en-US" sz="2500" u="sng" spc="-1">
                <a:solidFill>
                  <a:srgbClr val="000000"/>
                </a:solidFill>
                <a:uFill>
                  <a:solidFill>
                    <a:schemeClr val="tx1"/>
                  </a:solidFill>
                </a:uFill>
                <a:latin typeface="Calibri" panose="020F0502020204030204" pitchFamily="34" charset="0"/>
                <a:cs typeface="Calibri" panose="020F0502020204030204" pitchFamily="34" charset="0"/>
              </a:rPr>
              <a:t>5. Beam-C protocol</a:t>
            </a:r>
          </a:p>
          <a:p>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 </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completed May 2019</a:t>
            </a:r>
          </a:p>
          <a:p>
            <a:pPr marL="0" indent="0">
              <a:buNone/>
            </a:pPr>
            <a:r>
              <a:rPr lang="en-US" sz="2500" u="sng" spc="-1">
                <a:solidFill>
                  <a:srgbClr val="000000"/>
                </a:solidFill>
                <a:uFill>
                  <a:solidFill>
                    <a:schemeClr val="tx1"/>
                  </a:solidFill>
                </a:uFill>
                <a:latin typeface="Calibri" panose="020F0502020204030204" pitchFamily="34" charset="0"/>
                <a:cs typeface="Calibri" panose="020F0502020204030204" pitchFamily="34" charset="0"/>
              </a:rPr>
              <a:t>6. Apparent Optical Properties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final stages of production.</a:t>
            </a:r>
          </a:p>
          <a:p>
            <a:r>
              <a:rPr lang="en-US" sz="2500" b="0" u="sng" spc="-1">
                <a:solidFill>
                  <a:srgbClr val="000000"/>
                </a:solidFill>
                <a:uFill>
                  <a:solidFill>
                    <a:srgbClr val="FFFFFF"/>
                  </a:solidFill>
                </a:uFill>
                <a:latin typeface="Calibri" panose="020F0502020204030204" pitchFamily="34" charset="0"/>
                <a:cs typeface="Calibri" panose="020F0502020204030204" pitchFamily="34" charset="0"/>
              </a:rPr>
              <a:t>7. POC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to be Posted on IOCCG website for public comment</a:t>
            </a:r>
          </a:p>
          <a:p>
            <a:r>
              <a:rPr lang="en-US" sz="2500" b="0" u="sng" spc="-1">
                <a:solidFill>
                  <a:srgbClr val="000000"/>
                </a:solidFill>
                <a:uFill>
                  <a:solidFill>
                    <a:srgbClr val="FFFFFF"/>
                  </a:solidFill>
                </a:uFill>
                <a:latin typeface="Calibri" panose="020F0502020204030204" pitchFamily="34" charset="0"/>
                <a:cs typeface="Calibri" panose="020F0502020204030204" pitchFamily="34" charset="0"/>
              </a:rPr>
              <a:t>8. CDOM Absorption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22 Oct 2019 Posted on IOCCG website for public comment</a:t>
            </a:r>
          </a:p>
          <a:p>
            <a:r>
              <a:rPr lang="en-US" sz="2500" b="0" u="sng" spc="-1">
                <a:solidFill>
                  <a:srgbClr val="000000"/>
                </a:solidFill>
                <a:uFill>
                  <a:solidFill>
                    <a:srgbClr val="FFFFFF"/>
                  </a:solidFill>
                </a:uFill>
                <a:latin typeface="Calibri" panose="020F0502020204030204" pitchFamily="34" charset="0"/>
                <a:cs typeface="Calibri" panose="020F0502020204030204" pitchFamily="34" charset="0"/>
              </a:rPr>
              <a:t>9. Scattering Protocol: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500" b="1" spc="-1">
                <a:solidFill>
                  <a:srgbClr val="000000"/>
                </a:solidFill>
                <a:uFill>
                  <a:solidFill>
                    <a:srgbClr val="FFFFFF"/>
                  </a:solidFill>
                </a:uFill>
                <a:latin typeface="Calibri" panose="020F0502020204030204" pitchFamily="34" charset="0"/>
                <a:cs typeface="Calibri" panose="020F0502020204030204" pitchFamily="34" charset="0"/>
              </a:rPr>
              <a:t>Status:</a:t>
            </a:r>
            <a:r>
              <a:rPr lang="en-US" sz="2500" spc="-1">
                <a:solidFill>
                  <a:srgbClr val="000000"/>
                </a:solidFill>
                <a:uFill>
                  <a:solidFill>
                    <a:srgbClr val="FFFFFF"/>
                  </a:solidFill>
                </a:uFill>
                <a:latin typeface="Calibri" panose="020F0502020204030204" pitchFamily="34" charset="0"/>
                <a:cs typeface="Calibri" panose="020F0502020204030204" pitchFamily="34" charset="0"/>
              </a:rPr>
              <a:t> Early writing stage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500" spc="-1">
              <a:solidFill>
                <a:srgbClr val="000000"/>
              </a:solidFill>
              <a:uFill>
                <a:solidFill>
                  <a:srgbClr val="FFFFFF"/>
                </a:solidFill>
              </a:uFill>
              <a:latin typeface="Calibri" panose="020F0502020204030204" pitchFamily="34" charset="0"/>
              <a:cs typeface="Calibri" panose="020F0502020204030204" pitchFamily="34" charset="0"/>
            </a:endParaRPr>
          </a:p>
          <a:p>
            <a:endParaRPr lang="en-US" sz="2500" b="1" u="sng" spc="-1">
              <a:solidFill>
                <a:srgbClr val="000000"/>
              </a:solidFill>
              <a:uFill>
                <a:solidFill>
                  <a:srgbClr val="FFFFFF"/>
                </a:solidFill>
              </a:uFill>
              <a:latin typeface="Calibri" panose="020F0502020204030204" pitchFamily="34" charset="0"/>
              <a:cs typeface="Calibri" panose="020F0502020204030204" pitchFamily="34" charset="0"/>
            </a:endParaRPr>
          </a:p>
          <a:p>
            <a:endParaRPr lang="en-US" sz="2500" spc="-1">
              <a:solidFill>
                <a:srgbClr val="000000"/>
              </a:solidFill>
              <a:uFill>
                <a:solidFill>
                  <a:srgbClr val="FFFFFF"/>
                </a:solidFill>
              </a:uFill>
              <a:latin typeface="Calibri" panose="020F0502020204030204" pitchFamily="34" charset="0"/>
              <a:cs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15AED46-2E45-FC46-8F69-614B52A87187}" type="slidenum">
              <a:rPr lang="en-US" smtClean="0"/>
              <a:t>15</a:t>
            </a:fld>
            <a:endParaRPr lang="en-US"/>
          </a:p>
        </p:txBody>
      </p:sp>
    </p:spTree>
    <p:extLst>
      <p:ext uri="{BB962C8B-B14F-4D97-AF65-F5344CB8AC3E}">
        <p14:creationId xmlns:p14="http://schemas.microsoft.com/office/powerpoint/2010/main" val="727751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2EF89-8659-7943-B550-D4D39B74D5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7C8B24-C271-5B4C-93A7-1B9102293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B8E0AE9-40B7-C14E-84EB-8CDDB6F6178E}"/>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5" name="Footer Placeholder 4">
            <a:extLst>
              <a:ext uri="{FF2B5EF4-FFF2-40B4-BE49-F238E27FC236}">
                <a16:creationId xmlns:a16="http://schemas.microsoft.com/office/drawing/2014/main" id="{3D926587-CF2D-684D-8941-7D53EAED71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1226B-B75F-FB4C-AE55-85FD0E752F34}"/>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153743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8CDE7-5097-5C4E-9C8F-0722AB4540C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05C40B-A8B5-A645-8F78-BEE9BE52EC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72206-80A7-114B-9B82-9C04EBCD007B}"/>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5" name="Footer Placeholder 4">
            <a:extLst>
              <a:ext uri="{FF2B5EF4-FFF2-40B4-BE49-F238E27FC236}">
                <a16:creationId xmlns:a16="http://schemas.microsoft.com/office/drawing/2014/main" id="{2FF117FE-6DB9-6B42-827A-C784A012E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6DE976-A493-264A-9723-55AC1F870121}"/>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533339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F0A4EB-B00B-C443-B71F-ACE0B7EA3A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E0D8F4A-7DFC-784E-BEFE-D481B8BE54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9F9077-595A-414B-84D6-C3A87047BD15}"/>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5" name="Footer Placeholder 4">
            <a:extLst>
              <a:ext uri="{FF2B5EF4-FFF2-40B4-BE49-F238E27FC236}">
                <a16:creationId xmlns:a16="http://schemas.microsoft.com/office/drawing/2014/main" id="{9B39C5F6-3BBB-9344-87FB-681AD5DA59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87CF87-19EB-1847-92F3-3026D7CAF349}"/>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10122549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9439115-7B4B-164E-BAD9-8C24925A807B}"/>
              </a:ext>
            </a:extLst>
          </p:cNvPr>
          <p:cNvSpPr/>
          <p:nvPr userDrawn="1"/>
        </p:nvSpPr>
        <p:spPr>
          <a:xfrm>
            <a:off x="-29819" y="-32696"/>
            <a:ext cx="12251635" cy="8366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26FEA5C-6EFC-4E4F-96C4-117522B3F31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44809" y="114155"/>
            <a:ext cx="653522" cy="542926"/>
          </a:xfrm>
          <a:prstGeom prst="rect">
            <a:avLst/>
          </a:prstGeom>
        </p:spPr>
      </p:pic>
      <p:sp>
        <p:nvSpPr>
          <p:cNvPr id="9" name="TextBox 8">
            <a:extLst>
              <a:ext uri="{FF2B5EF4-FFF2-40B4-BE49-F238E27FC236}">
                <a16:creationId xmlns:a16="http://schemas.microsoft.com/office/drawing/2014/main" id="{07E5DB27-894F-D746-A111-4781327DF265}"/>
              </a:ext>
            </a:extLst>
          </p:cNvPr>
          <p:cNvSpPr txBox="1"/>
          <p:nvPr userDrawn="1"/>
        </p:nvSpPr>
        <p:spPr>
          <a:xfrm>
            <a:off x="93669" y="183403"/>
            <a:ext cx="9401175" cy="400110"/>
          </a:xfrm>
          <a:prstGeom prst="rect">
            <a:avLst/>
          </a:prstGeom>
          <a:noFill/>
          <a:effectLst/>
        </p:spPr>
        <p:txBody>
          <a:bodyPr wrap="square" rtlCol="0">
            <a:spAutoFit/>
          </a:bodyPr>
          <a:lstStyle/>
          <a:p>
            <a:r>
              <a:rPr lang="en-US" sz="2000" b="1" spc="274">
                <a:solidFill>
                  <a:schemeClr val="bg1">
                    <a:alpha val="80000"/>
                  </a:schemeClr>
                </a:solidFill>
                <a:latin typeface="Helvetica Neue"/>
                <a:cs typeface="Helvetica Neue"/>
              </a:rPr>
              <a:t>Plankton, Aerosol, Cloud, ocean Ecosystem</a:t>
            </a:r>
          </a:p>
        </p:txBody>
      </p:sp>
      <p:pic>
        <p:nvPicPr>
          <p:cNvPr id="10" name="Picture 9">
            <a:extLst>
              <a:ext uri="{FF2B5EF4-FFF2-40B4-BE49-F238E27FC236}">
                <a16:creationId xmlns:a16="http://schemas.microsoft.com/office/drawing/2014/main" id="{3FF4FBEC-AD60-9446-AD93-86FED78A167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500189" y="10274"/>
            <a:ext cx="821135" cy="746368"/>
          </a:xfrm>
          <a:prstGeom prst="rect">
            <a:avLst/>
          </a:prstGeom>
        </p:spPr>
      </p:pic>
    </p:spTree>
    <p:extLst>
      <p:ext uri="{BB962C8B-B14F-4D97-AF65-F5344CB8AC3E}">
        <p14:creationId xmlns:p14="http://schemas.microsoft.com/office/powerpoint/2010/main" val="3204923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5728F-BAB9-1E47-A56F-2D2438D1E6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BEDD7-C069-D640-A05C-BD5213D150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7A8D9-7680-C34B-9C1B-44402D580A35}"/>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5" name="Footer Placeholder 4">
            <a:extLst>
              <a:ext uri="{FF2B5EF4-FFF2-40B4-BE49-F238E27FC236}">
                <a16:creationId xmlns:a16="http://schemas.microsoft.com/office/drawing/2014/main" id="{3617B676-D176-BD42-9D3A-0384424119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9CE246-1C9F-8B45-9D25-E8A49AE21ADF}"/>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159002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4EAB2-927D-1345-848B-2382B534D1B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9EB54C-22E4-EA48-9AF8-9F5A27FD6D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CA8EF4-A914-534B-9AC7-20B1941BDAF9}"/>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5" name="Footer Placeholder 4">
            <a:extLst>
              <a:ext uri="{FF2B5EF4-FFF2-40B4-BE49-F238E27FC236}">
                <a16:creationId xmlns:a16="http://schemas.microsoft.com/office/drawing/2014/main" id="{D9C9F1FE-CF92-4745-A1A0-F3670A285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A5530-4DF7-104C-8CDF-9B29D289A750}"/>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1240766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45E6F-797B-8E4B-AB39-2C213B9E62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670046-B525-604B-AF0D-D205F2D245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A87275-0769-514E-BF2F-48DBA64D89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8B5411-6A5E-7647-A0A6-25F1AD62E67E}"/>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6" name="Footer Placeholder 5">
            <a:extLst>
              <a:ext uri="{FF2B5EF4-FFF2-40B4-BE49-F238E27FC236}">
                <a16:creationId xmlns:a16="http://schemas.microsoft.com/office/drawing/2014/main" id="{DC2E7D6A-6100-6E40-AFFD-FCC3B7AA9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32AAC-1BD6-8844-AED2-A3325CBEB581}"/>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2791590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D225-9CA6-FB4A-8E49-B45A12D4B5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A6CEC30-4C88-B343-8AEB-E08932C260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96743C-293C-C74E-88C9-00EA4EBD6F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D412D2-F078-7746-85C0-792BED587C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D850D7-7621-E74C-8F79-AE2E916DA0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DD4F3D-0A59-D04F-B80A-E6B549B86F77}"/>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8" name="Footer Placeholder 7">
            <a:extLst>
              <a:ext uri="{FF2B5EF4-FFF2-40B4-BE49-F238E27FC236}">
                <a16:creationId xmlns:a16="http://schemas.microsoft.com/office/drawing/2014/main" id="{48B48A60-8FBC-374F-A710-B33FB9CE28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BD451E-D76A-5A47-8E81-56F4826F658E}"/>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1459963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8753E-0E48-0342-87A2-5E14C1FA74A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ACFF7-1B03-9C45-A327-C8B0DFC98AE5}"/>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4" name="Footer Placeholder 3">
            <a:extLst>
              <a:ext uri="{FF2B5EF4-FFF2-40B4-BE49-F238E27FC236}">
                <a16:creationId xmlns:a16="http://schemas.microsoft.com/office/drawing/2014/main" id="{49190948-8789-BF4F-94C7-FBAC7A8C86E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1EDA92-D9BA-1549-9CFD-5D82C5C48F9A}"/>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2029023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1D85B8-9986-8140-9D5C-B06E1F8AD860}"/>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3" name="Footer Placeholder 2">
            <a:extLst>
              <a:ext uri="{FF2B5EF4-FFF2-40B4-BE49-F238E27FC236}">
                <a16:creationId xmlns:a16="http://schemas.microsoft.com/office/drawing/2014/main" id="{1237D992-6626-F54D-9451-EA0967003BF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A40862-6843-4147-8598-3FDD53F2FCF0}"/>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36747095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7A14-84EC-0645-8117-FBC893EF4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423662D-3DD9-7F45-B297-CB7087DCDC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8E9CFB6-F8AB-8646-887F-CCFFBB914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FF1D69-C395-B34D-9452-FEAA11942456}"/>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6" name="Footer Placeholder 5">
            <a:extLst>
              <a:ext uri="{FF2B5EF4-FFF2-40B4-BE49-F238E27FC236}">
                <a16:creationId xmlns:a16="http://schemas.microsoft.com/office/drawing/2014/main" id="{0B884DC3-74B1-364B-BFD2-0C3214C4FE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7C59D-D5CA-D243-8181-340FE5D0E077}"/>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2427353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9BDB3-1B96-434F-A6A7-73FDF20B5D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79C61B-4031-9C49-80DC-781538FCFA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99F77D-BC7D-5B4E-BCAA-032A1F3A41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4D74F3-DC2D-C647-9921-39549E8874EA}"/>
              </a:ext>
            </a:extLst>
          </p:cNvPr>
          <p:cNvSpPr>
            <a:spLocks noGrp="1"/>
          </p:cNvSpPr>
          <p:nvPr>
            <p:ph type="dt" sz="half" idx="10"/>
          </p:nvPr>
        </p:nvSpPr>
        <p:spPr/>
        <p:txBody>
          <a:bodyPr/>
          <a:lstStyle/>
          <a:p>
            <a:fld id="{24CFF935-9071-F448-8CBF-737170A8A95D}" type="datetimeFigureOut">
              <a:rPr lang="en-US" smtClean="0"/>
              <a:t>5/4/23</a:t>
            </a:fld>
            <a:endParaRPr lang="en-US"/>
          </a:p>
        </p:txBody>
      </p:sp>
      <p:sp>
        <p:nvSpPr>
          <p:cNvPr id="6" name="Footer Placeholder 5">
            <a:extLst>
              <a:ext uri="{FF2B5EF4-FFF2-40B4-BE49-F238E27FC236}">
                <a16:creationId xmlns:a16="http://schemas.microsoft.com/office/drawing/2014/main" id="{A21573AF-2534-6040-8CAA-BBA4FF5CF2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4D107C-0530-2443-A14F-BA9D4C8BE0CB}"/>
              </a:ext>
            </a:extLst>
          </p:cNvPr>
          <p:cNvSpPr>
            <a:spLocks noGrp="1"/>
          </p:cNvSpPr>
          <p:nvPr>
            <p:ph type="sldNum" sz="quarter" idx="12"/>
          </p:nvPr>
        </p:nvSpPr>
        <p:spPr/>
        <p:txBody>
          <a:bodyPr/>
          <a:lstStyle/>
          <a:p>
            <a:fld id="{EED2AA52-EF4F-EC4B-BDB9-BD3AEE25EE43}" type="slidenum">
              <a:rPr lang="en-US" smtClean="0"/>
              <a:t>‹#›</a:t>
            </a:fld>
            <a:endParaRPr lang="en-US"/>
          </a:p>
        </p:txBody>
      </p:sp>
    </p:spTree>
    <p:extLst>
      <p:ext uri="{BB962C8B-B14F-4D97-AF65-F5344CB8AC3E}">
        <p14:creationId xmlns:p14="http://schemas.microsoft.com/office/powerpoint/2010/main" val="174505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0C8C93-FE96-FF46-8E31-D4095A335E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70988C-F1DE-9544-A241-E528837D92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294360-00A2-8649-A2D0-C6A60623B4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CFF935-9071-F448-8CBF-737170A8A95D}" type="datetimeFigureOut">
              <a:rPr lang="en-US" smtClean="0"/>
              <a:t>5/4/23</a:t>
            </a:fld>
            <a:endParaRPr lang="en-US"/>
          </a:p>
        </p:txBody>
      </p:sp>
      <p:sp>
        <p:nvSpPr>
          <p:cNvPr id="5" name="Footer Placeholder 4">
            <a:extLst>
              <a:ext uri="{FF2B5EF4-FFF2-40B4-BE49-F238E27FC236}">
                <a16:creationId xmlns:a16="http://schemas.microsoft.com/office/drawing/2014/main" id="{2C2580B5-6571-0041-9BE5-1EAD743973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B496D6-F8F3-DE4A-87F0-AF21182BAA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D2AA52-EF4F-EC4B-BDB9-BD3AEE25EE43}" type="slidenum">
              <a:rPr lang="en-US" smtClean="0"/>
              <a:t>‹#›</a:t>
            </a:fld>
            <a:endParaRPr lang="en-US"/>
          </a:p>
        </p:txBody>
      </p:sp>
    </p:spTree>
    <p:extLst>
      <p:ext uri="{BB962C8B-B14F-4D97-AF65-F5344CB8AC3E}">
        <p14:creationId xmlns:p14="http://schemas.microsoft.com/office/powerpoint/2010/main" val="25979833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8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g"/><Relationship Id="rId18" Type="http://schemas.openxmlformats.org/officeDocument/2006/relationships/image" Target="../media/image61.jpeg"/><Relationship Id="rId3" Type="http://schemas.openxmlformats.org/officeDocument/2006/relationships/image" Target="../media/image46.jpe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jpeg"/><Relationship Id="rId2" Type="http://schemas.openxmlformats.org/officeDocument/2006/relationships/image" Target="../media/image45.jpeg"/><Relationship Id="rId16" Type="http://schemas.openxmlformats.org/officeDocument/2006/relationships/image" Target="../media/image59.png"/><Relationship Id="rId1" Type="http://schemas.openxmlformats.org/officeDocument/2006/relationships/slideLayout" Target="../slideLayouts/slideLayout1.xml"/><Relationship Id="rId6" Type="http://schemas.openxmlformats.org/officeDocument/2006/relationships/image" Target="../media/image49.jpe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14.xml.rels><?xml version="1.0" encoding="UTF-8" standalone="yes"?>
<Relationships xmlns="http://schemas.openxmlformats.org/package/2006/relationships"><Relationship Id="rId2" Type="http://schemas.openxmlformats.org/officeDocument/2006/relationships/image" Target="../media/image62.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63.png"/></Relationships>
</file>

<file path=ppt/slides/_rels/slide2.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jpeg"/><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0.tiff"/><Relationship Id="rId5" Type="http://schemas.openxmlformats.org/officeDocument/2006/relationships/image" Target="../media/image9.tiff"/><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tiff"/><Relationship Id="rId10" Type="http://schemas.openxmlformats.org/officeDocument/2006/relationships/hyperlink" Target="https://ioccg.org/what-we-do/ioccg-publications/ocean-optics-protocols-satellite-ocean-colour-sensor-validation/" TargetMode="External"/><Relationship Id="rId4" Type="http://schemas.openxmlformats.org/officeDocument/2006/relationships/image" Target="../media/image20.tiff"/><Relationship Id="rId9" Type="http://schemas.openxmlformats.org/officeDocument/2006/relationships/image" Target="../media/image25.tiff"/></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tiff"/><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hyperlink" Target="https://doi.org/10.1029/2023EO230170" TargetMode="Externa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8.tiff"/></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tiff"/><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2.tiff"/><Relationship Id="rId5" Type="http://schemas.openxmlformats.org/officeDocument/2006/relationships/image" Target="../media/image31.tiff"/><Relationship Id="rId4" Type="http://schemas.openxmlformats.org/officeDocument/2006/relationships/image" Target="../media/image30.tif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7.jpe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hyperlink" Target="https://www.us-ocb.org/opo-working-grou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8CE3F4-DD4C-3B42-A23F-B0B917A070C0}"/>
              </a:ext>
            </a:extLst>
          </p:cNvPr>
          <p:cNvSpPr>
            <a:spLocks noGrp="1"/>
          </p:cNvSpPr>
          <p:nvPr>
            <p:ph type="ctrTitle"/>
          </p:nvPr>
        </p:nvSpPr>
        <p:spPr>
          <a:xfrm>
            <a:off x="7636220" y="1339872"/>
            <a:ext cx="4087306" cy="1645041"/>
          </a:xfrm>
        </p:spPr>
        <p:txBody>
          <a:bodyPr anchor="b">
            <a:normAutofit/>
          </a:bodyPr>
          <a:lstStyle/>
          <a:p>
            <a:pPr algn="l"/>
            <a:r>
              <a:rPr lang="en-US" sz="5400"/>
              <a:t>Field Support Group Update</a:t>
            </a:r>
          </a:p>
        </p:txBody>
      </p:sp>
      <p:sp>
        <p:nvSpPr>
          <p:cNvPr id="5" name="Subtitle 4">
            <a:extLst>
              <a:ext uri="{FF2B5EF4-FFF2-40B4-BE49-F238E27FC236}">
                <a16:creationId xmlns:a16="http://schemas.microsoft.com/office/drawing/2014/main" id="{D7687099-09C3-9249-A22C-CED1E1B40CFD}"/>
              </a:ext>
            </a:extLst>
          </p:cNvPr>
          <p:cNvSpPr>
            <a:spLocks noGrp="1"/>
          </p:cNvSpPr>
          <p:nvPr>
            <p:ph type="subTitle" idx="1"/>
          </p:nvPr>
        </p:nvSpPr>
        <p:spPr>
          <a:xfrm>
            <a:off x="7188052" y="4381485"/>
            <a:ext cx="4539726" cy="1409716"/>
          </a:xfrm>
        </p:spPr>
        <p:txBody>
          <a:bodyPr anchor="t">
            <a:noAutofit/>
          </a:bodyPr>
          <a:lstStyle/>
          <a:p>
            <a:pPr algn="l"/>
            <a:r>
              <a:rPr lang="en-US" sz="1600" b="1"/>
              <a:t>Core members:                                                                  </a:t>
            </a:r>
            <a:r>
              <a:rPr lang="en-US" sz="1600"/>
              <a:t>Joaquin Chaves, Scott Freeman, Chris </a:t>
            </a:r>
            <a:r>
              <a:rPr lang="en-US" sz="1600" err="1"/>
              <a:t>Kenemer</a:t>
            </a:r>
            <a:r>
              <a:rPr lang="en-US" sz="1600"/>
              <a:t>, Chelsea Lopez, Aimee Neeley, Harrison Smith, Vanessa </a:t>
            </a:r>
            <a:r>
              <a:rPr lang="en-US" sz="1600" err="1"/>
              <a:t>Strohm</a:t>
            </a:r>
            <a:r>
              <a:rPr lang="en-US" sz="1600"/>
              <a:t>, and Crystal Thomas</a:t>
            </a:r>
          </a:p>
          <a:p>
            <a:pPr algn="l"/>
            <a:r>
              <a:rPr lang="en-US" sz="1600" b="1"/>
              <a:t>Other contributors to FSG activities:  </a:t>
            </a:r>
            <a:r>
              <a:rPr lang="en-US" sz="1600"/>
              <a:t>Dirk </a:t>
            </a:r>
            <a:r>
              <a:rPr lang="en-US" sz="1600" err="1"/>
              <a:t>Aurin</a:t>
            </a:r>
            <a:endParaRPr lang="en-US" sz="1600">
              <a:cs typeface="Calibri"/>
            </a:endParaRPr>
          </a:p>
        </p:txBody>
      </p:sp>
      <p:sp>
        <p:nvSpPr>
          <p:cNvPr id="17" name="Freeform: Shape 1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Picture 8" descr="A body of water with a mountain in the background&#10;&#10;Description automatically generated with low confidence">
            <a:extLst>
              <a:ext uri="{FF2B5EF4-FFF2-40B4-BE49-F238E27FC236}">
                <a16:creationId xmlns:a16="http://schemas.microsoft.com/office/drawing/2014/main" id="{36296B30-90A0-384F-B9C0-B7C7F8D55B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10"/>
            <a:ext cx="7028496"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2" name="TextBox 1">
            <a:extLst>
              <a:ext uri="{FF2B5EF4-FFF2-40B4-BE49-F238E27FC236}">
                <a16:creationId xmlns:a16="http://schemas.microsoft.com/office/drawing/2014/main" id="{BD613829-F4DC-1942-B21F-BD340940A19C}"/>
              </a:ext>
            </a:extLst>
          </p:cNvPr>
          <p:cNvSpPr txBox="1"/>
          <p:nvPr/>
        </p:nvSpPr>
        <p:spPr>
          <a:xfrm>
            <a:off x="8008775" y="6479245"/>
            <a:ext cx="2708434" cy="307777"/>
          </a:xfrm>
          <a:prstGeom prst="rect">
            <a:avLst/>
          </a:prstGeom>
          <a:noFill/>
        </p:spPr>
        <p:txBody>
          <a:bodyPr wrap="none" rtlCol="0">
            <a:spAutoFit/>
          </a:bodyPr>
          <a:lstStyle/>
          <a:p>
            <a:r>
              <a:rPr lang="en-US" sz="1400">
                <a:solidFill>
                  <a:srgbClr val="00B0F0"/>
                </a:solidFill>
              </a:rPr>
              <a:t>NASA OCRT Meeting – 9 May 2023</a:t>
            </a:r>
          </a:p>
        </p:txBody>
      </p:sp>
      <p:sp>
        <p:nvSpPr>
          <p:cNvPr id="3" name="TextBox 2">
            <a:extLst>
              <a:ext uri="{FF2B5EF4-FFF2-40B4-BE49-F238E27FC236}">
                <a16:creationId xmlns:a16="http://schemas.microsoft.com/office/drawing/2014/main" id="{9BBF8F8B-642C-1B47-925A-7CC3C9A2A3B9}"/>
              </a:ext>
            </a:extLst>
          </p:cNvPr>
          <p:cNvSpPr txBox="1"/>
          <p:nvPr/>
        </p:nvSpPr>
        <p:spPr>
          <a:xfrm>
            <a:off x="791802" y="3981821"/>
            <a:ext cx="4898180" cy="267765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sz="2800"/>
              <a:t>Introduction</a:t>
            </a:r>
          </a:p>
          <a:p>
            <a:pPr marL="285750" indent="-285750">
              <a:buFont typeface="Arial" panose="020B0604020202020204" pitchFamily="34" charset="0"/>
              <a:buChar char="•"/>
            </a:pPr>
            <a:r>
              <a:rPr lang="en-US" sz="2800">
                <a:cs typeface="Calibri"/>
              </a:rPr>
              <a:t>Accomplishments</a:t>
            </a:r>
          </a:p>
          <a:p>
            <a:pPr marL="742950" lvl="1" indent="-285750">
              <a:buFont typeface="Arial" panose="020B0604020202020204" pitchFamily="34" charset="0"/>
              <a:buChar char="•"/>
            </a:pPr>
            <a:r>
              <a:rPr lang="en-US" sz="2800">
                <a:cs typeface="Calibri"/>
              </a:rPr>
              <a:t>Pigment Analysis Activities</a:t>
            </a:r>
          </a:p>
          <a:p>
            <a:pPr marL="742950" lvl="1" indent="-285750">
              <a:buFont typeface="Arial" panose="020B0604020202020204" pitchFamily="34" charset="0"/>
              <a:buChar char="•"/>
            </a:pPr>
            <a:r>
              <a:rPr lang="en-US" sz="2800" i="1"/>
              <a:t>in situ </a:t>
            </a:r>
            <a:r>
              <a:rPr lang="en-US" sz="2800"/>
              <a:t>Protocol updates</a:t>
            </a:r>
          </a:p>
          <a:p>
            <a:pPr marL="742950" lvl="1" indent="-285750">
              <a:buFont typeface="Arial" panose="020B0604020202020204" pitchFamily="34" charset="0"/>
              <a:buChar char="•"/>
            </a:pPr>
            <a:r>
              <a:rPr lang="en-US" sz="2800"/>
              <a:t>Field campaign efforts</a:t>
            </a:r>
            <a:endParaRPr lang="en-US" sz="2800">
              <a:cs typeface="Calibri"/>
            </a:endParaRPr>
          </a:p>
          <a:p>
            <a:pPr marL="742950" lvl="1" indent="-285750">
              <a:buFont typeface="Arial" panose="020B0604020202020204" pitchFamily="34" charset="0"/>
              <a:buChar char="•"/>
            </a:pPr>
            <a:r>
              <a:rPr lang="en-US" sz="2800" err="1">
                <a:cs typeface="Calibri"/>
              </a:rPr>
              <a:t>HyperInSPACE</a:t>
            </a:r>
            <a:endParaRPr lang="en-US" sz="2800">
              <a:cs typeface="Calibri"/>
            </a:endParaRPr>
          </a:p>
        </p:txBody>
      </p:sp>
      <p:sp>
        <p:nvSpPr>
          <p:cNvPr id="6" name="TextBox 5">
            <a:extLst>
              <a:ext uri="{FF2B5EF4-FFF2-40B4-BE49-F238E27FC236}">
                <a16:creationId xmlns:a16="http://schemas.microsoft.com/office/drawing/2014/main" id="{39479C1F-75E5-3A48-9965-C6BCDD4F5F9F}"/>
              </a:ext>
            </a:extLst>
          </p:cNvPr>
          <p:cNvSpPr txBox="1"/>
          <p:nvPr/>
        </p:nvSpPr>
        <p:spPr>
          <a:xfrm>
            <a:off x="7888550" y="3452180"/>
            <a:ext cx="3433632" cy="646331"/>
          </a:xfrm>
          <a:prstGeom prst="rect">
            <a:avLst/>
          </a:prstGeom>
          <a:noFill/>
        </p:spPr>
        <p:txBody>
          <a:bodyPr wrap="none" rtlCol="0">
            <a:spAutoFit/>
          </a:bodyPr>
          <a:lstStyle/>
          <a:p>
            <a:pPr algn="ctr"/>
            <a:r>
              <a:rPr lang="en-US">
                <a:solidFill>
                  <a:schemeClr val="accent5">
                    <a:lumMod val="40000"/>
                    <a:lumOff val="60000"/>
                  </a:schemeClr>
                </a:solidFill>
              </a:rPr>
              <a:t>Antonio </a:t>
            </a:r>
            <a:r>
              <a:rPr lang="en-US" err="1">
                <a:solidFill>
                  <a:schemeClr val="accent5">
                    <a:lumMod val="40000"/>
                    <a:lumOff val="60000"/>
                  </a:schemeClr>
                </a:solidFill>
              </a:rPr>
              <a:t>Mannino</a:t>
            </a:r>
            <a:endParaRPr lang="en-US">
              <a:solidFill>
                <a:schemeClr val="accent5">
                  <a:lumMod val="40000"/>
                  <a:lumOff val="60000"/>
                </a:schemeClr>
              </a:solidFill>
            </a:endParaRPr>
          </a:p>
          <a:p>
            <a:pPr algn="ctr"/>
            <a:r>
              <a:rPr lang="en-US">
                <a:solidFill>
                  <a:schemeClr val="accent5">
                    <a:lumMod val="40000"/>
                    <a:lumOff val="60000"/>
                  </a:schemeClr>
                </a:solidFill>
              </a:rPr>
              <a:t>NASA Goddard Space Flight Center</a:t>
            </a:r>
          </a:p>
        </p:txBody>
      </p:sp>
      <p:pic>
        <p:nvPicPr>
          <p:cNvPr id="10" name="Picture 9">
            <a:extLst>
              <a:ext uri="{FF2B5EF4-FFF2-40B4-BE49-F238E27FC236}">
                <a16:creationId xmlns:a16="http://schemas.microsoft.com/office/drawing/2014/main" id="{F0FF3765-26E9-244B-AA16-EBA7845E80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95753" y="97844"/>
            <a:ext cx="1086430" cy="953867"/>
          </a:xfrm>
          <a:prstGeom prst="rect">
            <a:avLst/>
          </a:prstGeom>
          <a:noFill/>
          <a:ln>
            <a:noFill/>
          </a:ln>
          <a:extLst>
            <a:ext uri="{909E8E84-426E-40dd-AFC4-6F175D3DCCD1}">
              <a14:hiddenFill xmlns="" xmlns:lc="http://schemas.openxmlformats.org/drawingml/2006/lockedCanvas" xmlns:a14="http://schemas.microsoft.com/office/drawing/2010/main">
                <a:solidFill>
                  <a:srgbClr val="FFFFFF"/>
                </a:solidFill>
              </a14:hiddenFill>
            </a:ext>
            <a:ext uri="{91240B29-F687-4f45-9708-019B960494DF}">
              <a14:hiddenLine xmlns="" xmlns:lc="http://schemas.openxmlformats.org/drawingml/2006/lockedCanvas"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0425EBAF-5EA0-7BC9-1510-36D4A8C69DB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414018" y="300303"/>
            <a:ext cx="2336946" cy="548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68975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G_7537.jpeg">
            <a:extLst>
              <a:ext uri="{FF2B5EF4-FFF2-40B4-BE49-F238E27FC236}">
                <a16:creationId xmlns:a16="http://schemas.microsoft.com/office/drawing/2014/main" id="{4CB767F2-03C7-3FEC-1646-4BC77151D90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9378" y="906393"/>
            <a:ext cx="5801784" cy="4351338"/>
          </a:xfrm>
        </p:spPr>
      </p:pic>
      <p:sp>
        <p:nvSpPr>
          <p:cNvPr id="5" name="TextBox 4">
            <a:extLst>
              <a:ext uri="{FF2B5EF4-FFF2-40B4-BE49-F238E27FC236}">
                <a16:creationId xmlns:a16="http://schemas.microsoft.com/office/drawing/2014/main" id="{CC070F14-356D-4DE3-DACD-303B32E0403D}"/>
              </a:ext>
            </a:extLst>
          </p:cNvPr>
          <p:cNvSpPr txBox="1"/>
          <p:nvPr/>
        </p:nvSpPr>
        <p:spPr>
          <a:xfrm>
            <a:off x="72189" y="5837320"/>
            <a:ext cx="642285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cs typeface="Calibri"/>
              </a:rPr>
              <a:t>Top</a:t>
            </a:r>
            <a:r>
              <a:rPr lang="en-US" sz="1200">
                <a:cs typeface="Calibri"/>
              </a:rPr>
              <a:t>: Pep Gasol, Ginger Armbrust, Michael Sieracki, Yoav </a:t>
            </a:r>
            <a:r>
              <a:rPr lang="en-US" sz="1200" err="1">
                <a:cs typeface="Calibri"/>
              </a:rPr>
              <a:t>Lehahn</a:t>
            </a:r>
            <a:r>
              <a:rPr lang="en-US" sz="1200">
                <a:cs typeface="Calibri"/>
              </a:rPr>
              <a:t>, Emily Peacock, Heidi Sosik, Raffaella </a:t>
            </a:r>
            <a:r>
              <a:rPr lang="en-US" sz="1200" err="1">
                <a:cs typeface="Calibri"/>
              </a:rPr>
              <a:t>Casotti</a:t>
            </a:r>
            <a:r>
              <a:rPr lang="en-US" sz="1200">
                <a:cs typeface="Calibri"/>
              </a:rPr>
              <a:t>, Angelique White, Paul Berube, Charlotte Lee, Michael Lomas. </a:t>
            </a:r>
            <a:r>
              <a:rPr lang="en-US" sz="1200" b="1">
                <a:cs typeface="Calibri"/>
              </a:rPr>
              <a:t>Bottom</a:t>
            </a:r>
            <a:r>
              <a:rPr lang="en-US" sz="1200">
                <a:cs typeface="Calibri"/>
              </a:rPr>
              <a:t>: Hongbin Liu, </a:t>
            </a:r>
            <a:r>
              <a:rPr lang="en-US" sz="1200" u="sng">
                <a:cs typeface="Calibri"/>
              </a:rPr>
              <a:t>Nicole Poulton, Zackary Johnson, François </a:t>
            </a:r>
            <a:r>
              <a:rPr lang="en-US" sz="1200" u="sng" err="1">
                <a:cs typeface="Calibri"/>
              </a:rPr>
              <a:t>Ribalet</a:t>
            </a:r>
            <a:r>
              <a:rPr lang="en-US" sz="1200" u="sng">
                <a:cs typeface="Calibri"/>
              </a:rPr>
              <a:t>, Aimee Neeley, Anne Thompson</a:t>
            </a:r>
            <a:r>
              <a:rPr lang="en-US" sz="1200">
                <a:cs typeface="Calibri"/>
              </a:rPr>
              <a:t>, Amber York</a:t>
            </a:r>
            <a:endParaRPr lang="en-US"/>
          </a:p>
        </p:txBody>
      </p:sp>
      <p:pic>
        <p:nvPicPr>
          <p:cNvPr id="7" name="Picture 6">
            <a:extLst>
              <a:ext uri="{FF2B5EF4-FFF2-40B4-BE49-F238E27FC236}">
                <a16:creationId xmlns:a16="http://schemas.microsoft.com/office/drawing/2014/main" id="{D2118AA3-8C7E-945D-3CA7-D3E24B3074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93113"/>
          </a:xfrm>
          <a:prstGeom prst="rect">
            <a:avLst/>
          </a:prstGeom>
        </p:spPr>
      </p:pic>
      <p:sp>
        <p:nvSpPr>
          <p:cNvPr id="9" name="Title 1">
            <a:extLst>
              <a:ext uri="{FF2B5EF4-FFF2-40B4-BE49-F238E27FC236}">
                <a16:creationId xmlns:a16="http://schemas.microsoft.com/office/drawing/2014/main" id="{CC4C5523-6959-E6F1-843F-0DC1338F606A}"/>
              </a:ext>
            </a:extLst>
          </p:cNvPr>
          <p:cNvSpPr txBox="1">
            <a:spLocks/>
          </p:cNvSpPr>
          <p:nvPr/>
        </p:nvSpPr>
        <p:spPr>
          <a:xfrm>
            <a:off x="838200" y="75796"/>
            <a:ext cx="10515600" cy="541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Building an Aquatic Flow Cytometry Repository</a:t>
            </a:r>
            <a:endParaRPr lang="en-US" sz="3600">
              <a:solidFill>
                <a:schemeClr val="bg1"/>
              </a:solidFill>
              <a:cs typeface="Calibri Light"/>
            </a:endParaRPr>
          </a:p>
        </p:txBody>
      </p:sp>
      <p:pic>
        <p:nvPicPr>
          <p:cNvPr id="10" name="Picture 10">
            <a:extLst>
              <a:ext uri="{FF2B5EF4-FFF2-40B4-BE49-F238E27FC236}">
                <a16:creationId xmlns:a16="http://schemas.microsoft.com/office/drawing/2014/main" id="{2E3FBA21-542C-10FC-BEEC-EDBB4D8F11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67900" y="6163365"/>
            <a:ext cx="2221832" cy="627269"/>
          </a:xfrm>
          <a:prstGeom prst="rect">
            <a:avLst/>
          </a:prstGeom>
        </p:spPr>
      </p:pic>
      <p:sp>
        <p:nvSpPr>
          <p:cNvPr id="11" name="TextBox 10">
            <a:extLst>
              <a:ext uri="{FF2B5EF4-FFF2-40B4-BE49-F238E27FC236}">
                <a16:creationId xmlns:a16="http://schemas.microsoft.com/office/drawing/2014/main" id="{34498EC5-4769-E91F-3B63-A847D6474D84}"/>
              </a:ext>
            </a:extLst>
          </p:cNvPr>
          <p:cNvSpPr txBox="1"/>
          <p:nvPr/>
        </p:nvSpPr>
        <p:spPr>
          <a:xfrm>
            <a:off x="6436895" y="1143000"/>
            <a:ext cx="5650829"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Objective:</a:t>
            </a:r>
            <a:r>
              <a:rPr lang="en-US">
                <a:cs typeface="Calibri"/>
              </a:rPr>
              <a:t> Lay the groundwork to develop a 'functional' repository for aquatic flow cytometry data</a:t>
            </a:r>
          </a:p>
          <a:p>
            <a:endParaRPr lang="en-US" b="1">
              <a:cs typeface="Calibri"/>
            </a:endParaRPr>
          </a:p>
          <a:p>
            <a:r>
              <a:rPr lang="en-US" b="1">
                <a:cs typeface="Calibri"/>
              </a:rPr>
              <a:t>What do we mean by 'functional'?</a:t>
            </a:r>
          </a:p>
          <a:p>
            <a:pPr marL="285750" indent="-285750">
              <a:buFont typeface="Calibri"/>
              <a:buChar char="-"/>
            </a:pPr>
            <a:r>
              <a:rPr lang="en-US">
                <a:cs typeface="Calibri"/>
              </a:rPr>
              <a:t>Provide the capability to address critical science questions.</a:t>
            </a:r>
          </a:p>
          <a:p>
            <a:pPr marL="285750" indent="-285750">
              <a:buFont typeface="Calibri"/>
              <a:buChar char="-"/>
            </a:pPr>
            <a:r>
              <a:rPr lang="en-US">
                <a:cs typeface="Calibri"/>
              </a:rPr>
              <a:t>Include features such as tools for quality control, gating and data visualization.</a:t>
            </a:r>
          </a:p>
          <a:p>
            <a:pPr marL="285750" indent="-285750">
              <a:buFont typeface="Calibri"/>
              <a:buChar char="-"/>
            </a:pPr>
            <a:r>
              <a:rPr lang="en-US">
                <a:cs typeface="Calibri"/>
              </a:rPr>
              <a:t>Determine minimum metadata required for the data to be useful (including raw fcs files).</a:t>
            </a:r>
          </a:p>
          <a:p>
            <a:endParaRPr lang="en-US" b="1">
              <a:cs typeface="Calibri"/>
            </a:endParaRPr>
          </a:p>
        </p:txBody>
      </p:sp>
      <p:sp>
        <p:nvSpPr>
          <p:cNvPr id="12" name="TextBox 11">
            <a:extLst>
              <a:ext uri="{FF2B5EF4-FFF2-40B4-BE49-F238E27FC236}">
                <a16:creationId xmlns:a16="http://schemas.microsoft.com/office/drawing/2014/main" id="{EACC051D-4449-7CC2-D8F1-85F58752E5BF}"/>
              </a:ext>
            </a:extLst>
          </p:cNvPr>
          <p:cNvSpPr txBox="1"/>
          <p:nvPr/>
        </p:nvSpPr>
        <p:spPr>
          <a:xfrm>
            <a:off x="6497053" y="4281237"/>
            <a:ext cx="522972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Proposed next steps: </a:t>
            </a:r>
          </a:p>
          <a:p>
            <a:pPr marL="285750" indent="-285750">
              <a:buFont typeface="Calibri"/>
              <a:buChar char="-"/>
            </a:pPr>
            <a:r>
              <a:rPr lang="en-US">
                <a:cs typeface="Calibri"/>
              </a:rPr>
              <a:t>Data intercomparison between a small group of laboratories similar to </a:t>
            </a:r>
            <a:r>
              <a:rPr lang="en-US" err="1">
                <a:cs typeface="Calibri"/>
              </a:rPr>
              <a:t>SeaHARRE</a:t>
            </a:r>
            <a:endParaRPr lang="en-US">
              <a:cs typeface="Calibri"/>
            </a:endParaRPr>
          </a:p>
          <a:p>
            <a:pPr marL="285750" indent="-285750">
              <a:buFont typeface="Calibri"/>
              <a:buChar char="-"/>
            </a:pPr>
            <a:r>
              <a:rPr lang="en-US">
                <a:cs typeface="Calibri"/>
              </a:rPr>
              <a:t>Prototype development</a:t>
            </a:r>
          </a:p>
          <a:p>
            <a:pPr marL="285750" indent="-285750">
              <a:buFont typeface="Calibri"/>
              <a:buChar char="-"/>
            </a:pPr>
            <a:r>
              <a:rPr lang="en-US">
                <a:cs typeface="Calibri"/>
              </a:rPr>
              <a:t>Seek additional support to develop the repository</a:t>
            </a:r>
          </a:p>
          <a:p>
            <a:pPr marL="285750" indent="-285750">
              <a:buFont typeface="Calibri"/>
              <a:buChar char="-"/>
            </a:pPr>
            <a:endParaRPr lang="en-US">
              <a:cs typeface="Calibri"/>
            </a:endParaRPr>
          </a:p>
        </p:txBody>
      </p:sp>
      <p:sp>
        <p:nvSpPr>
          <p:cNvPr id="13" name="TextBox 12">
            <a:extLst>
              <a:ext uri="{FF2B5EF4-FFF2-40B4-BE49-F238E27FC236}">
                <a16:creationId xmlns:a16="http://schemas.microsoft.com/office/drawing/2014/main" id="{FBDF6045-32C0-E9E3-AB41-2A16ABBBAE54}"/>
              </a:ext>
            </a:extLst>
          </p:cNvPr>
          <p:cNvSpPr txBox="1"/>
          <p:nvPr/>
        </p:nvSpPr>
        <p:spPr>
          <a:xfrm>
            <a:off x="320841" y="5384131"/>
            <a:ext cx="43774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March 27– 29th, 2023;  Seattle, WA</a:t>
            </a:r>
          </a:p>
        </p:txBody>
      </p:sp>
    </p:spTree>
    <p:extLst>
      <p:ext uri="{BB962C8B-B14F-4D97-AF65-F5344CB8AC3E}">
        <p14:creationId xmlns:p14="http://schemas.microsoft.com/office/powerpoint/2010/main" val="3475403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FD274B4B-5B65-F54B-B42E-8EDC3A61590E}"/>
              </a:ext>
            </a:extLst>
          </p:cNvPr>
          <p:cNvGraphicFramePr>
            <a:graphicFrameLocks noGrp="1"/>
          </p:cNvGraphicFramePr>
          <p:nvPr>
            <p:extLst>
              <p:ext uri="{D42A27DB-BD31-4B8C-83A1-F6EECF244321}">
                <p14:modId xmlns:p14="http://schemas.microsoft.com/office/powerpoint/2010/main" val="2661329466"/>
              </p:ext>
            </p:extLst>
          </p:nvPr>
        </p:nvGraphicFramePr>
        <p:xfrm>
          <a:off x="268191" y="818533"/>
          <a:ext cx="8433455" cy="5895265"/>
        </p:xfrm>
        <a:graphic>
          <a:graphicData uri="http://schemas.openxmlformats.org/drawingml/2006/table">
            <a:tbl>
              <a:tblPr firstRow="1" bandRow="1">
                <a:tableStyleId>{5C22544A-7EE6-4342-B048-85BDC9FD1C3A}</a:tableStyleId>
              </a:tblPr>
              <a:tblGrid>
                <a:gridCol w="5359723">
                  <a:extLst>
                    <a:ext uri="{9D8B030D-6E8A-4147-A177-3AD203B41FA5}">
                      <a16:colId xmlns:a16="http://schemas.microsoft.com/office/drawing/2014/main" val="4158266884"/>
                    </a:ext>
                  </a:extLst>
                </a:gridCol>
                <a:gridCol w="3073732">
                  <a:extLst>
                    <a:ext uri="{9D8B030D-6E8A-4147-A177-3AD203B41FA5}">
                      <a16:colId xmlns:a16="http://schemas.microsoft.com/office/drawing/2014/main" val="3104103877"/>
                    </a:ext>
                  </a:extLst>
                </a:gridCol>
              </a:tblGrid>
              <a:tr h="401339">
                <a:tc>
                  <a:txBody>
                    <a:bodyPr/>
                    <a:lstStyle/>
                    <a:p>
                      <a:pPr algn="ctr"/>
                      <a:r>
                        <a:rPr lang="en-US" sz="1800">
                          <a:effectLst/>
                        </a:rPr>
                        <a:t>PACE Ocean Products</a:t>
                      </a:r>
                      <a:endParaRPr lang="en-US" sz="1800" b="1">
                        <a:effectLst/>
                      </a:endParaRPr>
                    </a:p>
                  </a:txBody>
                  <a:tcPr anchor="ctr"/>
                </a:tc>
                <a:tc>
                  <a:txBody>
                    <a:bodyPr/>
                    <a:lstStyle/>
                    <a:p>
                      <a:pPr algn="ctr"/>
                      <a:r>
                        <a:rPr lang="en-US" sz="1800" b="1">
                          <a:effectLst/>
                        </a:rPr>
                        <a:t>IOCCG/other Field Protocols</a:t>
                      </a:r>
                    </a:p>
                  </a:txBody>
                  <a:tcPr anchor="ctr"/>
                </a:tc>
                <a:extLst>
                  <a:ext uri="{0D108BD9-81ED-4DB2-BD59-A6C34878D82A}">
                    <a16:rowId xmlns:a16="http://schemas.microsoft.com/office/drawing/2014/main" val="1577037562"/>
                  </a:ext>
                </a:extLst>
              </a:tr>
              <a:tr h="380798">
                <a:tc>
                  <a:txBody>
                    <a:bodyPr/>
                    <a:lstStyle/>
                    <a:p>
                      <a:r>
                        <a:rPr lang="en-US" sz="1600" b="1" i="1" err="1"/>
                        <a:t>R</a:t>
                      </a:r>
                      <a:r>
                        <a:rPr lang="en-US" sz="1600" b="1" i="1" baseline="-25000" err="1"/>
                        <a:t>rs</a:t>
                      </a:r>
                      <a:r>
                        <a:rPr lang="en-US" sz="1600" b="1"/>
                        <a:t> </a:t>
                      </a:r>
                      <a:r>
                        <a:rPr lang="en-US" sz="1600" b="0"/>
                        <a:t>(350 to 720nm every 5nm @ 2.5nm steps) and spectral </a:t>
                      </a:r>
                      <a:r>
                        <a:rPr lang="en-US" sz="1600" b="0" err="1"/>
                        <a:t>k</a:t>
                      </a:r>
                      <a:r>
                        <a:rPr lang="en-US" sz="1600" b="0" baseline="-25000" err="1"/>
                        <a:t>d</a:t>
                      </a:r>
                      <a:endParaRPr lang="en-US" sz="1600" b="0"/>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mn-lt"/>
                          <a:ea typeface="+mn-ea"/>
                          <a:cs typeface="+mn-cs"/>
                        </a:rPr>
                        <a:t>Vol. 3 &amp; </a:t>
                      </a:r>
                      <a:r>
                        <a:rPr kumimoji="0" lang="en-US" sz="1600" b="1" i="0" u="none" strike="noStrike" kern="1200" cap="none" spc="0" normalizeH="0" baseline="0" noProof="0" dirty="0">
                          <a:ln>
                            <a:noFill/>
                          </a:ln>
                          <a:solidFill>
                            <a:srgbClr val="FF9300"/>
                          </a:solidFill>
                          <a:effectLst/>
                          <a:uLnTx/>
                          <a:uFillTx/>
                          <a:latin typeface="+mn-lt"/>
                          <a:ea typeface="+mn-ea"/>
                          <a:cs typeface="+mn-cs"/>
                        </a:rPr>
                        <a:t>9</a:t>
                      </a:r>
                    </a:p>
                  </a:txBody>
                  <a:tcPr marL="45720" marR="45720" marT="0" marB="0" anchor="ctr"/>
                </a:tc>
                <a:extLst>
                  <a:ext uri="{0D108BD9-81ED-4DB2-BD59-A6C34878D82A}">
                    <a16:rowId xmlns:a16="http://schemas.microsoft.com/office/drawing/2014/main" val="587210475"/>
                  </a:ext>
                </a:extLst>
              </a:tr>
              <a:tr h="380798">
                <a:tc>
                  <a:txBody>
                    <a:bodyPr/>
                    <a:lstStyle/>
                    <a:p>
                      <a:r>
                        <a:rPr lang="en-US" sz="1600" b="1"/>
                        <a:t>Spectral absorption coefficients (</a:t>
                      </a:r>
                      <a:r>
                        <a:rPr lang="en-US" sz="1600" b="1" i="1" baseline="0"/>
                        <a:t>a</a:t>
                      </a:r>
                      <a:r>
                        <a:rPr lang="en-US" sz="1600" b="1" i="1" baseline="-25000"/>
                        <a:t>t</a:t>
                      </a:r>
                      <a:r>
                        <a:rPr lang="en-US" sz="1600" b="1" i="0" baseline="0"/>
                        <a:t>,</a:t>
                      </a:r>
                      <a:r>
                        <a:rPr lang="en-US" sz="1600" b="1" i="1" baseline="0"/>
                        <a:t> a</a:t>
                      </a:r>
                      <a:r>
                        <a:rPr lang="en-US" sz="1600" b="1" i="1" baseline="-25000"/>
                        <a:t>p</a:t>
                      </a:r>
                      <a:r>
                        <a:rPr lang="en-US" sz="1600" b="1" i="0"/>
                        <a:t>,</a:t>
                      </a:r>
                      <a:r>
                        <a:rPr lang="en-US" sz="1600" b="1" i="1"/>
                        <a:t> a</a:t>
                      </a:r>
                      <a:r>
                        <a:rPr lang="en-US" sz="1600" b="1" i="1" baseline="-25000"/>
                        <a:t>ph</a:t>
                      </a:r>
                      <a:r>
                        <a:rPr lang="en-US" sz="1600" b="1" i="0"/>
                        <a:t>,</a:t>
                      </a:r>
                      <a:r>
                        <a:rPr lang="en-US" sz="1600" b="1" i="1"/>
                        <a:t> a</a:t>
                      </a:r>
                      <a:r>
                        <a:rPr lang="en-US" sz="1600" b="1" i="1" baseline="-25000"/>
                        <a:t>cdm</a:t>
                      </a:r>
                      <a:r>
                        <a:rPr lang="en-US" sz="1600" b="1" i="0"/>
                        <a:t>,</a:t>
                      </a:r>
                      <a:r>
                        <a:rPr lang="en-US" sz="1600" b="1" i="1"/>
                        <a:t> a</a:t>
                      </a:r>
                      <a:r>
                        <a:rPr lang="en-US" sz="1600" b="1" i="1" baseline="-25000"/>
                        <a:t>g</a:t>
                      </a:r>
                      <a:r>
                        <a:rPr lang="en-US" sz="1600" b="1"/>
                        <a:t>) </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mn-lt"/>
                          <a:ea typeface="+mn-ea"/>
                          <a:cs typeface="+mn-cs"/>
                        </a:rPr>
                        <a:t>Vols. 1, 4 &amp; </a:t>
                      </a:r>
                      <a:r>
                        <a:rPr kumimoji="0" lang="en-US" sz="1600" b="1" i="0" u="none" strike="noStrike" kern="1200" cap="none" spc="0" normalizeH="0" baseline="0" noProof="0" dirty="0">
                          <a:ln>
                            <a:noFill/>
                          </a:ln>
                          <a:solidFill>
                            <a:schemeClr val="accent5"/>
                          </a:solidFill>
                          <a:effectLst/>
                          <a:uLnTx/>
                          <a:uFillTx/>
                          <a:latin typeface="+mn-lt"/>
                          <a:ea typeface="+mn-ea"/>
                          <a:cs typeface="+mn-cs"/>
                        </a:rPr>
                        <a:t>5</a:t>
                      </a:r>
                    </a:p>
                  </a:txBody>
                  <a:tcPr marL="45720" marR="45720" marT="0" marB="0" anchor="ctr"/>
                </a:tc>
                <a:extLst>
                  <a:ext uri="{0D108BD9-81ED-4DB2-BD59-A6C34878D82A}">
                    <a16:rowId xmlns:a16="http://schemas.microsoft.com/office/drawing/2014/main" val="3351876703"/>
                  </a:ext>
                </a:extLst>
              </a:tr>
              <a:tr h="380798">
                <a:tc>
                  <a:txBody>
                    <a:bodyPr/>
                    <a:lstStyle/>
                    <a:p>
                      <a:r>
                        <a:rPr lang="en-US" sz="1600" b="1"/>
                        <a:t>Spectral backscatter coefficients </a:t>
                      </a:r>
                      <a:r>
                        <a:rPr lang="en-US" sz="1600" b="0"/>
                        <a:t>(350 to 700 nm)</a:t>
                      </a:r>
                      <a:endParaRPr lang="en-US" sz="1600" b="1"/>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mn-lt"/>
                          <a:ea typeface="+mn-ea"/>
                          <a:cs typeface="+mn-cs"/>
                        </a:rPr>
                        <a:t>Vols. 4 &amp;</a:t>
                      </a:r>
                      <a:r>
                        <a:rPr kumimoji="0" lang="en-US" sz="1600" b="1" i="0" u="none" strike="noStrike" kern="1200" cap="none" spc="0" normalizeH="0" baseline="0" noProof="0" dirty="0">
                          <a:ln>
                            <a:noFill/>
                          </a:ln>
                          <a:effectLst/>
                          <a:uLnTx/>
                          <a:uFillTx/>
                          <a:latin typeface="+mn-lt"/>
                          <a:ea typeface="+mn-ea"/>
                          <a:cs typeface="+mn-cs"/>
                        </a:rPr>
                        <a:t> </a:t>
                      </a:r>
                      <a:r>
                        <a:rPr kumimoji="0" lang="en-US" sz="1600" b="1" i="0" u="none" strike="noStrike" kern="1200" cap="none" spc="0" normalizeH="0" baseline="0" noProof="0" dirty="0">
                          <a:ln>
                            <a:noFill/>
                          </a:ln>
                          <a:solidFill>
                            <a:srgbClr val="FF9300"/>
                          </a:solidFill>
                          <a:effectLst/>
                          <a:uLnTx/>
                          <a:uFillTx/>
                          <a:latin typeface="+mn-lt"/>
                          <a:ea typeface="+mn-ea"/>
                          <a:cs typeface="+mn-cs"/>
                        </a:rPr>
                        <a:t>8</a:t>
                      </a:r>
                    </a:p>
                  </a:txBody>
                  <a:tcPr marL="45720" marR="45720" marT="0" marB="0" anchor="ctr"/>
                </a:tc>
                <a:extLst>
                  <a:ext uri="{0D108BD9-81ED-4DB2-BD59-A6C34878D82A}">
                    <a16:rowId xmlns:a16="http://schemas.microsoft.com/office/drawing/2014/main" val="2644845799"/>
                  </a:ext>
                </a:extLst>
              </a:tr>
              <a:tr h="380798">
                <a:tc>
                  <a:txBody>
                    <a:bodyPr/>
                    <a:lstStyle/>
                    <a:p>
                      <a:r>
                        <a:rPr lang="en-US" sz="1600" b="1">
                          <a:latin typeface="+mn-lt"/>
                        </a:rPr>
                        <a:t>Chlorophyll-</a:t>
                      </a:r>
                      <a:r>
                        <a:rPr lang="en-US" sz="1600" b="1" i="1">
                          <a:latin typeface="+mn-lt"/>
                        </a:rPr>
                        <a:t>a</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32FF"/>
                          </a:solidFill>
                          <a:effectLst/>
                          <a:uLnTx/>
                          <a:uFillTx/>
                          <a:latin typeface="+mn-lt"/>
                          <a:ea typeface="+mn-ea"/>
                          <a:cs typeface="+mn-cs"/>
                        </a:rPr>
                        <a:t>NASA TM</a:t>
                      </a:r>
                    </a:p>
                  </a:txBody>
                  <a:tcPr marL="45720" marR="45720" marT="0" marB="0" anchor="ctr"/>
                </a:tc>
                <a:extLst>
                  <a:ext uri="{0D108BD9-81ED-4DB2-BD59-A6C34878D82A}">
                    <a16:rowId xmlns:a16="http://schemas.microsoft.com/office/drawing/2014/main" val="3882654471"/>
                  </a:ext>
                </a:extLst>
              </a:tr>
              <a:tr h="380798">
                <a:tc>
                  <a:txBody>
                    <a:bodyPr/>
                    <a:lstStyle/>
                    <a:p>
                      <a:r>
                        <a:rPr lang="en-US" sz="1600" b="1">
                          <a:latin typeface="+mn-lt"/>
                        </a:rPr>
                        <a:t>Phytoplankton pigments (HPLC &amp; </a:t>
                      </a:r>
                      <a:r>
                        <a:rPr lang="en-US" sz="1600" b="1" err="1">
                          <a:latin typeface="+mn-lt"/>
                        </a:rPr>
                        <a:t>Phycobilins</a:t>
                      </a:r>
                      <a:r>
                        <a:rPr lang="en-US" sz="1600" b="1">
                          <a:latin typeface="+mn-lt"/>
                        </a:rPr>
                        <a: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432FF"/>
                          </a:solidFill>
                          <a:effectLst/>
                          <a:uLnTx/>
                          <a:uFillTx/>
                          <a:latin typeface="+mn-lt"/>
                          <a:ea typeface="+mn-ea"/>
                          <a:cs typeface="+mn-cs"/>
                        </a:rPr>
                        <a:t>NASA TM &amp; </a:t>
                      </a:r>
                      <a:r>
                        <a:rPr kumimoji="0" lang="en-US" sz="1600" b="1" i="0" u="none" strike="noStrike" kern="1200" cap="none" spc="0" normalizeH="0" baseline="0" noProof="0" dirty="0">
                          <a:ln>
                            <a:noFill/>
                          </a:ln>
                          <a:solidFill>
                            <a:schemeClr val="accent2">
                              <a:lumMod val="50000"/>
                            </a:schemeClr>
                          </a:solidFill>
                          <a:effectLst/>
                          <a:uLnTx/>
                          <a:uFillTx/>
                          <a:latin typeface="+mn-lt"/>
                          <a:ea typeface="+mn-ea"/>
                          <a:cs typeface="+mn-cs"/>
                        </a:rPr>
                        <a:t>planning</a:t>
                      </a:r>
                    </a:p>
                  </a:txBody>
                  <a:tcPr marL="45720" marR="45720" marT="0" marB="0" anchor="ctr"/>
                </a:tc>
                <a:extLst>
                  <a:ext uri="{0D108BD9-81ED-4DB2-BD59-A6C34878D82A}">
                    <a16:rowId xmlns:a16="http://schemas.microsoft.com/office/drawing/2014/main" val="3530238665"/>
                  </a:ext>
                </a:extLst>
              </a:tr>
              <a:tr h="332689">
                <a:tc>
                  <a:txBody>
                    <a:bodyPr/>
                    <a:lstStyle/>
                    <a:p>
                      <a:r>
                        <a:rPr lang="en-US" sz="1600" b="1">
                          <a:latin typeface="+mn-lt"/>
                        </a:rPr>
                        <a:t>Phytoplankton community composition</a:t>
                      </a:r>
                    </a:p>
                  </a:txBody>
                  <a:tcPr marL="45720" marR="45720" marT="0" marB="0" anchor="ct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600" b="1" i="0" u="none" strike="noStrike" kern="1200" cap="none" spc="0" normalizeH="0" baseline="0" noProof="0" dirty="0">
                          <a:ln>
                            <a:noFill/>
                          </a:ln>
                          <a:solidFill>
                            <a:schemeClr val="accent2">
                              <a:lumMod val="50000"/>
                            </a:schemeClr>
                          </a:solidFill>
                          <a:effectLst/>
                          <a:uLnTx/>
                          <a:uFillTx/>
                          <a:latin typeface="+mn-lt"/>
                          <a:ea typeface="+mn-ea"/>
                          <a:cs typeface="+mn-cs"/>
                        </a:rPr>
                        <a:t>planning</a:t>
                      </a:r>
                      <a:endParaRPr kumimoji="0" lang="en-US" sz="1600" b="1" i="0" u="none" strike="noStrike" kern="1200" cap="none" spc="0" normalizeH="0" baseline="0" noProof="0" dirty="0">
                        <a:ln>
                          <a:noFill/>
                        </a:ln>
                        <a:solidFill>
                          <a:schemeClr val="accent2">
                            <a:lumMod val="50000"/>
                          </a:schemeClr>
                        </a:solidFill>
                        <a:effectLst/>
                        <a:uLnTx/>
                        <a:uFillTx/>
                        <a:latin typeface="+mn-lt"/>
                        <a:ea typeface="+mn-ea"/>
                        <a:cs typeface="+mn-cs"/>
                      </a:endParaRPr>
                    </a:p>
                  </a:txBody>
                  <a:tcPr marL="45720" marR="45720" marT="0" marB="0" anchor="ctr"/>
                </a:tc>
                <a:extLst>
                  <a:ext uri="{0D108BD9-81ED-4DB2-BD59-A6C34878D82A}">
                    <a16:rowId xmlns:a16="http://schemas.microsoft.com/office/drawing/2014/main" val="4193014898"/>
                  </a:ext>
                </a:extLst>
              </a:tr>
              <a:tr h="380798">
                <a:tc>
                  <a:txBody>
                    <a:bodyPr/>
                    <a:lstStyle/>
                    <a:p>
                      <a:r>
                        <a:rPr lang="en-US" sz="1600" b="1"/>
                        <a:t>Daily and instantaneous PAR</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32FF"/>
                          </a:solidFill>
                          <a:effectLst/>
                          <a:uLnTx/>
                          <a:uFillTx/>
                          <a:latin typeface="+mn-lt"/>
                          <a:ea typeface="+mn-ea"/>
                          <a:cs typeface="+mn-cs"/>
                        </a:rPr>
                        <a:t>Vol. 3; NASA TM</a:t>
                      </a:r>
                    </a:p>
                  </a:txBody>
                  <a:tcPr marL="45720" marR="45720" marT="0" marB="0" anchor="ctr"/>
                </a:tc>
                <a:extLst>
                  <a:ext uri="{0D108BD9-81ED-4DB2-BD59-A6C34878D82A}">
                    <a16:rowId xmlns:a16="http://schemas.microsoft.com/office/drawing/2014/main" val="2915686545"/>
                  </a:ext>
                </a:extLst>
              </a:tr>
              <a:tr h="3807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t>Fluorescence line height</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32FF"/>
                          </a:solidFill>
                          <a:effectLst/>
                          <a:uLnTx/>
                          <a:uFillTx/>
                          <a:latin typeface="+mn-lt"/>
                          <a:ea typeface="+mn-ea"/>
                          <a:cs typeface="+mn-cs"/>
                        </a:rPr>
                        <a:t>~Vol. 3</a:t>
                      </a:r>
                    </a:p>
                  </a:txBody>
                  <a:tcPr marL="45720" marR="45720" marT="0" marB="0" anchor="ctr"/>
                </a:tc>
                <a:extLst>
                  <a:ext uri="{0D108BD9-81ED-4DB2-BD59-A6C34878D82A}">
                    <a16:rowId xmlns:a16="http://schemas.microsoft.com/office/drawing/2014/main" val="1484684282"/>
                  </a:ext>
                </a:extLst>
              </a:tr>
              <a:tr h="380798">
                <a:tc>
                  <a:txBody>
                    <a:bodyPr/>
                    <a:lstStyle/>
                    <a:p>
                      <a:r>
                        <a:rPr lang="en-US" sz="1600" b="1">
                          <a:latin typeface="+mn-lt"/>
                        </a:rPr>
                        <a:t>Net primary production (NPP)</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32FF"/>
                          </a:solidFill>
                          <a:effectLst/>
                          <a:uLnTx/>
                          <a:uFillTx/>
                          <a:latin typeface="+mn-lt"/>
                          <a:ea typeface="+mn-ea"/>
                          <a:cs typeface="+mn-cs"/>
                        </a:rPr>
                        <a:t>Vol. 7</a:t>
                      </a:r>
                    </a:p>
                  </a:txBody>
                  <a:tcPr marL="45720" marR="45720" marT="0" marB="0" anchor="ctr"/>
                </a:tc>
                <a:extLst>
                  <a:ext uri="{0D108BD9-81ED-4DB2-BD59-A6C34878D82A}">
                    <a16:rowId xmlns:a16="http://schemas.microsoft.com/office/drawing/2014/main" val="443582908"/>
                  </a:ext>
                </a:extLst>
              </a:tr>
              <a:tr h="380798">
                <a:tc>
                  <a:txBody>
                    <a:bodyPr/>
                    <a:lstStyle/>
                    <a:p>
                      <a:r>
                        <a:rPr lang="en-US" sz="1600" b="1"/>
                        <a:t>Particulate organic carbon</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432FF"/>
                          </a:solidFill>
                          <a:effectLst/>
                          <a:uLnTx/>
                          <a:uFillTx/>
                          <a:latin typeface="Calibri" panose="020F0502020204030204"/>
                          <a:ea typeface="+mn-ea"/>
                          <a:cs typeface="+mn-cs"/>
                        </a:rPr>
                        <a:t>Vol. 6</a:t>
                      </a:r>
                    </a:p>
                  </a:txBody>
                  <a:tcPr marL="45720" marR="45720" marT="0" marB="0" anchor="ctr"/>
                </a:tc>
                <a:extLst>
                  <a:ext uri="{0D108BD9-81ED-4DB2-BD59-A6C34878D82A}">
                    <a16:rowId xmlns:a16="http://schemas.microsoft.com/office/drawing/2014/main" val="322752112"/>
                  </a:ext>
                </a:extLst>
              </a:tr>
              <a:tr h="380798">
                <a:tc>
                  <a:txBody>
                    <a:bodyPr/>
                    <a:lstStyle/>
                    <a:p>
                      <a:r>
                        <a:rPr lang="en-US" sz="1600" b="1">
                          <a:latin typeface="+mn-lt"/>
                        </a:rPr>
                        <a:t>Particulate inorganic carbon</a:t>
                      </a:r>
                    </a:p>
                  </a:txBody>
                  <a:tcPr marL="45720" marR="45720" marT="0" marB="0" anchor="ctr"/>
                </a:tc>
                <a:tc>
                  <a:txBody>
                    <a:bodyPr/>
                    <a:lstStyle/>
                    <a:p>
                      <a:pPr algn="ctr" fontAlgn="t"/>
                      <a:r>
                        <a:rPr lang="en-US" sz="1600" b="1" dirty="0">
                          <a:solidFill>
                            <a:schemeClr val="accent2">
                              <a:lumMod val="50000"/>
                            </a:schemeClr>
                          </a:solidFill>
                          <a:effectLst/>
                          <a:latin typeface="+mn-lt"/>
                        </a:rPr>
                        <a:t>planning</a:t>
                      </a:r>
                    </a:p>
                  </a:txBody>
                  <a:tcPr marL="45720" marR="45720" marT="0" marB="0" anchor="ctr"/>
                </a:tc>
                <a:extLst>
                  <a:ext uri="{0D108BD9-81ED-4DB2-BD59-A6C34878D82A}">
                    <a16:rowId xmlns:a16="http://schemas.microsoft.com/office/drawing/2014/main" val="3054408512"/>
                  </a:ext>
                </a:extLst>
              </a:tr>
              <a:tr h="380798">
                <a:tc>
                  <a:txBody>
                    <a:bodyPr/>
                    <a:lstStyle/>
                    <a:p>
                      <a:r>
                        <a:rPr lang="en-US" sz="1600" b="1">
                          <a:latin typeface="+mn-lt"/>
                        </a:rPr>
                        <a:t>Phytoplankton carbon</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2">
                              <a:lumMod val="50000"/>
                            </a:schemeClr>
                          </a:solidFill>
                          <a:effectLst/>
                          <a:uLnTx/>
                          <a:uFillTx/>
                          <a:latin typeface="+mn-lt"/>
                          <a:ea typeface="+mn-ea"/>
                          <a:cs typeface="+mn-cs"/>
                        </a:rPr>
                        <a:t>planning</a:t>
                      </a:r>
                    </a:p>
                  </a:txBody>
                  <a:tcPr marL="45720" marR="45720" marT="0" marB="0" anchor="ctr"/>
                </a:tc>
                <a:extLst>
                  <a:ext uri="{0D108BD9-81ED-4DB2-BD59-A6C34878D82A}">
                    <a16:rowId xmlns:a16="http://schemas.microsoft.com/office/drawing/2014/main" val="1102964212"/>
                  </a:ext>
                </a:extLst>
              </a:tr>
              <a:tr h="380798">
                <a:tc>
                  <a:txBody>
                    <a:bodyPr/>
                    <a:lstStyle/>
                    <a:p>
                      <a:r>
                        <a:rPr lang="en-US" sz="1600" b="1"/>
                        <a:t>Dissolved organic carbon</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9300"/>
                          </a:solidFill>
                          <a:effectLst/>
                          <a:uLnTx/>
                          <a:uFillTx/>
                          <a:latin typeface="Calibri" panose="020F0502020204030204"/>
                          <a:ea typeface="+mn-ea"/>
                          <a:cs typeface="+mn-cs"/>
                        </a:rPr>
                        <a:t>Draft</a:t>
                      </a:r>
                    </a:p>
                  </a:txBody>
                  <a:tcPr marL="45720" marR="45720" marT="0" marB="0" anchor="ctr"/>
                </a:tc>
                <a:extLst>
                  <a:ext uri="{0D108BD9-81ED-4DB2-BD59-A6C34878D82A}">
                    <a16:rowId xmlns:a16="http://schemas.microsoft.com/office/drawing/2014/main" val="1128498121"/>
                  </a:ext>
                </a:extLst>
              </a:tr>
              <a:tr h="324102">
                <a:tc>
                  <a:txBody>
                    <a:bodyPr/>
                    <a:lstStyle/>
                    <a:p>
                      <a:r>
                        <a:rPr lang="en-US" sz="1600" b="1"/>
                        <a:t>Suspended particulate matter</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rPr>
                        <a:t>planning</a:t>
                      </a:r>
                    </a:p>
                  </a:txBody>
                  <a:tcPr marL="45720" marR="45720" marT="0" marB="0" anchor="ctr"/>
                </a:tc>
                <a:extLst>
                  <a:ext uri="{0D108BD9-81ED-4DB2-BD59-A6C34878D82A}">
                    <a16:rowId xmlns:a16="http://schemas.microsoft.com/office/drawing/2014/main" val="1846464294"/>
                  </a:ext>
                </a:extLst>
              </a:tr>
              <a:tr h="267559">
                <a:tc>
                  <a:txBody>
                    <a:bodyPr/>
                    <a:lstStyle/>
                    <a:p>
                      <a:r>
                        <a:rPr lang="en-US" sz="1600" b="1"/>
                        <a:t>Particle size distribution</a:t>
                      </a:r>
                    </a:p>
                  </a:txBody>
                  <a:tcPr marL="45720" marR="4572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2">
                              <a:lumMod val="50000"/>
                            </a:schemeClr>
                          </a:solidFill>
                          <a:effectLst/>
                          <a:uLnTx/>
                          <a:uFillTx/>
                          <a:latin typeface="Calibri" panose="020F0502020204030204"/>
                          <a:ea typeface="+mn-ea"/>
                          <a:cs typeface="+mn-cs"/>
                        </a:rPr>
                        <a:t>planning</a:t>
                      </a:r>
                    </a:p>
                  </a:txBody>
                  <a:tcPr marL="45720" marR="45720" marT="0" marB="0" anchor="ctr"/>
                </a:tc>
                <a:extLst>
                  <a:ext uri="{0D108BD9-81ED-4DB2-BD59-A6C34878D82A}">
                    <a16:rowId xmlns:a16="http://schemas.microsoft.com/office/drawing/2014/main" val="734530281"/>
                  </a:ext>
                </a:extLst>
              </a:tr>
            </a:tbl>
          </a:graphicData>
        </a:graphic>
      </p:graphicFrame>
      <p:sp>
        <p:nvSpPr>
          <p:cNvPr id="6" name="Title 1">
            <a:extLst>
              <a:ext uri="{FF2B5EF4-FFF2-40B4-BE49-F238E27FC236}">
                <a16:creationId xmlns:a16="http://schemas.microsoft.com/office/drawing/2014/main" id="{7FB3A7A4-D17E-F24A-85B0-5F9EC434842A}"/>
              </a:ext>
            </a:extLst>
          </p:cNvPr>
          <p:cNvSpPr txBox="1">
            <a:spLocks/>
          </p:cNvSpPr>
          <p:nvPr/>
        </p:nvSpPr>
        <p:spPr>
          <a:xfrm>
            <a:off x="80009" y="100908"/>
            <a:ext cx="10360053" cy="614589"/>
          </a:xfrm>
          <a:prstGeom prst="rect">
            <a:avLst/>
          </a:prstGeom>
          <a:solidFill>
            <a:srgbClr val="44536A"/>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rPr>
              <a:t>Preparing for PACE Validation</a:t>
            </a:r>
          </a:p>
        </p:txBody>
      </p:sp>
      <p:sp>
        <p:nvSpPr>
          <p:cNvPr id="2" name="TextBox 1">
            <a:extLst>
              <a:ext uri="{FF2B5EF4-FFF2-40B4-BE49-F238E27FC236}">
                <a16:creationId xmlns:a16="http://schemas.microsoft.com/office/drawing/2014/main" id="{35E617ED-E54E-6D8F-AABE-7164C1B3DFFD}"/>
              </a:ext>
            </a:extLst>
          </p:cNvPr>
          <p:cNvSpPr txBox="1"/>
          <p:nvPr/>
        </p:nvSpPr>
        <p:spPr>
          <a:xfrm>
            <a:off x="8765914" y="849084"/>
            <a:ext cx="3234020" cy="5847755"/>
          </a:xfrm>
          <a:prstGeom prst="rect">
            <a:avLst/>
          </a:prstGeom>
          <a:noFill/>
        </p:spPr>
        <p:txBody>
          <a:bodyPr wrap="square" lIns="91440" tIns="45720" rIns="91440" bIns="45720" rtlCol="0" anchor="t">
            <a:spAutoFit/>
          </a:bodyPr>
          <a:lstStyle/>
          <a:p>
            <a:r>
              <a:rPr lang="en-US" sz="2200" b="1" dirty="0"/>
              <a:t>Evaluating instruments and approaches</a:t>
            </a:r>
          </a:p>
          <a:p>
            <a:pPr marL="285750" indent="-285750">
              <a:buFont typeface="Arial" panose="020B0604020202020204" pitchFamily="34" charset="0"/>
              <a:buChar char="•"/>
            </a:pPr>
            <a:r>
              <a:rPr lang="en-US" sz="2200" dirty="0"/>
              <a:t>Hyper-bb (</a:t>
            </a:r>
            <a:r>
              <a:rPr lang="en-US" sz="2200" i="1" dirty="0" err="1"/>
              <a:t>b</a:t>
            </a:r>
            <a:r>
              <a:rPr lang="en-US" sz="2200" i="1" baseline="-25000" dirty="0" err="1"/>
              <a:t>bp</a:t>
            </a:r>
            <a:r>
              <a:rPr lang="en-US" sz="2200" dirty="0"/>
              <a:t>)</a:t>
            </a:r>
            <a:endParaRPr lang="en-US" sz="2200" dirty="0">
              <a:cs typeface="Calibri"/>
            </a:endParaRPr>
          </a:p>
          <a:p>
            <a:pPr marL="285750" indent="-285750">
              <a:buFont typeface="Arial" panose="020B0604020202020204" pitchFamily="34" charset="0"/>
              <a:buChar char="•"/>
            </a:pPr>
            <a:r>
              <a:rPr lang="en-US" sz="2200" dirty="0"/>
              <a:t>SC-6 (</a:t>
            </a:r>
            <a:r>
              <a:rPr lang="en-US" sz="2200" i="1" dirty="0" err="1"/>
              <a:t>b</a:t>
            </a:r>
            <a:r>
              <a:rPr lang="en-US" sz="2200" i="1" baseline="-25000" dirty="0" err="1"/>
              <a:t>bp</a:t>
            </a:r>
            <a:r>
              <a:rPr lang="en-US" sz="2200" dirty="0"/>
              <a:t>)</a:t>
            </a:r>
            <a:endParaRPr lang="en-US" sz="2200" dirty="0">
              <a:cs typeface="Calibri"/>
            </a:endParaRPr>
          </a:p>
          <a:p>
            <a:pPr marL="285750" indent="-285750">
              <a:buFont typeface="Arial" panose="020B0604020202020204" pitchFamily="34" charset="0"/>
              <a:buChar char="•"/>
            </a:pPr>
            <a:r>
              <a:rPr lang="en-US" sz="2200" dirty="0"/>
              <a:t>PSICAM &amp; QFT-ICAM (</a:t>
            </a:r>
            <a:r>
              <a:rPr lang="en-US" sz="2200" i="1" dirty="0"/>
              <a:t>a</a:t>
            </a:r>
            <a:r>
              <a:rPr lang="en-US" sz="2200" dirty="0"/>
              <a:t>)</a:t>
            </a:r>
            <a:endParaRPr lang="en-US" sz="2200" dirty="0">
              <a:cs typeface="Calibri"/>
            </a:endParaRPr>
          </a:p>
          <a:p>
            <a:pPr marL="285750" indent="-285750">
              <a:buFont typeface="Arial" panose="020B0604020202020204" pitchFamily="34" charset="0"/>
              <a:buChar char="•"/>
            </a:pPr>
            <a:r>
              <a:rPr lang="en-US" sz="2200" dirty="0"/>
              <a:t>SBA (</a:t>
            </a:r>
            <a:r>
              <a:rPr lang="en-US" sz="2200" i="1" dirty="0" err="1"/>
              <a:t>R</a:t>
            </a:r>
            <a:r>
              <a:rPr lang="en-US" sz="2200" i="1" baseline="-25000" dirty="0" err="1"/>
              <a:t>rs</a:t>
            </a:r>
            <a:r>
              <a:rPr lang="en-US" sz="2200" dirty="0"/>
              <a:t>)</a:t>
            </a:r>
          </a:p>
          <a:p>
            <a:pPr marL="285750" indent="-285750">
              <a:buFont typeface="Arial" panose="020B0604020202020204" pitchFamily="34" charset="0"/>
              <a:buChar char="•"/>
            </a:pPr>
            <a:r>
              <a:rPr lang="en-US" sz="2200" dirty="0">
                <a:cs typeface="Calibri"/>
              </a:rPr>
              <a:t>RAMSES-II underway</a:t>
            </a:r>
          </a:p>
          <a:p>
            <a:pPr marL="285750" indent="-285750">
              <a:buFont typeface="Arial" panose="020B0604020202020204" pitchFamily="34" charset="0"/>
              <a:buChar char="•"/>
            </a:pPr>
            <a:r>
              <a:rPr lang="en-US" sz="2200" dirty="0"/>
              <a:t>Sorting flow cytometry</a:t>
            </a:r>
          </a:p>
          <a:p>
            <a:pPr marL="285750" indent="-285750">
              <a:buFont typeface="Arial" panose="020B0604020202020204" pitchFamily="34" charset="0"/>
              <a:buChar char="•"/>
            </a:pPr>
            <a:r>
              <a:rPr lang="en-US" sz="2200" dirty="0">
                <a:cs typeface="Calibri"/>
              </a:rPr>
              <a:t>IFCB</a:t>
            </a:r>
          </a:p>
          <a:p>
            <a:pPr marL="285750" indent="-285750">
              <a:buFont typeface="Arial" panose="020B0604020202020204" pitchFamily="34" charset="0"/>
              <a:buChar char="•"/>
            </a:pPr>
            <a:r>
              <a:rPr lang="en-US" sz="2200" dirty="0"/>
              <a:t>ML particle ID</a:t>
            </a:r>
            <a:endParaRPr lang="en-US" sz="2200" dirty="0">
              <a:cs typeface="Calibri"/>
            </a:endParaRP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endParaRPr lang="en-US" sz="2200" dirty="0"/>
          </a:p>
          <a:p>
            <a:r>
              <a:rPr lang="en-US" sz="2200" b="1" dirty="0"/>
              <a:t>SBIR Pipeline</a:t>
            </a:r>
            <a:endParaRPr lang="en-US" sz="2200" b="1" dirty="0">
              <a:cs typeface="Calibri"/>
            </a:endParaRPr>
          </a:p>
          <a:p>
            <a:pPr marL="285750" indent="-285750">
              <a:buFont typeface="Arial" panose="020B0604020202020204" pitchFamily="34" charset="0"/>
              <a:buChar char="•"/>
            </a:pPr>
            <a:r>
              <a:rPr lang="en-US" sz="2200" dirty="0"/>
              <a:t>OKSI </a:t>
            </a:r>
            <a:r>
              <a:rPr lang="en-US" sz="2200" dirty="0" err="1"/>
              <a:t>AquaFloat</a:t>
            </a:r>
            <a:r>
              <a:rPr lang="en-US" sz="2200" dirty="0"/>
              <a:t> (</a:t>
            </a:r>
            <a:r>
              <a:rPr lang="en-US" sz="2200" i="1" dirty="0" err="1"/>
              <a:t>R</a:t>
            </a:r>
            <a:r>
              <a:rPr lang="en-US" sz="2200" i="1" baseline="-25000" dirty="0" err="1"/>
              <a:t>rs</a:t>
            </a:r>
            <a:r>
              <a:rPr lang="en-US" sz="2200" dirty="0"/>
              <a:t>)</a:t>
            </a:r>
            <a:endParaRPr lang="en-US" sz="2200" dirty="0">
              <a:cs typeface="Calibri"/>
            </a:endParaRPr>
          </a:p>
          <a:p>
            <a:pPr marL="285750" indent="-285750">
              <a:buFont typeface="Arial" panose="020B0604020202020204" pitchFamily="34" charset="0"/>
              <a:buChar char="•"/>
            </a:pPr>
            <a:r>
              <a:rPr lang="en-US" sz="2200" dirty="0"/>
              <a:t>Sequoia “Hyper-</a:t>
            </a:r>
            <a:r>
              <a:rPr lang="en-US" sz="2200" i="1" dirty="0"/>
              <a:t>a</a:t>
            </a:r>
            <a:r>
              <a:rPr lang="en-US" sz="2200" dirty="0"/>
              <a:t>”</a:t>
            </a:r>
            <a:endParaRPr lang="en-US" sz="2200" dirty="0">
              <a:cs typeface="Calibri"/>
            </a:endParaRPr>
          </a:p>
          <a:p>
            <a:pPr marL="285750" indent="-285750">
              <a:buFont typeface="Arial" panose="020B0604020202020204" pitchFamily="34" charset="0"/>
              <a:buChar char="•"/>
            </a:pPr>
            <a:r>
              <a:rPr lang="en-US" sz="2200" dirty="0" err="1"/>
              <a:t>Resonon</a:t>
            </a:r>
            <a:r>
              <a:rPr lang="en-US" sz="2200" dirty="0"/>
              <a:t> airborne (</a:t>
            </a:r>
            <a:r>
              <a:rPr lang="en-US" sz="2200" i="1" dirty="0" err="1"/>
              <a:t>R</a:t>
            </a:r>
            <a:r>
              <a:rPr lang="en-US" sz="2200" i="1" baseline="-25000" dirty="0" err="1"/>
              <a:t>rs</a:t>
            </a:r>
            <a:r>
              <a:rPr lang="en-US" sz="2200" dirty="0"/>
              <a:t>)</a:t>
            </a:r>
            <a:endParaRPr lang="en-US" sz="2200" dirty="0">
              <a:cs typeface="Calibri"/>
            </a:endParaRPr>
          </a:p>
          <a:p>
            <a:pPr marL="285750"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3949807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34" name="Rectangle 1036">
            <a:extLst>
              <a:ext uri="{FF2B5EF4-FFF2-40B4-BE49-F238E27FC236}">
                <a16:creationId xmlns:a16="http://schemas.microsoft.com/office/drawing/2014/main" id="{5CB593EA-2F98-479F-B4C4-F366571FA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E6A2397A-35BB-D484-4DC7-7B04C65FF29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
          <a:stretch/>
        </p:blipFill>
        <p:spPr>
          <a:xfrm>
            <a:off x="-1018" y="-264396"/>
            <a:ext cx="3567822" cy="4063668"/>
          </a:xfrm>
          <a:prstGeom prst="rect">
            <a:avLst/>
          </a:prstGeom>
        </p:spPr>
      </p:pic>
      <p:pic>
        <p:nvPicPr>
          <p:cNvPr id="1030" name="Picture 6" descr="Image">
            <a:extLst>
              <a:ext uri="{FF2B5EF4-FFF2-40B4-BE49-F238E27FC236}">
                <a16:creationId xmlns:a16="http://schemas.microsoft.com/office/drawing/2014/main" id="{BDF3FFEE-A765-0678-EC1B-968390246B4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072956" y="10"/>
            <a:ext cx="2970465" cy="33832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5038A216-458E-A6B1-2779-53D93327D274}"/>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145909" y="10"/>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a:extLst>
              <a:ext uri="{FF2B5EF4-FFF2-40B4-BE49-F238E27FC236}">
                <a16:creationId xmlns:a16="http://schemas.microsoft.com/office/drawing/2014/main" id="{D332C36F-6B56-AC07-2348-7484BDA0B4C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220200" y="10"/>
            <a:ext cx="2971800" cy="33832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RS Discovery | CruiseMapper">
            <a:extLst>
              <a:ext uri="{FF2B5EF4-FFF2-40B4-BE49-F238E27FC236}">
                <a16:creationId xmlns:a16="http://schemas.microsoft.com/office/drawing/2014/main" id="{1C756235-EE38-9900-7928-6A6A61E9D4C5}"/>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r="-1"/>
          <a:stretch/>
        </p:blipFill>
        <p:spPr bwMode="auto">
          <a:xfrm>
            <a:off x="-1018" y="3474720"/>
            <a:ext cx="6044438" cy="3383280"/>
          </a:xfrm>
          <a:prstGeom prst="rect">
            <a:avLst/>
          </a:prstGeom>
          <a:noFill/>
          <a:extLst>
            <a:ext uri="{909E8E84-426E-40DD-AFC4-6F175D3DCCD1}">
              <a14:hiddenFill xmlns:a14="http://schemas.microsoft.com/office/drawing/2010/main">
                <a:solidFill>
                  <a:srgbClr val="FFFFFF"/>
                </a:solidFill>
              </a14:hiddenFill>
            </a:ext>
          </a:extLst>
        </p:spPr>
      </p:pic>
      <p:sp>
        <p:nvSpPr>
          <p:cNvPr id="1036" name="Rectangle 1038">
            <a:extLst>
              <a:ext uri="{FF2B5EF4-FFF2-40B4-BE49-F238E27FC236}">
                <a16:creationId xmlns:a16="http://schemas.microsoft.com/office/drawing/2014/main" id="{39BEB6D0-9E4E-4221-93D1-74ABECEE9E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45910" y="3474720"/>
            <a:ext cx="6046090" cy="3383281"/>
          </a:xfrm>
          <a:prstGeom prst="rect">
            <a:avLst/>
          </a:prstGeom>
          <a:solidFill>
            <a:srgbClr val="483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952CF5F7-1615-66CD-BDAB-9406987808FF}"/>
              </a:ext>
            </a:extLst>
          </p:cNvPr>
          <p:cNvSpPr txBox="1"/>
          <p:nvPr/>
        </p:nvSpPr>
        <p:spPr>
          <a:xfrm>
            <a:off x="6482994" y="3478886"/>
            <a:ext cx="5193748" cy="63712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kern="1200">
                <a:solidFill>
                  <a:srgbClr val="FFFFFF"/>
                </a:solidFill>
                <a:latin typeface="+mj-lt"/>
                <a:ea typeface="+mj-ea"/>
                <a:cs typeface="+mj-cs"/>
              </a:rPr>
              <a:t> 30</a:t>
            </a:r>
            <a:r>
              <a:rPr lang="en-US" kern="1200" baseline="30000">
                <a:solidFill>
                  <a:srgbClr val="FFFFFF"/>
                </a:solidFill>
                <a:latin typeface="+mj-lt"/>
                <a:ea typeface="+mj-ea"/>
                <a:cs typeface="+mj-cs"/>
              </a:rPr>
              <a:t>th</a:t>
            </a:r>
            <a:r>
              <a:rPr lang="en-US" kern="1200">
                <a:solidFill>
                  <a:srgbClr val="FFFFFF"/>
                </a:solidFill>
                <a:latin typeface="+mj-lt"/>
                <a:ea typeface="+mj-ea"/>
                <a:cs typeface="+mj-cs"/>
              </a:rPr>
              <a:t> Atlantic Meridional Transect AMT30</a:t>
            </a:r>
            <a:br>
              <a:rPr lang="en-US" kern="1200">
                <a:solidFill>
                  <a:srgbClr val="FFFFFF"/>
                </a:solidFill>
                <a:latin typeface="+mj-lt"/>
                <a:ea typeface="+mj-ea"/>
                <a:cs typeface="+mj-cs"/>
              </a:rPr>
            </a:br>
            <a:r>
              <a:rPr lang="en-US" kern="1200">
                <a:solidFill>
                  <a:srgbClr val="FFFFFF"/>
                </a:solidFill>
                <a:latin typeface="+mj-lt"/>
                <a:ea typeface="+mj-ea"/>
                <a:cs typeface="+mj-cs"/>
              </a:rPr>
              <a:t> February 20-March 30, 2023 </a:t>
            </a:r>
          </a:p>
        </p:txBody>
      </p:sp>
      <p:sp>
        <p:nvSpPr>
          <p:cNvPr id="3" name="TextBox 2">
            <a:extLst>
              <a:ext uri="{FF2B5EF4-FFF2-40B4-BE49-F238E27FC236}">
                <a16:creationId xmlns:a16="http://schemas.microsoft.com/office/drawing/2014/main" id="{121D43BD-62D9-C77F-B4BB-1A62F46FA1D1}"/>
              </a:ext>
            </a:extLst>
          </p:cNvPr>
          <p:cNvSpPr txBox="1"/>
          <p:nvPr/>
        </p:nvSpPr>
        <p:spPr>
          <a:xfrm>
            <a:off x="6281058" y="4140719"/>
            <a:ext cx="5758543" cy="2597540"/>
          </a:xfrm>
          <a:custGeom>
            <a:avLst/>
            <a:gdLst>
              <a:gd name="connsiteX0" fmla="*/ 0 w 3828036"/>
              <a:gd name="connsiteY0" fmla="*/ 0 h 3170099"/>
              <a:gd name="connsiteX1" fmla="*/ 599726 w 3828036"/>
              <a:gd name="connsiteY1" fmla="*/ 0 h 3170099"/>
              <a:gd name="connsiteX2" fmla="*/ 1122891 w 3828036"/>
              <a:gd name="connsiteY2" fmla="*/ 0 h 3170099"/>
              <a:gd name="connsiteX3" fmla="*/ 1837457 w 3828036"/>
              <a:gd name="connsiteY3" fmla="*/ 0 h 3170099"/>
              <a:gd name="connsiteX4" fmla="*/ 2437183 w 3828036"/>
              <a:gd name="connsiteY4" fmla="*/ 0 h 3170099"/>
              <a:gd name="connsiteX5" fmla="*/ 3036909 w 3828036"/>
              <a:gd name="connsiteY5" fmla="*/ 0 h 3170099"/>
              <a:gd name="connsiteX6" fmla="*/ 3828036 w 3828036"/>
              <a:gd name="connsiteY6" fmla="*/ 0 h 3170099"/>
              <a:gd name="connsiteX7" fmla="*/ 3828036 w 3828036"/>
              <a:gd name="connsiteY7" fmla="*/ 570618 h 3170099"/>
              <a:gd name="connsiteX8" fmla="*/ 3828036 w 3828036"/>
              <a:gd name="connsiteY8" fmla="*/ 1204638 h 3170099"/>
              <a:gd name="connsiteX9" fmla="*/ 3828036 w 3828036"/>
              <a:gd name="connsiteY9" fmla="*/ 1775255 h 3170099"/>
              <a:gd name="connsiteX10" fmla="*/ 3828036 w 3828036"/>
              <a:gd name="connsiteY10" fmla="*/ 2345873 h 3170099"/>
              <a:gd name="connsiteX11" fmla="*/ 3828036 w 3828036"/>
              <a:gd name="connsiteY11" fmla="*/ 3170099 h 3170099"/>
              <a:gd name="connsiteX12" fmla="*/ 3151750 w 3828036"/>
              <a:gd name="connsiteY12" fmla="*/ 3170099 h 3170099"/>
              <a:gd name="connsiteX13" fmla="*/ 2437183 w 3828036"/>
              <a:gd name="connsiteY13" fmla="*/ 3170099 h 3170099"/>
              <a:gd name="connsiteX14" fmla="*/ 1722616 w 3828036"/>
              <a:gd name="connsiteY14" fmla="*/ 3170099 h 3170099"/>
              <a:gd name="connsiteX15" fmla="*/ 1161171 w 3828036"/>
              <a:gd name="connsiteY15" fmla="*/ 3170099 h 3170099"/>
              <a:gd name="connsiteX16" fmla="*/ 0 w 3828036"/>
              <a:gd name="connsiteY16" fmla="*/ 3170099 h 3170099"/>
              <a:gd name="connsiteX17" fmla="*/ 0 w 3828036"/>
              <a:gd name="connsiteY17" fmla="*/ 2472677 h 3170099"/>
              <a:gd name="connsiteX18" fmla="*/ 0 w 3828036"/>
              <a:gd name="connsiteY18" fmla="*/ 1933760 h 3170099"/>
              <a:gd name="connsiteX19" fmla="*/ 0 w 3828036"/>
              <a:gd name="connsiteY19" fmla="*/ 1363143 h 3170099"/>
              <a:gd name="connsiteX20" fmla="*/ 0 w 3828036"/>
              <a:gd name="connsiteY20" fmla="*/ 792525 h 3170099"/>
              <a:gd name="connsiteX21" fmla="*/ 0 w 3828036"/>
              <a:gd name="connsiteY21" fmla="*/ 0 h 3170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28036" h="3170099" extrusionOk="0">
                <a:moveTo>
                  <a:pt x="0" y="0"/>
                </a:moveTo>
                <a:cubicBezTo>
                  <a:pt x="131712" y="-25143"/>
                  <a:pt x="456188" y="-18056"/>
                  <a:pt x="599726" y="0"/>
                </a:cubicBezTo>
                <a:cubicBezTo>
                  <a:pt x="743264" y="18056"/>
                  <a:pt x="876355" y="14265"/>
                  <a:pt x="1122891" y="0"/>
                </a:cubicBezTo>
                <a:cubicBezTo>
                  <a:pt x="1369428" y="-14265"/>
                  <a:pt x="1588062" y="21627"/>
                  <a:pt x="1837457" y="0"/>
                </a:cubicBezTo>
                <a:cubicBezTo>
                  <a:pt x="2086852" y="-21627"/>
                  <a:pt x="2248216" y="-15296"/>
                  <a:pt x="2437183" y="0"/>
                </a:cubicBezTo>
                <a:cubicBezTo>
                  <a:pt x="2626150" y="15296"/>
                  <a:pt x="2895457" y="-2187"/>
                  <a:pt x="3036909" y="0"/>
                </a:cubicBezTo>
                <a:cubicBezTo>
                  <a:pt x="3178361" y="2187"/>
                  <a:pt x="3629455" y="29284"/>
                  <a:pt x="3828036" y="0"/>
                </a:cubicBezTo>
                <a:cubicBezTo>
                  <a:pt x="3844023" y="233133"/>
                  <a:pt x="3854728" y="286656"/>
                  <a:pt x="3828036" y="570618"/>
                </a:cubicBezTo>
                <a:cubicBezTo>
                  <a:pt x="3801344" y="854580"/>
                  <a:pt x="3842290" y="988504"/>
                  <a:pt x="3828036" y="1204638"/>
                </a:cubicBezTo>
                <a:cubicBezTo>
                  <a:pt x="3813782" y="1420772"/>
                  <a:pt x="3851686" y="1563289"/>
                  <a:pt x="3828036" y="1775255"/>
                </a:cubicBezTo>
                <a:cubicBezTo>
                  <a:pt x="3804386" y="1987221"/>
                  <a:pt x="3840382" y="2072267"/>
                  <a:pt x="3828036" y="2345873"/>
                </a:cubicBezTo>
                <a:cubicBezTo>
                  <a:pt x="3815690" y="2619479"/>
                  <a:pt x="3820993" y="2810094"/>
                  <a:pt x="3828036" y="3170099"/>
                </a:cubicBezTo>
                <a:cubicBezTo>
                  <a:pt x="3606714" y="3152955"/>
                  <a:pt x="3454379" y="3165819"/>
                  <a:pt x="3151750" y="3170099"/>
                </a:cubicBezTo>
                <a:cubicBezTo>
                  <a:pt x="2849121" y="3174379"/>
                  <a:pt x="2779275" y="3166255"/>
                  <a:pt x="2437183" y="3170099"/>
                </a:cubicBezTo>
                <a:cubicBezTo>
                  <a:pt x="2095091" y="3173943"/>
                  <a:pt x="1903840" y="3149913"/>
                  <a:pt x="1722616" y="3170099"/>
                </a:cubicBezTo>
                <a:cubicBezTo>
                  <a:pt x="1541392" y="3190285"/>
                  <a:pt x="1347515" y="3179585"/>
                  <a:pt x="1161171" y="3170099"/>
                </a:cubicBezTo>
                <a:cubicBezTo>
                  <a:pt x="974827" y="3160613"/>
                  <a:pt x="307136" y="3205357"/>
                  <a:pt x="0" y="3170099"/>
                </a:cubicBezTo>
                <a:cubicBezTo>
                  <a:pt x="-25414" y="3005795"/>
                  <a:pt x="-15462" y="2762442"/>
                  <a:pt x="0" y="2472677"/>
                </a:cubicBezTo>
                <a:cubicBezTo>
                  <a:pt x="15462" y="2182912"/>
                  <a:pt x="12537" y="2097629"/>
                  <a:pt x="0" y="1933760"/>
                </a:cubicBezTo>
                <a:cubicBezTo>
                  <a:pt x="-12537" y="1769891"/>
                  <a:pt x="-18010" y="1508987"/>
                  <a:pt x="0" y="1363143"/>
                </a:cubicBezTo>
                <a:cubicBezTo>
                  <a:pt x="18010" y="1217299"/>
                  <a:pt x="-27797" y="964655"/>
                  <a:pt x="0" y="792525"/>
                </a:cubicBezTo>
                <a:cubicBezTo>
                  <a:pt x="27797" y="620395"/>
                  <a:pt x="816" y="363388"/>
                  <a:pt x="0" y="0"/>
                </a:cubicBezTo>
                <a:close/>
              </a:path>
            </a:pathLst>
          </a:custGeom>
        </p:spPr>
        <p:txBody>
          <a:bodyPr vert="horz" lIns="91440" tIns="45720" rIns="91440" bIns="45720" rtlCol="0" anchor="t">
            <a:normAutofit/>
          </a:bodyPr>
          <a:lstStyle/>
          <a:p>
            <a:pPr indent="-228600">
              <a:lnSpc>
                <a:spcPct val="90000"/>
              </a:lnSpc>
              <a:spcAft>
                <a:spcPts val="400"/>
              </a:spcAft>
              <a:buFont typeface="Arial" panose="020B0604020202020204" pitchFamily="34" charset="0"/>
              <a:buChar char="•"/>
            </a:pPr>
            <a:r>
              <a:rPr lang="en-US" sz="1900" b="1" dirty="0">
                <a:solidFill>
                  <a:srgbClr val="FFFFFF"/>
                </a:solidFill>
              </a:rPr>
              <a:t>Measurements</a:t>
            </a:r>
          </a:p>
          <a:p>
            <a:pPr marL="285750" indent="-228600">
              <a:lnSpc>
                <a:spcPct val="90000"/>
              </a:lnSpc>
              <a:spcAft>
                <a:spcPts val="400"/>
              </a:spcAft>
              <a:buFont typeface="Arial" panose="020B0604020202020204" pitchFamily="34" charset="0"/>
              <a:buChar char="•"/>
            </a:pPr>
            <a:r>
              <a:rPr lang="en-US" sz="1600" dirty="0">
                <a:solidFill>
                  <a:srgbClr val="FFFFFF"/>
                </a:solidFill>
                <a:ea typeface="+mn-lt"/>
                <a:cs typeface="+mn-lt"/>
              </a:rPr>
              <a:t>Solar-tracking "</a:t>
            </a:r>
            <a:r>
              <a:rPr lang="en-US" sz="1600" dirty="0" err="1">
                <a:solidFill>
                  <a:srgbClr val="FFFFFF"/>
                </a:solidFill>
                <a:ea typeface="+mn-lt"/>
                <a:cs typeface="+mn-lt"/>
              </a:rPr>
              <a:t>PySAS</a:t>
            </a:r>
            <a:r>
              <a:rPr lang="en-US" sz="1600" dirty="0">
                <a:solidFill>
                  <a:srgbClr val="FFFFFF"/>
                </a:solidFill>
                <a:ea typeface="+mn-lt"/>
                <a:cs typeface="+mn-lt"/>
              </a:rPr>
              <a:t>" Above</a:t>
            </a:r>
            <a:r>
              <a:rPr lang="en-US" sz="1600" dirty="0">
                <a:solidFill>
                  <a:srgbClr val="FFFFFF"/>
                </a:solidFill>
              </a:rPr>
              <a:t> water </a:t>
            </a:r>
            <a:r>
              <a:rPr lang="en-US" sz="1600" i="1" dirty="0" err="1">
                <a:solidFill>
                  <a:srgbClr val="FFFFFF"/>
                </a:solidFill>
              </a:rPr>
              <a:t>R</a:t>
            </a:r>
            <a:r>
              <a:rPr lang="en-US" sz="1600" i="1" baseline="-25000" dirty="0" err="1">
                <a:solidFill>
                  <a:srgbClr val="FFFFFF"/>
                </a:solidFill>
              </a:rPr>
              <a:t>rs</a:t>
            </a:r>
            <a:r>
              <a:rPr lang="en-US" sz="1600" i="1" baseline="-25000" dirty="0">
                <a:solidFill>
                  <a:srgbClr val="FFFFFF"/>
                </a:solidFill>
              </a:rPr>
              <a:t> </a:t>
            </a:r>
            <a:endParaRPr lang="en-US" sz="1600" dirty="0">
              <a:solidFill>
                <a:srgbClr val="FFFFFF"/>
              </a:solidFill>
              <a:cs typeface="Calibri"/>
            </a:endParaRPr>
          </a:p>
          <a:p>
            <a:pPr marL="285750" indent="-228600">
              <a:lnSpc>
                <a:spcPct val="90000"/>
              </a:lnSpc>
              <a:spcAft>
                <a:spcPts val="400"/>
              </a:spcAft>
              <a:buFont typeface="Arial" panose="020B0604020202020204" pitchFamily="34" charset="0"/>
              <a:buChar char="•"/>
            </a:pPr>
            <a:r>
              <a:rPr lang="en-US" sz="1600" dirty="0">
                <a:solidFill>
                  <a:srgbClr val="FFFFFF"/>
                </a:solidFill>
              </a:rPr>
              <a:t>Radiometry intercomparison with added TRIOS RAMSES-II </a:t>
            </a:r>
            <a:endParaRPr lang="en-US" sz="1600" i="1" baseline="-25000" dirty="0">
              <a:solidFill>
                <a:srgbClr val="FFFFFF"/>
              </a:solidFill>
            </a:endParaRPr>
          </a:p>
          <a:p>
            <a:pPr marL="285750" indent="-228600">
              <a:lnSpc>
                <a:spcPct val="90000"/>
              </a:lnSpc>
              <a:spcAft>
                <a:spcPts val="400"/>
              </a:spcAft>
              <a:buFont typeface="Arial" panose="020B0604020202020204" pitchFamily="34" charset="0"/>
              <a:buChar char="•"/>
            </a:pPr>
            <a:r>
              <a:rPr lang="en-US" sz="1600" dirty="0">
                <a:solidFill>
                  <a:srgbClr val="FFFFFF"/>
                </a:solidFill>
              </a:rPr>
              <a:t>Profiling IOPs (PML);</a:t>
            </a:r>
            <a:endParaRPr lang="en-US" sz="1600" dirty="0">
              <a:solidFill>
                <a:srgbClr val="FFFFFF"/>
              </a:solidFill>
              <a:cs typeface="Calibri"/>
            </a:endParaRPr>
          </a:p>
          <a:p>
            <a:pPr marL="285750" indent="-228600">
              <a:lnSpc>
                <a:spcPct val="90000"/>
              </a:lnSpc>
              <a:spcAft>
                <a:spcPts val="400"/>
              </a:spcAft>
              <a:buFont typeface="Arial" panose="020B0604020202020204" pitchFamily="34" charset="0"/>
              <a:buChar char="•"/>
            </a:pPr>
            <a:r>
              <a:rPr lang="en-US" sz="1600" dirty="0">
                <a:solidFill>
                  <a:srgbClr val="FFFFFF"/>
                </a:solidFill>
              </a:rPr>
              <a:t>Sequoia Scientific Hyper-bb </a:t>
            </a:r>
            <a:endParaRPr lang="en-US" sz="1600" dirty="0">
              <a:solidFill>
                <a:srgbClr val="FFFFFF"/>
              </a:solidFill>
              <a:cs typeface="Calibri"/>
            </a:endParaRPr>
          </a:p>
          <a:p>
            <a:pPr marL="285750" indent="-228600">
              <a:lnSpc>
                <a:spcPct val="90000"/>
              </a:lnSpc>
              <a:spcAft>
                <a:spcPts val="400"/>
              </a:spcAft>
              <a:buFont typeface="Arial" panose="020B0604020202020204" pitchFamily="34" charset="0"/>
              <a:buChar char="•"/>
            </a:pPr>
            <a:r>
              <a:rPr lang="en-US" sz="1600" dirty="0">
                <a:solidFill>
                  <a:srgbClr val="FFFFFF"/>
                </a:solidFill>
                <a:cs typeface="Calibri"/>
              </a:rPr>
              <a:t>Discrete absorption with Sunstone PSICAM &amp; </a:t>
            </a:r>
            <a:r>
              <a:rPr lang="en-US" sz="1600" dirty="0" err="1">
                <a:solidFill>
                  <a:srgbClr val="FFFFFF"/>
                </a:solidFill>
                <a:cs typeface="Calibri"/>
              </a:rPr>
              <a:t>WETlabs</a:t>
            </a:r>
            <a:r>
              <a:rPr lang="en-US" sz="1600" dirty="0">
                <a:solidFill>
                  <a:srgbClr val="FFFFFF"/>
                </a:solidFill>
                <a:cs typeface="Calibri"/>
              </a:rPr>
              <a:t> AC-S</a:t>
            </a:r>
            <a:endParaRPr lang="en-US" sz="1600" dirty="0">
              <a:solidFill>
                <a:srgbClr val="FFFFFF"/>
              </a:solidFill>
            </a:endParaRPr>
          </a:p>
          <a:p>
            <a:pPr marL="285750" indent="-228600">
              <a:lnSpc>
                <a:spcPct val="90000"/>
              </a:lnSpc>
              <a:spcAft>
                <a:spcPts val="400"/>
              </a:spcAft>
              <a:buFont typeface="Arial" panose="020B0604020202020204" pitchFamily="34" charset="0"/>
              <a:buChar char="•"/>
            </a:pPr>
            <a:r>
              <a:rPr lang="en-US" sz="1600" dirty="0">
                <a:solidFill>
                  <a:srgbClr val="FFFFFF"/>
                </a:solidFill>
              </a:rPr>
              <a:t>HPLC pigments (PML/GSFC)</a:t>
            </a:r>
            <a:endParaRPr lang="en-US" sz="1600" dirty="0">
              <a:solidFill>
                <a:srgbClr val="FFFFFF"/>
              </a:solidFill>
              <a:cs typeface="Calibri"/>
            </a:endParaRPr>
          </a:p>
          <a:p>
            <a:pPr marL="285750" indent="-228600">
              <a:lnSpc>
                <a:spcPct val="90000"/>
              </a:lnSpc>
              <a:spcAft>
                <a:spcPts val="400"/>
              </a:spcAft>
              <a:buFont typeface="Arial" panose="020B0604020202020204" pitchFamily="34" charset="0"/>
              <a:buChar char="•"/>
            </a:pPr>
            <a:r>
              <a:rPr lang="en-US" sz="1600" dirty="0">
                <a:solidFill>
                  <a:srgbClr val="FFFFFF"/>
                </a:solidFill>
              </a:rPr>
              <a:t>Particle and CDOM absorption</a:t>
            </a:r>
            <a:endParaRPr lang="en-US" sz="1600" dirty="0">
              <a:solidFill>
                <a:srgbClr val="FFFFFF"/>
              </a:solidFill>
              <a:cs typeface="Calibri"/>
            </a:endParaRPr>
          </a:p>
          <a:p>
            <a:pPr marL="285750" indent="-228600">
              <a:lnSpc>
                <a:spcPct val="90000"/>
              </a:lnSpc>
              <a:spcAft>
                <a:spcPts val="400"/>
              </a:spcAft>
              <a:buFont typeface="Arial" panose="020B0604020202020204" pitchFamily="34" charset="0"/>
              <a:buChar char="•"/>
            </a:pPr>
            <a:r>
              <a:rPr lang="en-US" sz="1600" dirty="0">
                <a:solidFill>
                  <a:srgbClr val="FFFFFF"/>
                </a:solidFill>
              </a:rPr>
              <a:t>POC, DOC, PIC, SPM </a:t>
            </a:r>
            <a:r>
              <a:rPr lang="en-US" sz="1400" dirty="0">
                <a:solidFill>
                  <a:srgbClr val="FFFFFF"/>
                </a:solidFill>
              </a:rPr>
              <a:t>	   	</a:t>
            </a:r>
            <a:r>
              <a:rPr lang="en-US" sz="1200" dirty="0">
                <a:solidFill>
                  <a:srgbClr val="FFFFFF"/>
                </a:solidFill>
              </a:rPr>
              <a:t>Photo credit: G. </a:t>
            </a:r>
            <a:r>
              <a:rPr lang="en-US" sz="1200" dirty="0" err="1">
                <a:solidFill>
                  <a:srgbClr val="FFFFFF"/>
                </a:solidFill>
              </a:rPr>
              <a:t>Tilstone</a:t>
            </a:r>
            <a:r>
              <a:rPr lang="en-US" sz="1200" dirty="0">
                <a:solidFill>
                  <a:srgbClr val="FFFFFF"/>
                </a:solidFill>
              </a:rPr>
              <a:t>, PML</a:t>
            </a:r>
            <a:endParaRPr lang="en-US" sz="1200" dirty="0">
              <a:solidFill>
                <a:srgbClr val="FFFFFF"/>
              </a:solidFill>
              <a:cs typeface="Calibri"/>
            </a:endParaRPr>
          </a:p>
        </p:txBody>
      </p:sp>
    </p:spTree>
    <p:extLst>
      <p:ext uri="{BB962C8B-B14F-4D97-AF65-F5344CB8AC3E}">
        <p14:creationId xmlns:p14="http://schemas.microsoft.com/office/powerpoint/2010/main" val="2007448570"/>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2FBE049-D4A5-37E4-A9E1-6F4BDA9BA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19879" y="3460441"/>
            <a:ext cx="3760609" cy="3200400"/>
          </a:xfrm>
          <a:prstGeom prst="rect">
            <a:avLst/>
          </a:prstGeom>
        </p:spPr>
      </p:pic>
      <p:pic>
        <p:nvPicPr>
          <p:cNvPr id="16" name="Picture 15">
            <a:extLst>
              <a:ext uri="{FF2B5EF4-FFF2-40B4-BE49-F238E27FC236}">
                <a16:creationId xmlns:a16="http://schemas.microsoft.com/office/drawing/2014/main" id="{1D4384E0-BDB6-BDB3-E49A-CB2EB09A59B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0219" y="3245285"/>
            <a:ext cx="2878655" cy="2471703"/>
          </a:xfrm>
          <a:prstGeom prst="rect">
            <a:avLst/>
          </a:prstGeom>
        </p:spPr>
      </p:pic>
      <p:sp>
        <p:nvSpPr>
          <p:cNvPr id="9" name="Oval 8">
            <a:extLst>
              <a:ext uri="{FF2B5EF4-FFF2-40B4-BE49-F238E27FC236}">
                <a16:creationId xmlns:a16="http://schemas.microsoft.com/office/drawing/2014/main" id="{62FEA658-3755-01A3-DF8D-0A5FAF0D5398}"/>
              </a:ext>
            </a:extLst>
          </p:cNvPr>
          <p:cNvSpPr/>
          <p:nvPr/>
        </p:nvSpPr>
        <p:spPr>
          <a:xfrm>
            <a:off x="2626660" y="1490824"/>
            <a:ext cx="7628964" cy="2145680"/>
          </a:xfrm>
          <a:prstGeom prst="ellipse">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a:extLst>
              <a:ext uri="{FF2B5EF4-FFF2-40B4-BE49-F238E27FC236}">
                <a16:creationId xmlns:a16="http://schemas.microsoft.com/office/drawing/2014/main" id="{CC5C86D8-FFD7-42AF-0FCC-8424ACD492C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760" y="-13923"/>
            <a:ext cx="12236760" cy="920372"/>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FF4C021E-D69B-423B-82A2-1A9E8BE2664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8065258" y="-891443"/>
            <a:ext cx="2663642" cy="2344006"/>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9E407970-6421-A6D7-CB31-DBBD8EE278D4}"/>
              </a:ext>
            </a:extLst>
          </p:cNvPr>
          <p:cNvSpPr txBox="1"/>
          <p:nvPr/>
        </p:nvSpPr>
        <p:spPr>
          <a:xfrm>
            <a:off x="4655267" y="6461778"/>
            <a:ext cx="3463554" cy="338554"/>
          </a:xfrm>
          <a:prstGeom prst="rect">
            <a:avLst/>
          </a:prstGeom>
          <a:noFill/>
          <a:ln>
            <a:solidFill>
              <a:schemeClr val="tx1"/>
            </a:solidFill>
          </a:ln>
        </p:spPr>
        <p:txBody>
          <a:bodyPr wrap="square">
            <a:spAutoFit/>
          </a:bodyPr>
          <a:lstStyle/>
          <a:p>
            <a:r>
              <a:rPr lang="en-US" sz="1600" b="0" u="none" strike="noStrike">
                <a:effectLst/>
                <a:latin typeface="Times New Roman" panose="02020603050405020304" pitchFamily="18" charset="0"/>
                <a:cs typeface="Times New Roman" panose="02020603050405020304" pitchFamily="18" charset="0"/>
              </a:rPr>
              <a:t>https://github.com/nasa/HyperInSPACE</a:t>
            </a:r>
            <a:r>
              <a:rPr lang="en-US" sz="1600" b="0">
                <a:effectLst/>
                <a:latin typeface="Times New Roman" panose="02020603050405020304" pitchFamily="18" charset="0"/>
                <a:cs typeface="Times New Roman" panose="02020603050405020304" pitchFamily="18" charset="0"/>
              </a:rPr>
              <a:t>​</a:t>
            </a:r>
            <a:endParaRPr lang="en-US" sz="160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242AD361-EAB1-662B-D3BF-40DD77A257C7}"/>
              </a:ext>
            </a:extLst>
          </p:cNvPr>
          <p:cNvSpPr txBox="1"/>
          <p:nvPr/>
        </p:nvSpPr>
        <p:spPr>
          <a:xfrm>
            <a:off x="4490008" y="3722461"/>
            <a:ext cx="4046261" cy="2585323"/>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Support for </a:t>
            </a:r>
            <a:r>
              <a:rPr lang="en-US" dirty="0" err="1">
                <a:latin typeface="Times New Roman" panose="02020603050405020304" pitchFamily="18" charset="0"/>
                <a:cs typeface="Times New Roman" panose="02020603050405020304" pitchFamily="18" charset="0"/>
              </a:rPr>
              <a:t>SeaBird</a:t>
            </a:r>
            <a:r>
              <a:rPr lang="en-US" dirty="0">
                <a:latin typeface="Times New Roman" panose="02020603050405020304" pitchFamily="18" charset="0"/>
                <a:cs typeface="Times New Roman" panose="02020603050405020304" pitchFamily="18" charset="0"/>
              </a:rPr>
              <a:t>, TriOS, robotic and manual platforms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State-of-the-art, protocol-compliant</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Rigorous quality control</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End-to-end uncertainty budgets</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Flexible to innovation</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Open Source</a:t>
            </a:r>
          </a:p>
          <a:p>
            <a:pPr marL="285750" indent="-285750">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Data output to SeaBASS, OCDB</a:t>
            </a:r>
          </a:p>
          <a:p>
            <a:pPr marL="285750" indent="-285750">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750FCBAF-718D-EC30-DAB9-C7471B8115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10" y="1642778"/>
            <a:ext cx="2541461" cy="1016585"/>
          </a:xfrm>
          <a:prstGeom prst="rect">
            <a:avLst/>
          </a:prstGeom>
        </p:spPr>
      </p:pic>
      <p:sp>
        <p:nvSpPr>
          <p:cNvPr id="3" name="TextBox 2">
            <a:extLst>
              <a:ext uri="{FF2B5EF4-FFF2-40B4-BE49-F238E27FC236}">
                <a16:creationId xmlns:a16="http://schemas.microsoft.com/office/drawing/2014/main" id="{9EC7AB2B-F411-7599-7880-2C01270CED5A}"/>
              </a:ext>
            </a:extLst>
          </p:cNvPr>
          <p:cNvSpPr txBox="1"/>
          <p:nvPr/>
        </p:nvSpPr>
        <p:spPr>
          <a:xfrm>
            <a:off x="3353883" y="1650729"/>
            <a:ext cx="6064716" cy="1384995"/>
          </a:xfrm>
          <a:prstGeom prst="rect">
            <a:avLst/>
          </a:prstGeom>
          <a:noFill/>
        </p:spPr>
        <p:txBody>
          <a:bodyPr wrap="square" rtlCol="0">
            <a:spAutoFit/>
          </a:bodyPr>
          <a:lstStyle/>
          <a:p>
            <a:pPr algn="ctr"/>
            <a:r>
              <a:rPr lang="en-US" sz="1400" u="sng" dirty="0">
                <a:latin typeface="Times New Roman" panose="02020603050405020304" pitchFamily="18" charset="0"/>
                <a:cs typeface="Times New Roman" panose="02020603050405020304" pitchFamily="18" charset="0"/>
              </a:rPr>
              <a:t>HyperCP Project Team</a:t>
            </a:r>
          </a:p>
          <a:p>
            <a:pPr algn="ctr"/>
            <a:endParaRPr lang="en-US" sz="1400" u="sng" dirty="0">
              <a:latin typeface="Times New Roman" panose="02020603050405020304" pitchFamily="18" charset="0"/>
              <a:cs typeface="Times New Roman" panose="02020603050405020304" pitchFamily="18" charset="0"/>
            </a:endParaRPr>
          </a:p>
          <a:p>
            <a:pPr algn="ctr"/>
            <a:r>
              <a:rPr lang="en-US" sz="1400" dirty="0">
                <a:latin typeface="Times New Roman" panose="02020603050405020304" pitchFamily="18" charset="0"/>
                <a:cs typeface="Times New Roman" panose="02020603050405020304" pitchFamily="18" charset="0"/>
              </a:rPr>
              <a:t>Co-Chair Dirk Aurin (NASA/MSU), Co-Chair Juan Ignacio </a:t>
            </a:r>
            <a:r>
              <a:rPr lang="en-US" sz="1400" dirty="0" err="1">
                <a:latin typeface="Times New Roman" panose="02020603050405020304" pitchFamily="18" charset="0"/>
                <a:cs typeface="Times New Roman" panose="02020603050405020304" pitchFamily="18" charset="0"/>
              </a:rPr>
              <a:t>Gossn</a:t>
            </a:r>
            <a:r>
              <a:rPr lang="en-US" sz="1400" dirty="0">
                <a:latin typeface="Times New Roman" panose="02020603050405020304" pitchFamily="18" charset="0"/>
                <a:cs typeface="Times New Roman" panose="02020603050405020304" pitchFamily="18" charset="0"/>
              </a:rPr>
              <a:t> (EUMETSAT) </a:t>
            </a:r>
          </a:p>
          <a:p>
            <a:pPr algn="ctr"/>
            <a:r>
              <a:rPr lang="en-US" sz="1400" dirty="0">
                <a:latin typeface="Times New Roman" panose="02020603050405020304" pitchFamily="18" charset="0"/>
                <a:cs typeface="Times New Roman" panose="02020603050405020304" pitchFamily="18" charset="0"/>
              </a:rPr>
              <a:t>A. </a:t>
            </a:r>
            <a:r>
              <a:rPr lang="en-US" sz="1400" dirty="0" err="1">
                <a:latin typeface="Times New Roman" panose="02020603050405020304" pitchFamily="18" charset="0"/>
                <a:cs typeface="Times New Roman" panose="02020603050405020304" pitchFamily="18" charset="0"/>
              </a:rPr>
              <a:t>Bialek</a:t>
            </a:r>
            <a:r>
              <a:rPr lang="en-US" sz="1400" dirty="0">
                <a:latin typeface="Times New Roman" panose="02020603050405020304" pitchFamily="18" charset="0"/>
                <a:cs typeface="Times New Roman" panose="02020603050405020304" pitchFamily="18" charset="0"/>
              </a:rPr>
              <a:t> (NPL), A. Ramsay (NPL), A. </a:t>
            </a:r>
            <a:r>
              <a:rPr lang="en-US" sz="1400" dirty="0" err="1">
                <a:latin typeface="Times New Roman" panose="02020603050405020304" pitchFamily="18" charset="0"/>
                <a:cs typeface="Times New Roman" panose="02020603050405020304" pitchFamily="18" charset="0"/>
              </a:rPr>
              <a:t>Deru</a:t>
            </a:r>
            <a:r>
              <a:rPr lang="en-US" sz="1400" dirty="0">
                <a:latin typeface="Times New Roman" panose="02020603050405020304" pitchFamily="18" charset="0"/>
                <a:cs typeface="Times New Roman" panose="02020603050405020304" pitchFamily="18" charset="0"/>
              </a:rPr>
              <a:t> (ACRI), M. Costa (U. Victoria), N. </a:t>
            </a:r>
            <a:r>
              <a:rPr lang="en-US" sz="1400" dirty="0" err="1">
                <a:latin typeface="Times New Roman" panose="02020603050405020304" pitchFamily="18" charset="0"/>
                <a:cs typeface="Times New Roman" panose="02020603050405020304" pitchFamily="18" charset="0"/>
              </a:rPr>
              <a:t>Haentjens</a:t>
            </a:r>
            <a:r>
              <a:rPr lang="en-US" sz="1400" dirty="0">
                <a:latin typeface="Times New Roman" panose="02020603050405020304" pitchFamily="18" charset="0"/>
                <a:cs typeface="Times New Roman" panose="02020603050405020304" pitchFamily="18" charset="0"/>
              </a:rPr>
              <a:t> (U. Maine), P. </a:t>
            </a:r>
            <a:r>
              <a:rPr lang="en-US" sz="1400" dirty="0" err="1">
                <a:latin typeface="Times New Roman" panose="02020603050405020304" pitchFamily="18" charset="0"/>
                <a:cs typeface="Times New Roman" panose="02020603050405020304" pitchFamily="18" charset="0"/>
              </a:rPr>
              <a:t>Groetsch</a:t>
            </a:r>
            <a:r>
              <a:rPr lang="en-US" sz="1400" dirty="0">
                <a:latin typeface="Times New Roman" panose="02020603050405020304" pitchFamily="18" charset="0"/>
                <a:cs typeface="Times New Roman" panose="02020603050405020304" pitchFamily="18" charset="0"/>
              </a:rPr>
              <a:t> (Gybe Inc.)</a:t>
            </a:r>
          </a:p>
          <a:p>
            <a:pPr algn="ctr"/>
            <a:endParaRPr lang="en-US" sz="14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D0C4F934-4260-6E1D-CCDB-8B9DD5BDFA0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572463" y="1811845"/>
            <a:ext cx="1243428" cy="227803"/>
          </a:xfrm>
          <a:prstGeom prst="rect">
            <a:avLst/>
          </a:prstGeom>
        </p:spPr>
      </p:pic>
      <p:pic>
        <p:nvPicPr>
          <p:cNvPr id="17" name="Picture 16">
            <a:extLst>
              <a:ext uri="{FF2B5EF4-FFF2-40B4-BE49-F238E27FC236}">
                <a16:creationId xmlns:a16="http://schemas.microsoft.com/office/drawing/2014/main" id="{F7A3CA33-2D12-F64F-BD93-81D9BB7A6D0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18037" y="2772995"/>
            <a:ext cx="758081" cy="412000"/>
          </a:xfrm>
          <a:prstGeom prst="rect">
            <a:avLst/>
          </a:prstGeom>
        </p:spPr>
      </p:pic>
      <p:pic>
        <p:nvPicPr>
          <p:cNvPr id="19" name="Picture 18">
            <a:extLst>
              <a:ext uri="{FF2B5EF4-FFF2-40B4-BE49-F238E27FC236}">
                <a16:creationId xmlns:a16="http://schemas.microsoft.com/office/drawing/2014/main" id="{A28E72E9-6247-F3C2-7B92-1187B1CA0CC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037423" y="2910753"/>
            <a:ext cx="872294" cy="353974"/>
          </a:xfrm>
          <a:prstGeom prst="rect">
            <a:avLst/>
          </a:prstGeom>
        </p:spPr>
      </p:pic>
      <p:pic>
        <p:nvPicPr>
          <p:cNvPr id="6" name="Picture 5">
            <a:extLst>
              <a:ext uri="{FF2B5EF4-FFF2-40B4-BE49-F238E27FC236}">
                <a16:creationId xmlns:a16="http://schemas.microsoft.com/office/drawing/2014/main" id="{216F21C2-2E58-5715-16D6-939BC275CA50}"/>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032076" y="2622731"/>
            <a:ext cx="1098035" cy="621927"/>
          </a:xfrm>
          <a:prstGeom prst="rect">
            <a:avLst/>
          </a:prstGeom>
        </p:spPr>
      </p:pic>
      <p:pic>
        <p:nvPicPr>
          <p:cNvPr id="14" name="Picture 13">
            <a:extLst>
              <a:ext uri="{FF2B5EF4-FFF2-40B4-BE49-F238E27FC236}">
                <a16:creationId xmlns:a16="http://schemas.microsoft.com/office/drawing/2014/main" id="{5EFFB44F-9877-D596-39E9-FD7CC91A358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51701" y="2934299"/>
            <a:ext cx="922454" cy="484288"/>
          </a:xfrm>
          <a:prstGeom prst="rect">
            <a:avLst/>
          </a:prstGeom>
        </p:spPr>
      </p:pic>
      <p:pic>
        <p:nvPicPr>
          <p:cNvPr id="37" name="Picture 36">
            <a:extLst>
              <a:ext uri="{FF2B5EF4-FFF2-40B4-BE49-F238E27FC236}">
                <a16:creationId xmlns:a16="http://schemas.microsoft.com/office/drawing/2014/main" id="{75058BB7-EF26-9A89-E9FC-8021849F9A5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284346" y="1811377"/>
            <a:ext cx="971587" cy="228739"/>
          </a:xfrm>
          <a:prstGeom prst="rect">
            <a:avLst/>
          </a:prstGeom>
        </p:spPr>
      </p:pic>
      <p:pic>
        <p:nvPicPr>
          <p:cNvPr id="43" name="Picture 42">
            <a:extLst>
              <a:ext uri="{FF2B5EF4-FFF2-40B4-BE49-F238E27FC236}">
                <a16:creationId xmlns:a16="http://schemas.microsoft.com/office/drawing/2014/main" id="{541A7178-8B40-C3BA-744D-AEF2469D3875}"/>
              </a:ext>
            </a:extLst>
          </p:cNvPr>
          <p:cNvPicPr>
            <a:picLocks noChangeAspect="1"/>
          </p:cNvPicPr>
          <p:nvPr/>
        </p:nvPicPr>
        <p:blipFill>
          <a:blip r:embed="rId13"/>
          <a:stretch>
            <a:fillRect/>
          </a:stretch>
        </p:blipFill>
        <p:spPr>
          <a:xfrm>
            <a:off x="-23961" y="-21045"/>
            <a:ext cx="10730111" cy="934616"/>
          </a:xfrm>
          <a:prstGeom prst="rect">
            <a:avLst/>
          </a:prstGeom>
        </p:spPr>
      </p:pic>
      <p:sp>
        <p:nvSpPr>
          <p:cNvPr id="57" name="Oval 56">
            <a:extLst>
              <a:ext uri="{FF2B5EF4-FFF2-40B4-BE49-F238E27FC236}">
                <a16:creationId xmlns:a16="http://schemas.microsoft.com/office/drawing/2014/main" id="{216EA92C-3399-ED54-38BD-30291E3B216B}"/>
              </a:ext>
            </a:extLst>
          </p:cNvPr>
          <p:cNvSpPr/>
          <p:nvPr/>
        </p:nvSpPr>
        <p:spPr>
          <a:xfrm>
            <a:off x="2771429" y="1652365"/>
            <a:ext cx="7339427" cy="1822598"/>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61">
            <a:extLst>
              <a:ext uri="{FF2B5EF4-FFF2-40B4-BE49-F238E27FC236}">
                <a16:creationId xmlns:a16="http://schemas.microsoft.com/office/drawing/2014/main" id="{80994902-1848-D230-B104-1BA9839F0D1B}"/>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660269" y="-21045"/>
            <a:ext cx="1545519" cy="2060693"/>
          </a:xfrm>
          <a:prstGeom prst="rect">
            <a:avLst/>
          </a:prstGeom>
        </p:spPr>
      </p:pic>
      <p:pic>
        <p:nvPicPr>
          <p:cNvPr id="8" name="Picture 7">
            <a:extLst>
              <a:ext uri="{FF2B5EF4-FFF2-40B4-BE49-F238E27FC236}">
                <a16:creationId xmlns:a16="http://schemas.microsoft.com/office/drawing/2014/main" id="{7FDB1431-4491-DF18-C797-DFF3F43D75AD}"/>
              </a:ext>
            </a:extLst>
          </p:cNvPr>
          <p:cNvPicPr>
            <a:picLocks noChangeAspect="1"/>
          </p:cNvPicPr>
          <p:nvPr/>
        </p:nvPicPr>
        <p:blipFill>
          <a:blip r:embed="rId15"/>
          <a:stretch>
            <a:fillRect/>
          </a:stretch>
        </p:blipFill>
        <p:spPr>
          <a:xfrm>
            <a:off x="4900774" y="2761480"/>
            <a:ext cx="431800" cy="609600"/>
          </a:xfrm>
          <a:prstGeom prst="rect">
            <a:avLst/>
          </a:prstGeom>
        </p:spPr>
      </p:pic>
      <p:sp>
        <p:nvSpPr>
          <p:cNvPr id="10" name="Oval 9">
            <a:extLst>
              <a:ext uri="{FF2B5EF4-FFF2-40B4-BE49-F238E27FC236}">
                <a16:creationId xmlns:a16="http://schemas.microsoft.com/office/drawing/2014/main" id="{574BE384-31C3-3305-2785-B553CD0C9697}"/>
              </a:ext>
            </a:extLst>
          </p:cNvPr>
          <p:cNvSpPr/>
          <p:nvPr/>
        </p:nvSpPr>
        <p:spPr>
          <a:xfrm>
            <a:off x="2456328" y="1344706"/>
            <a:ext cx="7997405" cy="2444198"/>
          </a:xfrm>
          <a:prstGeom prst="ellipse">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86E569F7-7ADF-125F-39C6-01C58591A9C8}"/>
              </a:ext>
            </a:extLst>
          </p:cNvPr>
          <p:cNvSpPr/>
          <p:nvPr/>
        </p:nvSpPr>
        <p:spPr>
          <a:xfrm>
            <a:off x="-23961" y="906449"/>
            <a:ext cx="10691343" cy="730003"/>
          </a:xfrm>
          <a:prstGeom prst="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FED1DE2-281D-1B34-3D0F-260D31B1AA18}"/>
              </a:ext>
            </a:extLst>
          </p:cNvPr>
          <p:cNvSpPr txBox="1"/>
          <p:nvPr/>
        </p:nvSpPr>
        <p:spPr>
          <a:xfrm>
            <a:off x="1353671" y="928566"/>
            <a:ext cx="8759158" cy="707886"/>
          </a:xfrm>
          <a:prstGeom prst="rect">
            <a:avLst/>
          </a:prstGeom>
          <a:noFill/>
        </p:spPr>
        <p:txBody>
          <a:bodyPr wrap="square" rtlCol="0">
            <a:spAutoFit/>
          </a:bodyPr>
          <a:lstStyle/>
          <a:p>
            <a:pPr algn="ctr"/>
            <a:r>
              <a:rPr lang="en-US" sz="2000" i="1" dirty="0">
                <a:effectLst/>
                <a:latin typeface="Times New Roman" panose="02020603050405020304" pitchFamily="18" charset="0"/>
                <a:ea typeface="Calibri" panose="020F0502020204030204" pitchFamily="34" charset="0"/>
                <a:cs typeface="Times New Roman" panose="02020603050405020304" pitchFamily="18" charset="0"/>
              </a:rPr>
              <a:t>HyperCP: An open science approach to support the end-user community in deriving high quality in situ ocean color from autonomous, above-water radiometry.</a:t>
            </a:r>
          </a:p>
        </p:txBody>
      </p:sp>
      <p:pic>
        <p:nvPicPr>
          <p:cNvPr id="13" name="Picture 3" descr="C:\Users\dirka\OneDrive\HyperSAS\presentation\Capture.PNG">
            <a:extLst>
              <a:ext uri="{FF2B5EF4-FFF2-40B4-BE49-F238E27FC236}">
                <a16:creationId xmlns:a16="http://schemas.microsoft.com/office/drawing/2014/main" id="{44BA9C46-4B68-35C2-C16E-CA597D229F6F}"/>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34521" y="2934300"/>
            <a:ext cx="1119149" cy="160934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9C74B38-23C4-5F7B-2951-D645E5FCBD1F}"/>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0552131" y="2177654"/>
            <a:ext cx="1604682" cy="1203512"/>
          </a:xfrm>
          <a:prstGeom prst="rect">
            <a:avLst/>
          </a:prstGeom>
        </p:spPr>
      </p:pic>
      <p:pic>
        <p:nvPicPr>
          <p:cNvPr id="30" name="Picture 29">
            <a:extLst>
              <a:ext uri="{FF2B5EF4-FFF2-40B4-BE49-F238E27FC236}">
                <a16:creationId xmlns:a16="http://schemas.microsoft.com/office/drawing/2014/main" id="{746C3FFA-C44B-842F-B8DB-C80B33C8A14A}"/>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rot="16200000">
            <a:off x="-222852" y="188525"/>
            <a:ext cx="1644031" cy="1251821"/>
          </a:xfrm>
          <a:prstGeom prst="rect">
            <a:avLst/>
          </a:prstGeom>
        </p:spPr>
      </p:pic>
      <p:sp>
        <p:nvSpPr>
          <p:cNvPr id="20" name="TextBox 19">
            <a:extLst>
              <a:ext uri="{FF2B5EF4-FFF2-40B4-BE49-F238E27FC236}">
                <a16:creationId xmlns:a16="http://schemas.microsoft.com/office/drawing/2014/main" id="{69DD93D6-E0A0-2363-4313-F223AAC2BDEA}"/>
              </a:ext>
            </a:extLst>
          </p:cNvPr>
          <p:cNvSpPr txBox="1"/>
          <p:nvPr/>
        </p:nvSpPr>
        <p:spPr>
          <a:xfrm>
            <a:off x="98722" y="6018681"/>
            <a:ext cx="4255487" cy="830997"/>
          </a:xfrm>
          <a:prstGeom prst="rect">
            <a:avLst/>
          </a:prstGeom>
          <a:noFill/>
          <a:ln>
            <a:solidFill>
              <a:schemeClr val="tx1"/>
            </a:solidFill>
          </a:ln>
        </p:spPr>
        <p:txBody>
          <a:bodyPr wrap="square">
            <a:spAutoFit/>
          </a:bodyPr>
          <a:lstStyle/>
          <a:p>
            <a:r>
              <a:rPr lang="en-US" sz="1600" b="0" u="sng" strike="noStrike" dirty="0">
                <a:effectLst/>
                <a:latin typeface="Times New Roman" panose="02020603050405020304" pitchFamily="18" charset="0"/>
                <a:cs typeface="Times New Roman" panose="02020603050405020304" pitchFamily="18" charset="0"/>
              </a:rPr>
              <a:t>Upcoming Training Workshops:</a:t>
            </a:r>
          </a:p>
          <a:p>
            <a:r>
              <a:rPr lang="en-US" sz="1600" dirty="0">
                <a:latin typeface="Times New Roman" panose="02020603050405020304" pitchFamily="18" charset="0"/>
                <a:cs typeface="Times New Roman" panose="02020603050405020304" pitchFamily="18" charset="0"/>
              </a:rPr>
              <a:t>NASA “Ocean Optics Class” June 12-July7, ME</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IOCS November 14-17, FL</a:t>
            </a:r>
          </a:p>
        </p:txBody>
      </p:sp>
    </p:spTree>
    <p:extLst>
      <p:ext uri="{BB962C8B-B14F-4D97-AF65-F5344CB8AC3E}">
        <p14:creationId xmlns:p14="http://schemas.microsoft.com/office/powerpoint/2010/main" val="795880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239F52-C33B-8D43-860D-D7E58D34D6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F03D5955-55DA-7F4F-9AF9-BAD8DDDD4ABC}"/>
              </a:ext>
            </a:extLst>
          </p:cNvPr>
          <p:cNvSpPr>
            <a:spLocks noGrp="1"/>
          </p:cNvSpPr>
          <p:nvPr>
            <p:ph type="ctrTitle"/>
          </p:nvPr>
        </p:nvSpPr>
        <p:spPr>
          <a:xfrm>
            <a:off x="914400" y="1722649"/>
            <a:ext cx="10363200" cy="1470025"/>
          </a:xfrm>
        </p:spPr>
        <p:txBody>
          <a:bodyPr>
            <a:noAutofit/>
          </a:bodyPr>
          <a:lstStyle/>
          <a:p>
            <a:r>
              <a:rPr lang="en-US" sz="8000" b="1">
                <a:solidFill>
                  <a:schemeClr val="bg1"/>
                </a:solidFill>
              </a:rPr>
              <a:t>Thank You</a:t>
            </a:r>
          </a:p>
        </p:txBody>
      </p:sp>
      <p:sp>
        <p:nvSpPr>
          <p:cNvPr id="5" name="Subtitle 4">
            <a:extLst>
              <a:ext uri="{FF2B5EF4-FFF2-40B4-BE49-F238E27FC236}">
                <a16:creationId xmlns:a16="http://schemas.microsoft.com/office/drawing/2014/main" id="{BCF35DCD-3ADB-0D47-BD44-26B662B2130B}"/>
              </a:ext>
            </a:extLst>
          </p:cNvPr>
          <p:cNvSpPr>
            <a:spLocks noGrp="1"/>
          </p:cNvSpPr>
          <p:nvPr>
            <p:ph type="subTitle" idx="1"/>
          </p:nvPr>
        </p:nvSpPr>
        <p:spPr>
          <a:xfrm>
            <a:off x="1828800" y="3886200"/>
            <a:ext cx="8390238" cy="1752600"/>
          </a:xfrm>
        </p:spPr>
        <p:txBody>
          <a:bodyPr>
            <a:normAutofit/>
          </a:bodyPr>
          <a:lstStyle/>
          <a:p>
            <a:r>
              <a:rPr lang="en-US" sz="3600">
                <a:solidFill>
                  <a:schemeClr val="tx2">
                    <a:lumMod val="20000"/>
                    <a:lumOff val="80000"/>
                  </a:schemeClr>
                </a:solidFill>
              </a:rPr>
              <a:t>Questions / Follow-up</a:t>
            </a:r>
          </a:p>
          <a:p>
            <a:r>
              <a:rPr lang="en-US" sz="3600" err="1">
                <a:solidFill>
                  <a:schemeClr val="tx2">
                    <a:lumMod val="20000"/>
                    <a:lumOff val="80000"/>
                  </a:schemeClr>
                </a:solidFill>
              </a:rPr>
              <a:t>antonio.mannino@nasa.gov</a:t>
            </a:r>
            <a:endParaRPr lang="en-US" sz="3600">
              <a:solidFill>
                <a:schemeClr val="tx2">
                  <a:lumMod val="20000"/>
                  <a:lumOff val="80000"/>
                </a:schemeClr>
              </a:solidFill>
            </a:endParaRPr>
          </a:p>
        </p:txBody>
      </p:sp>
    </p:spTree>
    <p:extLst>
      <p:ext uri="{BB962C8B-B14F-4D97-AF65-F5344CB8AC3E}">
        <p14:creationId xmlns:p14="http://schemas.microsoft.com/office/powerpoint/2010/main" val="2942763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4628947E-8E61-AE42-96D1-76482028971B}"/>
              </a:ext>
            </a:extLst>
          </p:cNvPr>
          <p:cNvPicPr>
            <a:picLocks/>
          </p:cNvPicPr>
          <p:nvPr/>
        </p:nvPicPr>
        <p:blipFill>
          <a:blip r:embed="rId3"/>
          <a:stretch>
            <a:fillRect/>
          </a:stretch>
        </p:blipFill>
        <p:spPr>
          <a:xfrm>
            <a:off x="-1" y="-11470"/>
            <a:ext cx="12176443" cy="914400"/>
          </a:xfrm>
          <a:prstGeom prst="rect">
            <a:avLst/>
          </a:prstGeom>
        </p:spPr>
      </p:pic>
      <p:sp>
        <p:nvSpPr>
          <p:cNvPr id="2" name="Title 1">
            <a:extLst>
              <a:ext uri="{FF2B5EF4-FFF2-40B4-BE49-F238E27FC236}">
                <a16:creationId xmlns:a16="http://schemas.microsoft.com/office/drawing/2014/main" id="{6516C50F-D3DF-9C44-B6CB-E791404D65AD}"/>
              </a:ext>
            </a:extLst>
          </p:cNvPr>
          <p:cNvSpPr>
            <a:spLocks noGrp="1"/>
          </p:cNvSpPr>
          <p:nvPr>
            <p:ph type="title"/>
          </p:nvPr>
        </p:nvSpPr>
        <p:spPr>
          <a:xfrm>
            <a:off x="403411" y="30082"/>
            <a:ext cx="11322423" cy="816665"/>
          </a:xfrm>
        </p:spPr>
        <p:txBody>
          <a:bodyPr>
            <a:noAutofit/>
          </a:bodyPr>
          <a:lstStyle/>
          <a:p>
            <a:pPr algn="ctr"/>
            <a:r>
              <a:rPr lang="en-US" b="1">
                <a:solidFill>
                  <a:schemeClr val="bg1"/>
                </a:solidFill>
              </a:rPr>
              <a:t>Planned Field Protocol Activities</a:t>
            </a:r>
            <a:endParaRPr lang="en-US">
              <a:solidFill>
                <a:schemeClr val="bg1"/>
              </a:solidFill>
            </a:endParaRPr>
          </a:p>
        </p:txBody>
      </p:sp>
      <p:sp>
        <p:nvSpPr>
          <p:cNvPr id="3" name="Content Placeholder 2">
            <a:extLst>
              <a:ext uri="{FF2B5EF4-FFF2-40B4-BE49-F238E27FC236}">
                <a16:creationId xmlns:a16="http://schemas.microsoft.com/office/drawing/2014/main" id="{D8305ECA-FAAA-BE46-9A01-773379DADD5A}"/>
              </a:ext>
            </a:extLst>
          </p:cNvPr>
          <p:cNvSpPr>
            <a:spLocks noGrp="1"/>
          </p:cNvSpPr>
          <p:nvPr>
            <p:ph idx="1"/>
          </p:nvPr>
        </p:nvSpPr>
        <p:spPr>
          <a:xfrm>
            <a:off x="708212" y="1006754"/>
            <a:ext cx="10919012" cy="5519552"/>
          </a:xfrm>
        </p:spPr>
        <p:txBody>
          <a:bodyPr vert="horz" lIns="91440" tIns="45720" rIns="91440" bIns="45720" rtlCol="0" anchor="t">
            <a:normAutofit/>
          </a:bodyPr>
          <a:lstStyle/>
          <a:p>
            <a:r>
              <a:rPr lang="en-US" dirty="0"/>
              <a:t>Future Field Protocols - in planning stage</a:t>
            </a:r>
            <a:endParaRPr lang="en-US" sz="2800" dirty="0"/>
          </a:p>
          <a:p>
            <a:pPr lvl="1"/>
            <a:r>
              <a:rPr lang="en-US" sz="2400" dirty="0">
                <a:solidFill>
                  <a:schemeClr val="bg2">
                    <a:lumMod val="25000"/>
                  </a:schemeClr>
                </a:solidFill>
              </a:rPr>
              <a:t>Phytoplankton community composition &amp; biovolume</a:t>
            </a:r>
            <a:r>
              <a:rPr lang="en-US" sz="2000" dirty="0">
                <a:solidFill>
                  <a:schemeClr val="bg2">
                    <a:lumMod val="25000"/>
                  </a:schemeClr>
                </a:solidFill>
              </a:rPr>
              <a:t> – </a:t>
            </a:r>
            <a:r>
              <a:rPr lang="en-US" sz="2000" dirty="0">
                <a:solidFill>
                  <a:schemeClr val="accent2"/>
                </a:solidFill>
              </a:rPr>
              <a:t>kicked off outside of IOCCG</a:t>
            </a:r>
            <a:endParaRPr lang="en-US" sz="2400" dirty="0">
              <a:solidFill>
                <a:schemeClr val="accent2"/>
              </a:solidFill>
            </a:endParaRPr>
          </a:p>
          <a:p>
            <a:pPr lvl="1"/>
            <a:r>
              <a:rPr lang="en-US" sz="2400" dirty="0">
                <a:solidFill>
                  <a:schemeClr val="bg2">
                    <a:lumMod val="25000"/>
                  </a:schemeClr>
                </a:solidFill>
              </a:rPr>
              <a:t>Phytoplankton Carbon</a:t>
            </a:r>
            <a:r>
              <a:rPr lang="en-US" sz="2000" dirty="0">
                <a:solidFill>
                  <a:schemeClr val="bg2">
                    <a:lumMod val="25000"/>
                  </a:schemeClr>
                </a:solidFill>
              </a:rPr>
              <a:t> – </a:t>
            </a:r>
            <a:r>
              <a:rPr lang="en-US" sz="2000" dirty="0">
                <a:solidFill>
                  <a:schemeClr val="accent2"/>
                </a:solidFill>
              </a:rPr>
              <a:t>kicking off soon</a:t>
            </a:r>
            <a:endParaRPr lang="en-US" sz="2400" dirty="0">
              <a:solidFill>
                <a:schemeClr val="accent2"/>
              </a:solidFill>
            </a:endParaRPr>
          </a:p>
          <a:p>
            <a:pPr lvl="1"/>
            <a:r>
              <a:rPr lang="en-US" sz="2400" dirty="0">
                <a:solidFill>
                  <a:schemeClr val="bg2">
                    <a:lumMod val="25000"/>
                  </a:schemeClr>
                </a:solidFill>
              </a:rPr>
              <a:t>HPLC Pigments update</a:t>
            </a:r>
            <a:r>
              <a:rPr lang="en-US" sz="2000" dirty="0">
                <a:solidFill>
                  <a:schemeClr val="bg2">
                    <a:lumMod val="25000"/>
                  </a:schemeClr>
                </a:solidFill>
              </a:rPr>
              <a:t> – </a:t>
            </a:r>
            <a:r>
              <a:rPr lang="en-US" sz="2000" dirty="0">
                <a:solidFill>
                  <a:schemeClr val="accent2"/>
                </a:solidFill>
              </a:rPr>
              <a:t>kicking off soon</a:t>
            </a:r>
            <a:endParaRPr lang="en-US" sz="2400" dirty="0">
              <a:solidFill>
                <a:schemeClr val="accent2"/>
              </a:solidFill>
            </a:endParaRPr>
          </a:p>
          <a:p>
            <a:pPr lvl="1"/>
            <a:r>
              <a:rPr lang="en-US" sz="2400" dirty="0">
                <a:solidFill>
                  <a:schemeClr val="bg2">
                    <a:lumMod val="25000"/>
                  </a:schemeClr>
                </a:solidFill>
              </a:rPr>
              <a:t>Suspended Particulate Matter </a:t>
            </a:r>
            <a:r>
              <a:rPr lang="en-US" sz="2000" dirty="0">
                <a:solidFill>
                  <a:schemeClr val="bg2">
                    <a:lumMod val="25000"/>
                  </a:schemeClr>
                </a:solidFill>
              </a:rPr>
              <a:t>– </a:t>
            </a:r>
            <a:r>
              <a:rPr lang="en-US" sz="2000" dirty="0">
                <a:solidFill>
                  <a:schemeClr val="accent2"/>
                </a:solidFill>
              </a:rPr>
              <a:t>in house activity  </a:t>
            </a:r>
          </a:p>
          <a:p>
            <a:pPr lvl="1"/>
            <a:r>
              <a:rPr lang="en-US" sz="2400" dirty="0">
                <a:solidFill>
                  <a:schemeClr val="bg2">
                    <a:lumMod val="25000"/>
                  </a:schemeClr>
                </a:solidFill>
              </a:rPr>
              <a:t>Dissolved Organic Carbon - </a:t>
            </a:r>
            <a:r>
              <a:rPr lang="en-US" sz="2000" dirty="0">
                <a:solidFill>
                  <a:schemeClr val="accent2"/>
                </a:solidFill>
              </a:rPr>
              <a:t>draft in development</a:t>
            </a:r>
            <a:endParaRPr lang="en-US" sz="2000" dirty="0">
              <a:solidFill>
                <a:schemeClr val="bg2">
                  <a:lumMod val="25000"/>
                </a:schemeClr>
              </a:solidFill>
            </a:endParaRPr>
          </a:p>
          <a:p>
            <a:pPr lvl="1"/>
            <a:r>
              <a:rPr lang="en-US" sz="2400" dirty="0">
                <a:solidFill>
                  <a:schemeClr val="bg2">
                    <a:lumMod val="25000"/>
                  </a:schemeClr>
                </a:solidFill>
              </a:rPr>
              <a:t>Phycobilin Pigments </a:t>
            </a:r>
            <a:r>
              <a:rPr lang="en-US" sz="2000" dirty="0">
                <a:solidFill>
                  <a:schemeClr val="bg2">
                    <a:lumMod val="25000"/>
                  </a:schemeClr>
                </a:solidFill>
              </a:rPr>
              <a:t>– </a:t>
            </a:r>
            <a:r>
              <a:rPr lang="en-US" sz="2000" dirty="0">
                <a:solidFill>
                  <a:schemeClr val="accent2"/>
                </a:solidFill>
              </a:rPr>
              <a:t>in-house activity underway </a:t>
            </a:r>
          </a:p>
          <a:p>
            <a:pPr lvl="1"/>
            <a:r>
              <a:rPr lang="en-US" dirty="0"/>
              <a:t>Particulate Inorganic Carbon – </a:t>
            </a:r>
            <a:r>
              <a:rPr lang="en-US" sz="2000" dirty="0">
                <a:solidFill>
                  <a:schemeClr val="accent2"/>
                </a:solidFill>
              </a:rPr>
              <a:t>kicking off late 2023</a:t>
            </a:r>
          </a:p>
          <a:p>
            <a:r>
              <a:rPr lang="en-US" dirty="0">
                <a:solidFill>
                  <a:schemeClr val="bg2">
                    <a:lumMod val="25000"/>
                  </a:schemeClr>
                </a:solidFill>
              </a:rPr>
              <a:t>Other recommended protocol topics </a:t>
            </a:r>
          </a:p>
          <a:p>
            <a:pPr lvl="1"/>
            <a:r>
              <a:rPr lang="en-US" dirty="0"/>
              <a:t>Optical and Biogeochemical Properties in Very Turbid Waters</a:t>
            </a:r>
          </a:p>
          <a:p>
            <a:pPr lvl="1"/>
            <a:r>
              <a:rPr lang="en-US" sz="2400" dirty="0"/>
              <a:t>Fluorescence properties</a:t>
            </a:r>
          </a:p>
          <a:p>
            <a:pPr lvl="1"/>
            <a:r>
              <a:rPr lang="en-US" sz="2400" dirty="0"/>
              <a:t>Review ship-based </a:t>
            </a:r>
            <a:r>
              <a:rPr lang="en-US" dirty="0"/>
              <a:t>atmospheric </a:t>
            </a:r>
            <a:r>
              <a:rPr lang="en-US" sz="2400" dirty="0"/>
              <a:t>aerosol and trace gas measurement protocols</a:t>
            </a:r>
          </a:p>
          <a:p>
            <a:r>
              <a:rPr lang="en-US" sz="2800" dirty="0">
                <a:solidFill>
                  <a:schemeClr val="tx1">
                    <a:lumMod val="75000"/>
                    <a:lumOff val="25000"/>
                  </a:schemeClr>
                </a:solidFill>
              </a:rPr>
              <a:t>Updates to current IOCCG protocols as required </a:t>
            </a:r>
            <a:r>
              <a:rPr lang="en-US" dirty="0"/>
              <a:t>– </a:t>
            </a:r>
            <a:r>
              <a:rPr lang="en-US" sz="2000" dirty="0">
                <a:solidFill>
                  <a:schemeClr val="accent2"/>
                </a:solidFill>
              </a:rPr>
              <a:t>e.g., PSICAM, Hyper-</a:t>
            </a:r>
            <a:r>
              <a:rPr lang="en-US" sz="2000" i="1" dirty="0">
                <a:solidFill>
                  <a:schemeClr val="accent2"/>
                </a:solidFill>
              </a:rPr>
              <a:t>a</a:t>
            </a:r>
            <a:r>
              <a:rPr lang="en-US" sz="2000" dirty="0">
                <a:solidFill>
                  <a:schemeClr val="accent2"/>
                </a:solidFill>
              </a:rPr>
              <a:t>, etc.</a:t>
            </a:r>
          </a:p>
          <a:p>
            <a:endParaRPr lang="en-US" sz="2800" dirty="0">
              <a:solidFill>
                <a:schemeClr val="tx1">
                  <a:lumMod val="75000"/>
                  <a:lumOff val="25000"/>
                </a:schemeClr>
              </a:solidFill>
            </a:endParaRPr>
          </a:p>
        </p:txBody>
      </p:sp>
      <p:pic>
        <p:nvPicPr>
          <p:cNvPr id="36" name="Picture 22">
            <a:extLst>
              <a:ext uri="{FF2B5EF4-FFF2-40B4-BE49-F238E27FC236}">
                <a16:creationId xmlns:a16="http://schemas.microsoft.com/office/drawing/2014/main" id="{CD819AC5-0D65-5749-8E56-779B8C49563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45311" y="36069"/>
            <a:ext cx="893135" cy="784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9" name="Picture -1022" descr="page2image16299216">
            <a:extLst>
              <a:ext uri="{FF2B5EF4-FFF2-40B4-BE49-F238E27FC236}">
                <a16:creationId xmlns:a16="http://schemas.microsoft.com/office/drawing/2014/main" id="{EB70EDD5-18A3-0B45-AFB6-13436F63B62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1016000" cy="44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65509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C7A191-DFA8-8D45-8DE7-D5B34A495759}"/>
              </a:ext>
            </a:extLst>
          </p:cNvPr>
          <p:cNvSpPr>
            <a:spLocks noGrp="1"/>
          </p:cNvSpPr>
          <p:nvPr>
            <p:ph type="title"/>
          </p:nvPr>
        </p:nvSpPr>
        <p:spPr>
          <a:xfrm>
            <a:off x="4973815" y="-9442"/>
            <a:ext cx="2236694" cy="809334"/>
          </a:xfrm>
        </p:spPr>
        <p:txBody>
          <a:bodyPr/>
          <a:lstStyle/>
          <a:p>
            <a:r>
              <a:rPr lang="en-US">
                <a:solidFill>
                  <a:schemeClr val="bg1"/>
                </a:solidFill>
              </a:rPr>
              <a:t>Our Staff</a:t>
            </a:r>
          </a:p>
        </p:txBody>
      </p:sp>
      <p:pic>
        <p:nvPicPr>
          <p:cNvPr id="4" name="Picture 3">
            <a:extLst>
              <a:ext uri="{FF2B5EF4-FFF2-40B4-BE49-F238E27FC236}">
                <a16:creationId xmlns:a16="http://schemas.microsoft.com/office/drawing/2014/main" id="{35C3417C-E44F-FB44-827D-B0F1AC4B9867}"/>
              </a:ext>
            </a:extLst>
          </p:cNvPr>
          <p:cNvPicPr>
            <a:picLocks noChangeAspect="1"/>
          </p:cNvPicPr>
          <p:nvPr/>
        </p:nvPicPr>
        <p:blipFill>
          <a:blip r:embed="rId2"/>
          <a:stretch>
            <a:fillRect/>
          </a:stretch>
        </p:blipFill>
        <p:spPr>
          <a:xfrm>
            <a:off x="2428263" y="793830"/>
            <a:ext cx="1363579" cy="1554480"/>
          </a:xfrm>
          <a:prstGeom prst="rect">
            <a:avLst/>
          </a:prstGeom>
        </p:spPr>
      </p:pic>
      <p:pic>
        <p:nvPicPr>
          <p:cNvPr id="9" name="Picture 8">
            <a:extLst>
              <a:ext uri="{FF2B5EF4-FFF2-40B4-BE49-F238E27FC236}">
                <a16:creationId xmlns:a16="http://schemas.microsoft.com/office/drawing/2014/main" id="{FCF84863-C9DC-8845-A9E4-5E03CE8C54E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5983" y="2938081"/>
            <a:ext cx="1455859" cy="1554480"/>
          </a:xfrm>
          <a:prstGeom prst="rect">
            <a:avLst/>
          </a:prstGeom>
        </p:spPr>
      </p:pic>
      <p:sp>
        <p:nvSpPr>
          <p:cNvPr id="11" name="TextBox 10">
            <a:extLst>
              <a:ext uri="{FF2B5EF4-FFF2-40B4-BE49-F238E27FC236}">
                <a16:creationId xmlns:a16="http://schemas.microsoft.com/office/drawing/2014/main" id="{0354B3E6-A2D6-2D4E-9DED-7C585560F770}"/>
              </a:ext>
            </a:extLst>
          </p:cNvPr>
          <p:cNvSpPr txBox="1"/>
          <p:nvPr/>
        </p:nvSpPr>
        <p:spPr>
          <a:xfrm>
            <a:off x="526448" y="887441"/>
            <a:ext cx="1621279" cy="954107"/>
          </a:xfrm>
          <a:prstGeom prst="rect">
            <a:avLst/>
          </a:prstGeom>
          <a:noFill/>
        </p:spPr>
        <p:txBody>
          <a:bodyPr wrap="square" rtlCol="0">
            <a:spAutoFit/>
          </a:bodyPr>
          <a:lstStyle/>
          <a:p>
            <a:r>
              <a:rPr lang="en-US" sz="2800">
                <a:solidFill>
                  <a:schemeClr val="bg1"/>
                </a:solidFill>
              </a:rPr>
              <a:t>Core Members</a:t>
            </a:r>
          </a:p>
        </p:txBody>
      </p:sp>
      <p:sp>
        <p:nvSpPr>
          <p:cNvPr id="12" name="TextBox 11">
            <a:extLst>
              <a:ext uri="{FF2B5EF4-FFF2-40B4-BE49-F238E27FC236}">
                <a16:creationId xmlns:a16="http://schemas.microsoft.com/office/drawing/2014/main" id="{DF0CBD50-17AE-F64B-A37B-A080E0264B33}"/>
              </a:ext>
            </a:extLst>
          </p:cNvPr>
          <p:cNvSpPr txBox="1"/>
          <p:nvPr/>
        </p:nvSpPr>
        <p:spPr>
          <a:xfrm>
            <a:off x="2313913" y="2371638"/>
            <a:ext cx="1621278" cy="369332"/>
          </a:xfrm>
          <a:prstGeom prst="rect">
            <a:avLst/>
          </a:prstGeom>
          <a:noFill/>
        </p:spPr>
        <p:txBody>
          <a:bodyPr wrap="none" rtlCol="0">
            <a:spAutoFit/>
          </a:bodyPr>
          <a:lstStyle/>
          <a:p>
            <a:r>
              <a:rPr lang="en-US">
                <a:solidFill>
                  <a:schemeClr val="bg1"/>
                </a:solidFill>
              </a:rPr>
              <a:t>Joaquin Chaves</a:t>
            </a:r>
          </a:p>
        </p:txBody>
      </p:sp>
      <p:sp>
        <p:nvSpPr>
          <p:cNvPr id="13" name="Rectangle 12">
            <a:extLst>
              <a:ext uri="{FF2B5EF4-FFF2-40B4-BE49-F238E27FC236}">
                <a16:creationId xmlns:a16="http://schemas.microsoft.com/office/drawing/2014/main" id="{DB26417F-5769-AA4E-B820-F4812DB14D31}"/>
              </a:ext>
            </a:extLst>
          </p:cNvPr>
          <p:cNvSpPr/>
          <p:nvPr/>
        </p:nvSpPr>
        <p:spPr>
          <a:xfrm>
            <a:off x="4876975" y="2371638"/>
            <a:ext cx="1542217" cy="369332"/>
          </a:xfrm>
          <a:prstGeom prst="rect">
            <a:avLst/>
          </a:prstGeom>
        </p:spPr>
        <p:txBody>
          <a:bodyPr wrap="none">
            <a:spAutoFit/>
          </a:bodyPr>
          <a:lstStyle/>
          <a:p>
            <a:r>
              <a:rPr lang="en-US">
                <a:solidFill>
                  <a:schemeClr val="bg1"/>
                </a:solidFill>
              </a:rPr>
              <a:t>Scott Freeman</a:t>
            </a:r>
          </a:p>
        </p:txBody>
      </p:sp>
      <p:sp>
        <p:nvSpPr>
          <p:cNvPr id="14" name="Rectangle 13">
            <a:extLst>
              <a:ext uri="{FF2B5EF4-FFF2-40B4-BE49-F238E27FC236}">
                <a16:creationId xmlns:a16="http://schemas.microsoft.com/office/drawing/2014/main" id="{13EF346B-37B9-C74B-84A5-550755529F5F}"/>
              </a:ext>
            </a:extLst>
          </p:cNvPr>
          <p:cNvSpPr/>
          <p:nvPr/>
        </p:nvSpPr>
        <p:spPr>
          <a:xfrm>
            <a:off x="7323553" y="2371638"/>
            <a:ext cx="1554272" cy="369332"/>
          </a:xfrm>
          <a:prstGeom prst="rect">
            <a:avLst/>
          </a:prstGeom>
        </p:spPr>
        <p:txBody>
          <a:bodyPr wrap="none">
            <a:spAutoFit/>
          </a:bodyPr>
          <a:lstStyle/>
          <a:p>
            <a:r>
              <a:rPr lang="en-US">
                <a:solidFill>
                  <a:schemeClr val="bg1"/>
                </a:solidFill>
              </a:rPr>
              <a:t>Chris </a:t>
            </a:r>
            <a:r>
              <a:rPr lang="en-US" err="1">
                <a:solidFill>
                  <a:schemeClr val="bg1"/>
                </a:solidFill>
              </a:rPr>
              <a:t>Kenemer</a:t>
            </a:r>
            <a:endParaRPr lang="en-US">
              <a:solidFill>
                <a:schemeClr val="bg1"/>
              </a:solidFill>
            </a:endParaRPr>
          </a:p>
        </p:txBody>
      </p:sp>
      <p:sp>
        <p:nvSpPr>
          <p:cNvPr id="15" name="Rectangle 14">
            <a:extLst>
              <a:ext uri="{FF2B5EF4-FFF2-40B4-BE49-F238E27FC236}">
                <a16:creationId xmlns:a16="http://schemas.microsoft.com/office/drawing/2014/main" id="{13295C92-8633-064D-B8AE-157CBFC3B4CB}"/>
              </a:ext>
            </a:extLst>
          </p:cNvPr>
          <p:cNvSpPr/>
          <p:nvPr/>
        </p:nvSpPr>
        <p:spPr>
          <a:xfrm>
            <a:off x="2322381" y="4570938"/>
            <a:ext cx="1489639" cy="369332"/>
          </a:xfrm>
          <a:prstGeom prst="rect">
            <a:avLst/>
          </a:prstGeom>
        </p:spPr>
        <p:txBody>
          <a:bodyPr wrap="none">
            <a:spAutoFit/>
          </a:bodyPr>
          <a:lstStyle/>
          <a:p>
            <a:r>
              <a:rPr lang="en-US">
                <a:solidFill>
                  <a:schemeClr val="bg1"/>
                </a:solidFill>
              </a:rPr>
              <a:t>Aimee Neeley</a:t>
            </a:r>
          </a:p>
        </p:txBody>
      </p:sp>
      <p:sp>
        <p:nvSpPr>
          <p:cNvPr id="17" name="Rectangle 16">
            <a:extLst>
              <a:ext uri="{FF2B5EF4-FFF2-40B4-BE49-F238E27FC236}">
                <a16:creationId xmlns:a16="http://schemas.microsoft.com/office/drawing/2014/main" id="{98D359DC-B021-E34E-8A30-359174F00E3C}"/>
              </a:ext>
            </a:extLst>
          </p:cNvPr>
          <p:cNvSpPr/>
          <p:nvPr/>
        </p:nvSpPr>
        <p:spPr>
          <a:xfrm>
            <a:off x="9739412" y="4570938"/>
            <a:ext cx="1609800" cy="369332"/>
          </a:xfrm>
          <a:prstGeom prst="rect">
            <a:avLst/>
          </a:prstGeom>
        </p:spPr>
        <p:txBody>
          <a:bodyPr wrap="none">
            <a:spAutoFit/>
          </a:bodyPr>
          <a:lstStyle/>
          <a:p>
            <a:r>
              <a:rPr lang="en-US">
                <a:solidFill>
                  <a:schemeClr val="bg1"/>
                </a:solidFill>
              </a:rPr>
              <a:t>Crystal Thomas</a:t>
            </a:r>
          </a:p>
        </p:txBody>
      </p:sp>
      <p:sp>
        <p:nvSpPr>
          <p:cNvPr id="21" name="TextBox 20">
            <a:extLst>
              <a:ext uri="{FF2B5EF4-FFF2-40B4-BE49-F238E27FC236}">
                <a16:creationId xmlns:a16="http://schemas.microsoft.com/office/drawing/2014/main" id="{53C97021-391D-724F-98A5-FCEFF8D8E624}"/>
              </a:ext>
            </a:extLst>
          </p:cNvPr>
          <p:cNvSpPr txBox="1"/>
          <p:nvPr/>
        </p:nvSpPr>
        <p:spPr>
          <a:xfrm>
            <a:off x="727260" y="5016453"/>
            <a:ext cx="2567849" cy="1384995"/>
          </a:xfrm>
          <a:prstGeom prst="rect">
            <a:avLst/>
          </a:prstGeom>
          <a:noFill/>
        </p:spPr>
        <p:txBody>
          <a:bodyPr wrap="square" rtlCol="0">
            <a:spAutoFit/>
          </a:bodyPr>
          <a:lstStyle/>
          <a:p>
            <a:r>
              <a:rPr lang="en-US" sz="2800" dirty="0">
                <a:solidFill>
                  <a:schemeClr val="bg1"/>
                </a:solidFill>
              </a:rPr>
              <a:t>Other contributing staff</a:t>
            </a:r>
          </a:p>
        </p:txBody>
      </p:sp>
      <p:sp>
        <p:nvSpPr>
          <p:cNvPr id="25" name="Rectangle 24">
            <a:extLst>
              <a:ext uri="{FF2B5EF4-FFF2-40B4-BE49-F238E27FC236}">
                <a16:creationId xmlns:a16="http://schemas.microsoft.com/office/drawing/2014/main" id="{928AB9B3-9978-774C-8046-9EB32ADCC218}"/>
              </a:ext>
            </a:extLst>
          </p:cNvPr>
          <p:cNvSpPr/>
          <p:nvPr/>
        </p:nvSpPr>
        <p:spPr>
          <a:xfrm>
            <a:off x="3749495" y="6374927"/>
            <a:ext cx="1127232" cy="369332"/>
          </a:xfrm>
          <a:prstGeom prst="rect">
            <a:avLst/>
          </a:prstGeom>
        </p:spPr>
        <p:txBody>
          <a:bodyPr wrap="none">
            <a:spAutoFit/>
          </a:bodyPr>
          <a:lstStyle/>
          <a:p>
            <a:r>
              <a:rPr lang="en-US">
                <a:solidFill>
                  <a:schemeClr val="bg1"/>
                </a:solidFill>
              </a:rPr>
              <a:t>Dirk </a:t>
            </a:r>
            <a:r>
              <a:rPr lang="en-US" err="1">
                <a:solidFill>
                  <a:schemeClr val="bg1"/>
                </a:solidFill>
              </a:rPr>
              <a:t>Aurin</a:t>
            </a:r>
            <a:endParaRPr lang="en-US">
              <a:solidFill>
                <a:schemeClr val="bg1"/>
              </a:solidFill>
            </a:endParaRPr>
          </a:p>
        </p:txBody>
      </p:sp>
      <p:sp>
        <p:nvSpPr>
          <p:cNvPr id="26" name="Rectangle 25">
            <a:extLst>
              <a:ext uri="{FF2B5EF4-FFF2-40B4-BE49-F238E27FC236}">
                <a16:creationId xmlns:a16="http://schemas.microsoft.com/office/drawing/2014/main" id="{F8B0D1A7-5CF2-8743-A153-D2A177471CF5}"/>
              </a:ext>
            </a:extLst>
          </p:cNvPr>
          <p:cNvSpPr/>
          <p:nvPr/>
        </p:nvSpPr>
        <p:spPr>
          <a:xfrm>
            <a:off x="4876975" y="4570938"/>
            <a:ext cx="1580882" cy="369332"/>
          </a:xfrm>
          <a:prstGeom prst="rect">
            <a:avLst/>
          </a:prstGeom>
        </p:spPr>
        <p:txBody>
          <a:bodyPr wrap="none">
            <a:spAutoFit/>
          </a:bodyPr>
          <a:lstStyle/>
          <a:p>
            <a:r>
              <a:rPr lang="en-US">
                <a:solidFill>
                  <a:schemeClr val="bg1"/>
                </a:solidFill>
              </a:rPr>
              <a:t>Harrison Smith</a:t>
            </a:r>
          </a:p>
        </p:txBody>
      </p:sp>
      <p:sp>
        <p:nvSpPr>
          <p:cNvPr id="27" name="Rectangle 26">
            <a:extLst>
              <a:ext uri="{FF2B5EF4-FFF2-40B4-BE49-F238E27FC236}">
                <a16:creationId xmlns:a16="http://schemas.microsoft.com/office/drawing/2014/main" id="{EC7B5772-7E0D-ED4F-86DD-AD7DB18D202A}"/>
              </a:ext>
            </a:extLst>
          </p:cNvPr>
          <p:cNvSpPr/>
          <p:nvPr/>
        </p:nvSpPr>
        <p:spPr>
          <a:xfrm>
            <a:off x="9739412" y="2371638"/>
            <a:ext cx="1512915" cy="369332"/>
          </a:xfrm>
          <a:prstGeom prst="rect">
            <a:avLst/>
          </a:prstGeom>
        </p:spPr>
        <p:txBody>
          <a:bodyPr wrap="none">
            <a:spAutoFit/>
          </a:bodyPr>
          <a:lstStyle/>
          <a:p>
            <a:r>
              <a:rPr lang="en-US">
                <a:solidFill>
                  <a:schemeClr val="bg1"/>
                </a:solidFill>
              </a:rPr>
              <a:t>Chelsea Lopez</a:t>
            </a:r>
          </a:p>
        </p:txBody>
      </p:sp>
      <p:pic>
        <p:nvPicPr>
          <p:cNvPr id="35" name="Picture 34" descr="20220826_141307.jpg">
            <a:extLst>
              <a:ext uri="{FF2B5EF4-FFF2-40B4-BE49-F238E27FC236}">
                <a16:creationId xmlns:a16="http://schemas.microsoft.com/office/drawing/2014/main" id="{2230F3B0-9959-AA4E-ACBD-A17418A24F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5400000">
            <a:off x="7259244" y="936543"/>
            <a:ext cx="1692072" cy="1269054"/>
          </a:xfrm>
          <a:prstGeom prst="rect">
            <a:avLst/>
          </a:prstGeom>
        </p:spPr>
      </p:pic>
      <p:pic>
        <p:nvPicPr>
          <p:cNvPr id="3" name="Picture 2">
            <a:extLst>
              <a:ext uri="{FF2B5EF4-FFF2-40B4-BE49-F238E27FC236}">
                <a16:creationId xmlns:a16="http://schemas.microsoft.com/office/drawing/2014/main" id="{0BD76025-55CC-5145-B9DE-33A4FC135A6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12004" y="793830"/>
            <a:ext cx="1264332" cy="1554480"/>
          </a:xfrm>
          <a:prstGeom prst="rect">
            <a:avLst/>
          </a:prstGeom>
        </p:spPr>
      </p:pic>
      <p:pic>
        <p:nvPicPr>
          <p:cNvPr id="5" name="Picture 4">
            <a:extLst>
              <a:ext uri="{FF2B5EF4-FFF2-40B4-BE49-F238E27FC236}">
                <a16:creationId xmlns:a16="http://schemas.microsoft.com/office/drawing/2014/main" id="{363BF070-26AD-074C-9885-6F4FD093E2A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44040" y="793830"/>
            <a:ext cx="1317176" cy="1554480"/>
          </a:xfrm>
          <a:prstGeom prst="rect">
            <a:avLst/>
          </a:prstGeom>
        </p:spPr>
      </p:pic>
      <p:pic>
        <p:nvPicPr>
          <p:cNvPr id="8" name="Picture 7" descr="CST_2020.jpg">
            <a:extLst>
              <a:ext uri="{FF2B5EF4-FFF2-40B4-BE49-F238E27FC236}">
                <a16:creationId xmlns:a16="http://schemas.microsoft.com/office/drawing/2014/main" id="{F1E3F15D-7099-A846-AC35-C3E29F56710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59116" y="2938081"/>
            <a:ext cx="1113075" cy="1554480"/>
          </a:xfrm>
          <a:prstGeom prst="rect">
            <a:avLst/>
          </a:prstGeom>
        </p:spPr>
      </p:pic>
      <p:pic>
        <p:nvPicPr>
          <p:cNvPr id="18" name="Picture 17">
            <a:extLst>
              <a:ext uri="{FF2B5EF4-FFF2-40B4-BE49-F238E27FC236}">
                <a16:creationId xmlns:a16="http://schemas.microsoft.com/office/drawing/2014/main" id="{6138152B-6E80-2C4C-8FA7-1FE0D3CC896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19663" y="2938081"/>
            <a:ext cx="1496291" cy="1554480"/>
          </a:xfrm>
          <a:prstGeom prst="rect">
            <a:avLst/>
          </a:prstGeom>
        </p:spPr>
      </p:pic>
      <p:pic>
        <p:nvPicPr>
          <p:cNvPr id="29" name="Picture 2" descr="Photo of DIRK AURIN">
            <a:extLst>
              <a:ext uri="{FF2B5EF4-FFF2-40B4-BE49-F238E27FC236}">
                <a16:creationId xmlns:a16="http://schemas.microsoft.com/office/drawing/2014/main" id="{A673D815-41AB-824D-B5B7-3CEC8A2BB42E}"/>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730943" y="4996839"/>
            <a:ext cx="1188720" cy="1371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AC5DD34-13A9-D720-25CE-F9A0BA5BCC84}"/>
              </a:ext>
            </a:extLst>
          </p:cNvPr>
          <p:cNvSpPr/>
          <p:nvPr/>
        </p:nvSpPr>
        <p:spPr>
          <a:xfrm>
            <a:off x="7343016" y="4570938"/>
            <a:ext cx="1681358" cy="369332"/>
          </a:xfrm>
          <a:prstGeom prst="rect">
            <a:avLst/>
          </a:prstGeom>
        </p:spPr>
        <p:txBody>
          <a:bodyPr wrap="none">
            <a:spAutoFit/>
          </a:bodyPr>
          <a:lstStyle/>
          <a:p>
            <a:r>
              <a:rPr lang="en-US" dirty="0">
                <a:solidFill>
                  <a:schemeClr val="bg1"/>
                </a:solidFill>
              </a:rPr>
              <a:t>Vanessa </a:t>
            </a:r>
            <a:r>
              <a:rPr lang="en-US" dirty="0" err="1">
                <a:solidFill>
                  <a:schemeClr val="bg1"/>
                </a:solidFill>
              </a:rPr>
              <a:t>Strohm</a:t>
            </a:r>
            <a:endParaRPr lang="en-US" dirty="0">
              <a:solidFill>
                <a:schemeClr val="bg1"/>
              </a:solidFill>
            </a:endParaRPr>
          </a:p>
        </p:txBody>
      </p:sp>
      <p:pic>
        <p:nvPicPr>
          <p:cNvPr id="7" name="Picture 6">
            <a:extLst>
              <a:ext uri="{FF2B5EF4-FFF2-40B4-BE49-F238E27FC236}">
                <a16:creationId xmlns:a16="http://schemas.microsoft.com/office/drawing/2014/main" id="{DD4DB915-BC16-552E-CABA-B3DEEA4C4443}"/>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7543775" y="2938081"/>
            <a:ext cx="1279840" cy="1687287"/>
          </a:xfrm>
          <a:prstGeom prst="rect">
            <a:avLst/>
          </a:prstGeom>
        </p:spPr>
      </p:pic>
    </p:spTree>
    <p:extLst>
      <p:ext uri="{BB962C8B-B14F-4D97-AF65-F5344CB8AC3E}">
        <p14:creationId xmlns:p14="http://schemas.microsoft.com/office/powerpoint/2010/main" val="2645523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8E82FD03-2E49-E48A-AC37-17F65FD9B62F}"/>
              </a:ext>
            </a:extLst>
          </p:cNvPr>
          <p:cNvSpPr/>
          <p:nvPr/>
        </p:nvSpPr>
        <p:spPr>
          <a:xfrm>
            <a:off x="9462276" y="2011089"/>
            <a:ext cx="1534206" cy="154067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a:solidFill>
                  <a:schemeClr val="bg1"/>
                </a:solidFill>
              </a:rPr>
              <a:t>Other Projects</a:t>
            </a:r>
          </a:p>
        </p:txBody>
      </p:sp>
      <p:sp>
        <p:nvSpPr>
          <p:cNvPr id="7" name="Oval 6">
            <a:extLst>
              <a:ext uri="{FF2B5EF4-FFF2-40B4-BE49-F238E27FC236}">
                <a16:creationId xmlns:a16="http://schemas.microsoft.com/office/drawing/2014/main" id="{E0237E03-153F-F2F3-A12F-82D4EA69B695}"/>
              </a:ext>
            </a:extLst>
          </p:cNvPr>
          <p:cNvSpPr/>
          <p:nvPr/>
        </p:nvSpPr>
        <p:spPr>
          <a:xfrm>
            <a:off x="7170330" y="3232079"/>
            <a:ext cx="1621587" cy="14793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b="1"/>
              <a:t>New</a:t>
            </a:r>
            <a:r>
              <a:rPr lang="en-US"/>
              <a:t> </a:t>
            </a:r>
            <a:r>
              <a:rPr lang="en-US" b="1"/>
              <a:t>Instruments</a:t>
            </a:r>
          </a:p>
        </p:txBody>
      </p:sp>
      <p:pic>
        <p:nvPicPr>
          <p:cNvPr id="5" name="Picture 4">
            <a:extLst>
              <a:ext uri="{FF2B5EF4-FFF2-40B4-BE49-F238E27FC236}">
                <a16:creationId xmlns:a16="http://schemas.microsoft.com/office/drawing/2014/main" id="{39FA6FA4-6A50-9B41-BCF1-37FD6C8A0E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93113"/>
          </a:xfrm>
          <a:prstGeom prst="rect">
            <a:avLst/>
          </a:prstGeom>
        </p:spPr>
      </p:pic>
      <p:sp>
        <p:nvSpPr>
          <p:cNvPr id="2" name="Title 1">
            <a:extLst>
              <a:ext uri="{FF2B5EF4-FFF2-40B4-BE49-F238E27FC236}">
                <a16:creationId xmlns:a16="http://schemas.microsoft.com/office/drawing/2014/main" id="{0CFEEB20-B00B-F645-A52A-206A69F8DE15}"/>
              </a:ext>
            </a:extLst>
          </p:cNvPr>
          <p:cNvSpPr>
            <a:spLocks noGrp="1"/>
          </p:cNvSpPr>
          <p:nvPr>
            <p:ph type="title"/>
          </p:nvPr>
        </p:nvSpPr>
        <p:spPr>
          <a:xfrm>
            <a:off x="1918444" y="18426"/>
            <a:ext cx="8377518" cy="693113"/>
          </a:xfrm>
        </p:spPr>
        <p:txBody>
          <a:bodyPr>
            <a:normAutofit fontScale="90000"/>
          </a:bodyPr>
          <a:lstStyle/>
          <a:p>
            <a:r>
              <a:rPr lang="en-US">
                <a:solidFill>
                  <a:schemeClr val="bg1"/>
                </a:solidFill>
              </a:rPr>
              <a:t>Field &amp; Lab activities in support of NASA</a:t>
            </a:r>
          </a:p>
        </p:txBody>
      </p:sp>
      <p:sp>
        <p:nvSpPr>
          <p:cNvPr id="3" name="Content Placeholder 2">
            <a:extLst>
              <a:ext uri="{FF2B5EF4-FFF2-40B4-BE49-F238E27FC236}">
                <a16:creationId xmlns:a16="http://schemas.microsoft.com/office/drawing/2014/main" id="{D64C5C92-CDBD-1A4A-A21F-6B214EAEBC1C}"/>
              </a:ext>
            </a:extLst>
          </p:cNvPr>
          <p:cNvSpPr>
            <a:spLocks noGrp="1"/>
          </p:cNvSpPr>
          <p:nvPr>
            <p:ph idx="1"/>
          </p:nvPr>
        </p:nvSpPr>
        <p:spPr>
          <a:xfrm>
            <a:off x="284391" y="823739"/>
            <a:ext cx="4808601" cy="5866539"/>
          </a:xfrm>
        </p:spPr>
        <p:txBody>
          <a:bodyPr>
            <a:normAutofit/>
          </a:bodyPr>
          <a:lstStyle/>
          <a:p>
            <a:pPr marL="0" indent="0">
              <a:lnSpc>
                <a:spcPct val="100000"/>
              </a:lnSpc>
              <a:spcBef>
                <a:spcPts val="200"/>
              </a:spcBef>
              <a:buNone/>
            </a:pPr>
            <a:r>
              <a:rPr lang="en-US" sz="2400" b="1" u="sng"/>
              <a:t>our Mission Statement</a:t>
            </a:r>
            <a:r>
              <a:rPr lang="en-US" sz="2400" b="1"/>
              <a:t>:  </a:t>
            </a:r>
          </a:p>
          <a:p>
            <a:pPr marL="0" indent="0">
              <a:lnSpc>
                <a:spcPct val="100000"/>
              </a:lnSpc>
              <a:spcBef>
                <a:spcPts val="200"/>
              </a:spcBef>
              <a:buNone/>
            </a:pPr>
            <a:r>
              <a:rPr lang="en-US" sz="2400"/>
              <a:t>Engage in activities to ensure the quality of NASA’s optical and biogeochemical field datasets used in the development of Ocean Color (OC) satellite algorithms and in the validation of OC satellite data products (and models).  </a:t>
            </a:r>
          </a:p>
          <a:p>
            <a:pPr marL="0" indent="0" algn="ctr">
              <a:lnSpc>
                <a:spcPct val="100000"/>
              </a:lnSpc>
              <a:spcBef>
                <a:spcPts val="200"/>
              </a:spcBef>
              <a:buNone/>
            </a:pPr>
            <a:endParaRPr lang="en-US" sz="1200" b="1" cap="small">
              <a:solidFill>
                <a:srgbClr val="0432FF"/>
              </a:solidFill>
            </a:endParaRPr>
          </a:p>
          <a:p>
            <a:pPr marL="0" indent="0" algn="ctr">
              <a:lnSpc>
                <a:spcPct val="100000"/>
              </a:lnSpc>
              <a:spcBef>
                <a:spcPts val="200"/>
              </a:spcBef>
              <a:buNone/>
            </a:pPr>
            <a:r>
              <a:rPr lang="en-US" b="1" cap="small">
                <a:solidFill>
                  <a:srgbClr val="0432FF"/>
                </a:solidFill>
              </a:rPr>
              <a:t>This is Critical to PACE’s Success</a:t>
            </a:r>
          </a:p>
        </p:txBody>
      </p:sp>
      <p:sp>
        <p:nvSpPr>
          <p:cNvPr id="6" name="Oval 5">
            <a:extLst>
              <a:ext uri="{FF2B5EF4-FFF2-40B4-BE49-F238E27FC236}">
                <a16:creationId xmlns:a16="http://schemas.microsoft.com/office/drawing/2014/main" id="{6888568E-62BC-F99F-CB2E-F93C4576D883}"/>
              </a:ext>
            </a:extLst>
          </p:cNvPr>
          <p:cNvSpPr/>
          <p:nvPr/>
        </p:nvSpPr>
        <p:spPr>
          <a:xfrm>
            <a:off x="7305222" y="2159901"/>
            <a:ext cx="1621587" cy="15816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700" b="1">
                <a:solidFill>
                  <a:schemeClr val="bg1"/>
                </a:solidFill>
              </a:rPr>
              <a:t>Lab Experiments</a:t>
            </a:r>
          </a:p>
        </p:txBody>
      </p:sp>
      <p:graphicFrame>
        <p:nvGraphicFramePr>
          <p:cNvPr id="4" name="Diagram 3">
            <a:extLst>
              <a:ext uri="{FF2B5EF4-FFF2-40B4-BE49-F238E27FC236}">
                <a16:creationId xmlns:a16="http://schemas.microsoft.com/office/drawing/2014/main" id="{0416A04A-F8DB-F5FE-63DA-5472F2840F55}"/>
              </a:ext>
            </a:extLst>
          </p:cNvPr>
          <p:cNvGraphicFramePr>
            <a:graphicFrameLocks noChangeAspect="1"/>
          </p:cNvGraphicFramePr>
          <p:nvPr>
            <p:extLst>
              <p:ext uri="{D42A27DB-BD31-4B8C-83A1-F6EECF244321}">
                <p14:modId xmlns:p14="http://schemas.microsoft.com/office/powerpoint/2010/main" val="3237197941"/>
              </p:ext>
            </p:extLst>
          </p:nvPr>
        </p:nvGraphicFramePr>
        <p:xfrm>
          <a:off x="4452196" y="840532"/>
          <a:ext cx="9066923" cy="6044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Oval 8">
            <a:extLst>
              <a:ext uri="{FF2B5EF4-FFF2-40B4-BE49-F238E27FC236}">
                <a16:creationId xmlns:a16="http://schemas.microsoft.com/office/drawing/2014/main" id="{A08CD6D8-F77E-29FE-C656-0804BF8A030F}"/>
              </a:ext>
            </a:extLst>
          </p:cNvPr>
          <p:cNvSpPr/>
          <p:nvPr/>
        </p:nvSpPr>
        <p:spPr>
          <a:xfrm>
            <a:off x="8547688" y="1240061"/>
            <a:ext cx="1621587" cy="15816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2300" b="1"/>
              <a:t>Protocols</a:t>
            </a:r>
          </a:p>
        </p:txBody>
      </p:sp>
      <p:sp>
        <p:nvSpPr>
          <p:cNvPr id="11" name="Content Placeholder 2">
            <a:extLst>
              <a:ext uri="{FF2B5EF4-FFF2-40B4-BE49-F238E27FC236}">
                <a16:creationId xmlns:a16="http://schemas.microsoft.com/office/drawing/2014/main" id="{20B9553F-6075-1EDC-F779-8B9899EAF5CF}"/>
              </a:ext>
            </a:extLst>
          </p:cNvPr>
          <p:cNvSpPr txBox="1">
            <a:spLocks/>
          </p:cNvSpPr>
          <p:nvPr/>
        </p:nvSpPr>
        <p:spPr>
          <a:xfrm>
            <a:off x="284391" y="4953041"/>
            <a:ext cx="5616788" cy="14793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t>Everything we do feeds into </a:t>
            </a:r>
            <a:r>
              <a:rPr lang="en-US" sz="2000">
                <a:solidFill>
                  <a:schemeClr val="accent2">
                    <a:lumMod val="75000"/>
                  </a:schemeClr>
                </a:solidFill>
              </a:rPr>
              <a:t>improving knowledge</a:t>
            </a:r>
            <a:r>
              <a:rPr lang="en-US" sz="2000"/>
              <a:t> of and </a:t>
            </a:r>
            <a:r>
              <a:rPr lang="en-US" sz="2000">
                <a:solidFill>
                  <a:schemeClr val="accent2">
                    <a:lumMod val="75000"/>
                  </a:schemeClr>
                </a:solidFill>
              </a:rPr>
              <a:t>reduction</a:t>
            </a:r>
            <a:r>
              <a:rPr lang="en-US" sz="2000"/>
              <a:t> of </a:t>
            </a:r>
            <a:r>
              <a:rPr lang="en-US" sz="2000" i="1"/>
              <a:t>field measurement </a:t>
            </a:r>
            <a:r>
              <a:rPr lang="en-US" sz="2000"/>
              <a:t>uncertainties and thus through interdependence </a:t>
            </a:r>
            <a:r>
              <a:rPr lang="en-US" sz="2000" b="1"/>
              <a:t>improve satellite data products and knowledge of their inherent uncertainties</a:t>
            </a:r>
            <a:r>
              <a:rPr lang="en-US" sz="2000"/>
              <a:t>.</a:t>
            </a:r>
          </a:p>
        </p:txBody>
      </p:sp>
    </p:spTree>
    <p:extLst>
      <p:ext uri="{BB962C8B-B14F-4D97-AF65-F5344CB8AC3E}">
        <p14:creationId xmlns:p14="http://schemas.microsoft.com/office/powerpoint/2010/main" val="229032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FA6FA4-6A50-9B41-BCF1-37FD6C8A0E9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93113"/>
          </a:xfrm>
          <a:prstGeom prst="rect">
            <a:avLst/>
          </a:prstGeom>
        </p:spPr>
      </p:pic>
      <p:sp>
        <p:nvSpPr>
          <p:cNvPr id="2" name="Title 1">
            <a:extLst>
              <a:ext uri="{FF2B5EF4-FFF2-40B4-BE49-F238E27FC236}">
                <a16:creationId xmlns:a16="http://schemas.microsoft.com/office/drawing/2014/main" id="{0CFEEB20-B00B-F645-A52A-206A69F8DE15}"/>
              </a:ext>
            </a:extLst>
          </p:cNvPr>
          <p:cNvSpPr>
            <a:spLocks noGrp="1"/>
          </p:cNvSpPr>
          <p:nvPr>
            <p:ph type="title"/>
          </p:nvPr>
        </p:nvSpPr>
        <p:spPr>
          <a:xfrm>
            <a:off x="1918444" y="18426"/>
            <a:ext cx="8377518" cy="693113"/>
          </a:xfrm>
        </p:spPr>
        <p:txBody>
          <a:bodyPr>
            <a:normAutofit fontScale="90000"/>
          </a:bodyPr>
          <a:lstStyle/>
          <a:p>
            <a:r>
              <a:rPr lang="en-US">
                <a:solidFill>
                  <a:schemeClr val="bg1"/>
                </a:solidFill>
              </a:rPr>
              <a:t>Phytoplankton Pigment Analysis Lab</a:t>
            </a:r>
            <a:endParaRPr lang="en-US"/>
          </a:p>
        </p:txBody>
      </p:sp>
      <p:sp>
        <p:nvSpPr>
          <p:cNvPr id="3" name="Content Placeholder 2">
            <a:extLst>
              <a:ext uri="{FF2B5EF4-FFF2-40B4-BE49-F238E27FC236}">
                <a16:creationId xmlns:a16="http://schemas.microsoft.com/office/drawing/2014/main" id="{D64C5C92-CDBD-1A4A-A21F-6B214EAEBC1C}"/>
              </a:ext>
            </a:extLst>
          </p:cNvPr>
          <p:cNvSpPr>
            <a:spLocks noGrp="1"/>
          </p:cNvSpPr>
          <p:nvPr>
            <p:ph idx="1"/>
          </p:nvPr>
        </p:nvSpPr>
        <p:spPr>
          <a:xfrm>
            <a:off x="284391" y="823739"/>
            <a:ext cx="5463266" cy="5866539"/>
          </a:xfrm>
        </p:spPr>
        <p:txBody>
          <a:bodyPr vert="horz" lIns="91440" tIns="45720" rIns="91440" bIns="45720" rtlCol="0" anchor="t">
            <a:normAutofit fontScale="92500"/>
          </a:bodyPr>
          <a:lstStyle/>
          <a:p>
            <a:pPr marL="0" indent="0">
              <a:lnSpc>
                <a:spcPct val="120000"/>
              </a:lnSpc>
              <a:spcBef>
                <a:spcPts val="0"/>
              </a:spcBef>
              <a:buNone/>
            </a:pPr>
            <a:r>
              <a:rPr lang="en-US" sz="2400" b="1" dirty="0">
                <a:ea typeface="+mn-lt"/>
                <a:cs typeface="+mn-lt"/>
              </a:rPr>
              <a:t>Dedicated quality-assured lab necessary for validation and maintenance of </a:t>
            </a:r>
            <a:r>
              <a:rPr lang="en-US" sz="2400" b="1" dirty="0" err="1">
                <a:ea typeface="+mn-lt"/>
                <a:cs typeface="+mn-lt"/>
              </a:rPr>
              <a:t>chl</a:t>
            </a:r>
            <a:r>
              <a:rPr lang="en-US" sz="2400" b="1" dirty="0">
                <a:ea typeface="+mn-lt"/>
                <a:cs typeface="+mn-lt"/>
              </a:rPr>
              <a:t>-</a:t>
            </a:r>
            <a:r>
              <a:rPr lang="en-US" sz="2400" b="1" i="1" dirty="0">
                <a:ea typeface="+mn-lt"/>
                <a:cs typeface="+mn-lt"/>
              </a:rPr>
              <a:t>a </a:t>
            </a:r>
            <a:r>
              <a:rPr lang="en-US" sz="2400" b="1" dirty="0">
                <a:ea typeface="+mn-lt"/>
                <a:cs typeface="+mn-lt"/>
              </a:rPr>
              <a:t>climate data record and production of suite of HPLC-amenable phytoplankton pigments</a:t>
            </a:r>
            <a:endParaRPr lang="en-US" sz="2400" dirty="0">
              <a:ea typeface="+mn-lt"/>
              <a:cs typeface="+mn-lt"/>
            </a:endParaRPr>
          </a:p>
          <a:p>
            <a:pPr marL="971550" lvl="1" indent="-285750">
              <a:lnSpc>
                <a:spcPct val="120000"/>
              </a:lnSpc>
              <a:spcBef>
                <a:spcPts val="0"/>
              </a:spcBef>
              <a:buFont typeface="Arial"/>
              <a:buChar char="•"/>
            </a:pPr>
            <a:endParaRPr lang="en-US" sz="2000" dirty="0">
              <a:ea typeface="+mn-lt"/>
              <a:cs typeface="+mn-lt"/>
            </a:endParaRPr>
          </a:p>
          <a:p>
            <a:pPr marL="0" indent="0">
              <a:lnSpc>
                <a:spcPct val="120000"/>
              </a:lnSpc>
              <a:spcBef>
                <a:spcPts val="0"/>
              </a:spcBef>
              <a:buNone/>
            </a:pPr>
            <a:r>
              <a:rPr lang="en-US" sz="2400" b="1" dirty="0">
                <a:solidFill>
                  <a:schemeClr val="accent2">
                    <a:lumMod val="60000"/>
                    <a:lumOff val="40000"/>
                  </a:schemeClr>
                </a:solidFill>
                <a:ea typeface="+mn-lt"/>
                <a:cs typeface="+mn-lt"/>
              </a:rPr>
              <a:t>Current/Past Year Accomplishments</a:t>
            </a:r>
            <a:endParaRPr lang="en-US" sz="2400" dirty="0">
              <a:solidFill>
                <a:schemeClr val="accent2">
                  <a:lumMod val="60000"/>
                  <a:lumOff val="40000"/>
                </a:schemeClr>
              </a:solidFill>
              <a:ea typeface="+mn-lt"/>
              <a:cs typeface="+mn-lt"/>
            </a:endParaRPr>
          </a:p>
          <a:p>
            <a:pPr>
              <a:lnSpc>
                <a:spcPct val="120000"/>
              </a:lnSpc>
              <a:spcBef>
                <a:spcPts val="0"/>
              </a:spcBef>
              <a:buFont typeface="Arial"/>
              <a:buChar char="•"/>
            </a:pPr>
            <a:r>
              <a:rPr lang="en-US" sz="1800" dirty="0">
                <a:ea typeface="+mn-lt"/>
                <a:cs typeface="+mn-lt"/>
              </a:rPr>
              <a:t>Reported ~3050 HPLC pigment samples</a:t>
            </a:r>
          </a:p>
          <a:p>
            <a:pPr>
              <a:lnSpc>
                <a:spcPct val="120000"/>
              </a:lnSpc>
              <a:spcBef>
                <a:spcPts val="0"/>
              </a:spcBef>
              <a:buFont typeface="Arial"/>
              <a:buChar char="•"/>
            </a:pPr>
            <a:r>
              <a:rPr lang="en-US" sz="1800" dirty="0">
                <a:ea typeface="+mn-lt"/>
                <a:cs typeface="+mn-lt"/>
              </a:rPr>
              <a:t>On-going efforts to maintain and improve data </a:t>
            </a:r>
          </a:p>
          <a:p>
            <a:pPr marL="0" indent="0">
              <a:lnSpc>
                <a:spcPct val="120000"/>
              </a:lnSpc>
              <a:spcBef>
                <a:spcPts val="0"/>
              </a:spcBef>
              <a:buNone/>
            </a:pPr>
            <a:r>
              <a:rPr lang="en-US" sz="1800" dirty="0">
                <a:ea typeface="+mn-lt"/>
                <a:cs typeface="+mn-lt"/>
              </a:rPr>
              <a:t>     quality and analytical efficiency</a:t>
            </a:r>
            <a:endParaRPr lang="en-US" dirty="0">
              <a:cs typeface="Calibri" panose="020F0502020204030204"/>
            </a:endParaRPr>
          </a:p>
          <a:p>
            <a:pPr marL="0" indent="0">
              <a:lnSpc>
                <a:spcPct val="120000"/>
              </a:lnSpc>
              <a:spcBef>
                <a:spcPts val="0"/>
              </a:spcBef>
              <a:buNone/>
            </a:pPr>
            <a:endParaRPr lang="en-US" sz="2400" dirty="0">
              <a:ea typeface="+mn-lt"/>
              <a:cs typeface="+mn-lt"/>
            </a:endParaRPr>
          </a:p>
          <a:p>
            <a:pPr marL="0" indent="0">
              <a:lnSpc>
                <a:spcPct val="120000"/>
              </a:lnSpc>
              <a:spcBef>
                <a:spcPts val="0"/>
              </a:spcBef>
              <a:buNone/>
            </a:pPr>
            <a:r>
              <a:rPr lang="en-US" sz="2400" b="1" dirty="0">
                <a:solidFill>
                  <a:schemeClr val="accent2">
                    <a:lumMod val="60000"/>
                    <a:lumOff val="40000"/>
                  </a:schemeClr>
                </a:solidFill>
              </a:rPr>
              <a:t>Upcoming Work</a:t>
            </a:r>
            <a:endParaRPr lang="en-US" sz="2400" dirty="0">
              <a:solidFill>
                <a:schemeClr val="accent2">
                  <a:lumMod val="60000"/>
                  <a:lumOff val="40000"/>
                </a:schemeClr>
              </a:solidFill>
              <a:ea typeface="+mn-lt"/>
              <a:cs typeface="+mn-lt"/>
            </a:endParaRPr>
          </a:p>
          <a:p>
            <a:pPr>
              <a:lnSpc>
                <a:spcPct val="120000"/>
              </a:lnSpc>
              <a:spcBef>
                <a:spcPts val="0"/>
              </a:spcBef>
              <a:buFont typeface="Arial"/>
              <a:buChar char="•"/>
            </a:pPr>
            <a:r>
              <a:rPr lang="en-US" sz="1800" dirty="0" err="1"/>
              <a:t>Assessmentof</a:t>
            </a:r>
            <a:r>
              <a:rPr lang="en-US" sz="1800" dirty="0"/>
              <a:t> </a:t>
            </a:r>
            <a:r>
              <a:rPr lang="en-US" sz="1800" dirty="0" err="1"/>
              <a:t>uHPLC</a:t>
            </a:r>
            <a:r>
              <a:rPr lang="en-US" sz="1800" dirty="0"/>
              <a:t> and semi </a:t>
            </a:r>
            <a:r>
              <a:rPr lang="en-US" sz="1800" dirty="0" err="1"/>
              <a:t>uHPLC</a:t>
            </a:r>
            <a:r>
              <a:rPr lang="en-US" sz="1800" dirty="0"/>
              <a:t> capabilities </a:t>
            </a:r>
          </a:p>
          <a:p>
            <a:pPr marL="0" indent="0">
              <a:lnSpc>
                <a:spcPct val="120000"/>
              </a:lnSpc>
              <a:spcBef>
                <a:spcPts val="0"/>
              </a:spcBef>
              <a:buNone/>
            </a:pPr>
            <a:r>
              <a:rPr lang="en-US" sz="1800" dirty="0"/>
              <a:t>     for new instrument purchase</a:t>
            </a:r>
            <a:endParaRPr lang="en-US" sz="1800" dirty="0">
              <a:ea typeface="+mn-lt"/>
              <a:cs typeface="+mn-lt"/>
            </a:endParaRPr>
          </a:p>
          <a:p>
            <a:pPr>
              <a:lnSpc>
                <a:spcPct val="120000"/>
              </a:lnSpc>
              <a:spcBef>
                <a:spcPts val="0"/>
              </a:spcBef>
              <a:buFont typeface="Arial"/>
              <a:buChar char="•"/>
            </a:pPr>
            <a:r>
              <a:rPr lang="en-US" sz="1800" dirty="0"/>
              <a:t>Participation in HIP-7 intercalibration</a:t>
            </a:r>
            <a:endParaRPr lang="en-US" sz="1800" dirty="0">
              <a:ea typeface="+mn-lt"/>
              <a:cs typeface="+mn-lt"/>
            </a:endParaRPr>
          </a:p>
          <a:p>
            <a:pPr>
              <a:lnSpc>
                <a:spcPct val="120000"/>
              </a:lnSpc>
              <a:spcBef>
                <a:spcPts val="0"/>
              </a:spcBef>
              <a:buFont typeface="Arial"/>
              <a:buChar char="•"/>
            </a:pPr>
            <a:r>
              <a:rPr lang="en-US" sz="1800" dirty="0"/>
              <a:t>Methods development/selection for phycobilin pigments</a:t>
            </a:r>
            <a:endParaRPr lang="en-US" sz="1800" dirty="0">
              <a:ea typeface="+mn-lt"/>
              <a:cs typeface="+mn-lt"/>
            </a:endParaRPr>
          </a:p>
          <a:p>
            <a:pPr>
              <a:buNone/>
            </a:pPr>
            <a:endParaRPr lang="en-US" sz="2400" b="1" dirty="0">
              <a:solidFill>
                <a:srgbClr val="000000"/>
              </a:solidFill>
              <a:cs typeface="Calibri"/>
            </a:endParaRPr>
          </a:p>
        </p:txBody>
      </p:sp>
      <p:pic>
        <p:nvPicPr>
          <p:cNvPr id="28" name="Picture 27">
            <a:extLst>
              <a:ext uri="{FF2B5EF4-FFF2-40B4-BE49-F238E27FC236}">
                <a16:creationId xmlns:a16="http://schemas.microsoft.com/office/drawing/2014/main" id="{32EE04A6-CCA9-0C9C-9E55-78AD122D49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7345" y="2737417"/>
            <a:ext cx="6575873" cy="4120584"/>
          </a:xfrm>
          <a:prstGeom prst="rect">
            <a:avLst/>
          </a:prstGeom>
          <a:blipFill dpi="0" rotWithShape="1">
            <a:blip r:embed="rId4">
              <a:alphaModFix amt="36000"/>
              <a:duotone>
                <a:schemeClr val="accent1">
                  <a:shade val="45000"/>
                  <a:satMod val="135000"/>
                </a:schemeClr>
                <a:prstClr val="white"/>
              </a:duotone>
            </a:blip>
            <a:srcRect/>
            <a:tile tx="0" ty="0" sx="100000" sy="100000" flip="none" algn="tl"/>
          </a:blipFill>
        </p:spPr>
      </p:pic>
      <p:sp>
        <p:nvSpPr>
          <p:cNvPr id="32" name="TextBox 31">
            <a:extLst>
              <a:ext uri="{FF2B5EF4-FFF2-40B4-BE49-F238E27FC236}">
                <a16:creationId xmlns:a16="http://schemas.microsoft.com/office/drawing/2014/main" id="{92E21F65-1AF6-B3D1-9CFE-7BEE0FDFB6B1}"/>
              </a:ext>
            </a:extLst>
          </p:cNvPr>
          <p:cNvSpPr txBox="1"/>
          <p:nvPr/>
        </p:nvSpPr>
        <p:spPr>
          <a:xfrm>
            <a:off x="5916992" y="3527295"/>
            <a:ext cx="2339167" cy="830997"/>
          </a:xfrm>
          <a:prstGeom prst="rect">
            <a:avLst/>
          </a:prstGeom>
          <a:noFill/>
        </p:spPr>
        <p:txBody>
          <a:bodyPr wrap="none" lIns="91440" tIns="45720" rIns="91440" bIns="45720" rtlCol="0" anchor="t">
            <a:spAutoFit/>
          </a:bodyPr>
          <a:lstStyle/>
          <a:p>
            <a:pPr algn="ctr"/>
            <a:r>
              <a:rPr lang="en-US" sz="1600">
                <a:solidFill>
                  <a:schemeClr val="accent2">
                    <a:lumMod val="75000"/>
                  </a:schemeClr>
                </a:solidFill>
              </a:rPr>
              <a:t>Chromatogram of mixed </a:t>
            </a:r>
            <a:endParaRPr lang="en-US">
              <a:solidFill>
                <a:schemeClr val="accent2">
                  <a:lumMod val="75000"/>
                </a:schemeClr>
              </a:solidFill>
            </a:endParaRPr>
          </a:p>
          <a:p>
            <a:pPr algn="ctr"/>
            <a:r>
              <a:rPr lang="en-US" sz="1600">
                <a:solidFill>
                  <a:schemeClr val="accent2">
                    <a:lumMod val="75000"/>
                  </a:schemeClr>
                </a:solidFill>
              </a:rPr>
              <a:t>pigments analyzed in FSG </a:t>
            </a:r>
            <a:endParaRPr lang="en-US">
              <a:solidFill>
                <a:schemeClr val="accent2">
                  <a:lumMod val="75000"/>
                </a:schemeClr>
              </a:solidFill>
            </a:endParaRPr>
          </a:p>
          <a:p>
            <a:pPr algn="ctr"/>
            <a:r>
              <a:rPr lang="en-US" sz="1600">
                <a:solidFill>
                  <a:schemeClr val="accent2">
                    <a:lumMod val="75000"/>
                  </a:schemeClr>
                </a:solidFill>
              </a:rPr>
              <a:t>Lab by HPLC</a:t>
            </a:r>
            <a:endParaRPr lang="en-US" sz="1600">
              <a:solidFill>
                <a:schemeClr val="accent2">
                  <a:lumMod val="75000"/>
                </a:schemeClr>
              </a:solidFill>
              <a:cs typeface="Calibri"/>
            </a:endParaRPr>
          </a:p>
        </p:txBody>
      </p:sp>
      <p:sp>
        <p:nvSpPr>
          <p:cNvPr id="40" name="TextBox 39">
            <a:extLst>
              <a:ext uri="{FF2B5EF4-FFF2-40B4-BE49-F238E27FC236}">
                <a16:creationId xmlns:a16="http://schemas.microsoft.com/office/drawing/2014/main" id="{F5CDEC74-C0FF-3B62-F1A3-5C8DCAFA9D7F}"/>
              </a:ext>
            </a:extLst>
          </p:cNvPr>
          <p:cNvSpPr txBox="1"/>
          <p:nvPr/>
        </p:nvSpPr>
        <p:spPr>
          <a:xfrm>
            <a:off x="3447585" y="6439829"/>
            <a:ext cx="604953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Technical</a:t>
            </a:r>
            <a:r>
              <a:rPr lang="en-US">
                <a:ea typeface="+mn-lt"/>
                <a:cs typeface="+mn-lt"/>
              </a:rPr>
              <a:t> lead contact:  crystal.s.thomas@nasa.gov</a:t>
            </a:r>
          </a:p>
          <a:p>
            <a:pPr algn="l"/>
            <a:endParaRPr lang="en-US">
              <a:cs typeface="Calibri"/>
            </a:endParaRPr>
          </a:p>
        </p:txBody>
      </p:sp>
      <p:pic>
        <p:nvPicPr>
          <p:cNvPr id="41" name="Picture 41" descr="Chris_Crystal.jpeg">
            <a:extLst>
              <a:ext uri="{FF2B5EF4-FFF2-40B4-BE49-F238E27FC236}">
                <a16:creationId xmlns:a16="http://schemas.microsoft.com/office/drawing/2014/main" id="{3C51A5C6-5AE0-F558-8434-CA3869B5D07B}"/>
              </a:ext>
            </a:extLst>
          </p:cNvPr>
          <p:cNvPicPr>
            <a:picLocks noChangeAspect="1"/>
          </p:cNvPicPr>
          <p:nvPr/>
        </p:nvPicPr>
        <p:blipFill>
          <a:blip r:embed="rId5"/>
          <a:stretch>
            <a:fillRect/>
          </a:stretch>
        </p:blipFill>
        <p:spPr>
          <a:xfrm>
            <a:off x="7849565" y="924528"/>
            <a:ext cx="3659529" cy="2375703"/>
          </a:xfrm>
          <a:prstGeom prst="ellipse">
            <a:avLst/>
          </a:prstGeom>
          <a:ln w="635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116243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Picture 55">
            <a:extLst>
              <a:ext uri="{FF2B5EF4-FFF2-40B4-BE49-F238E27FC236}">
                <a16:creationId xmlns:a16="http://schemas.microsoft.com/office/drawing/2014/main" id="{276CBF87-B3D2-C741-AD38-9DDF0A6BBBE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96956" y="1227663"/>
            <a:ext cx="2263317" cy="2958856"/>
          </a:xfrm>
          <a:prstGeom prst="rect">
            <a:avLst/>
          </a:prstGeom>
          <a:ln>
            <a:solidFill>
              <a:schemeClr val="tx1"/>
            </a:solidFill>
          </a:ln>
        </p:spPr>
      </p:pic>
      <p:pic>
        <p:nvPicPr>
          <p:cNvPr id="42" name="Picture 41">
            <a:extLst>
              <a:ext uri="{FF2B5EF4-FFF2-40B4-BE49-F238E27FC236}">
                <a16:creationId xmlns:a16="http://schemas.microsoft.com/office/drawing/2014/main" id="{4628947E-8E61-AE42-96D1-76482028971B}"/>
              </a:ext>
            </a:extLst>
          </p:cNvPr>
          <p:cNvPicPr>
            <a:picLocks/>
          </p:cNvPicPr>
          <p:nvPr/>
        </p:nvPicPr>
        <p:blipFill>
          <a:blip r:embed="rId4"/>
          <a:stretch>
            <a:fillRect/>
          </a:stretch>
        </p:blipFill>
        <p:spPr>
          <a:xfrm>
            <a:off x="0" y="0"/>
            <a:ext cx="12191508" cy="914400"/>
          </a:xfrm>
          <a:prstGeom prst="rect">
            <a:avLst/>
          </a:prstGeom>
        </p:spPr>
      </p:pic>
      <p:sp>
        <p:nvSpPr>
          <p:cNvPr id="2" name="Title 1">
            <a:extLst>
              <a:ext uri="{FF2B5EF4-FFF2-40B4-BE49-F238E27FC236}">
                <a16:creationId xmlns:a16="http://schemas.microsoft.com/office/drawing/2014/main" id="{6516C50F-D3DF-9C44-B6CB-E791404D65AD}"/>
              </a:ext>
            </a:extLst>
          </p:cNvPr>
          <p:cNvSpPr>
            <a:spLocks noGrp="1"/>
          </p:cNvSpPr>
          <p:nvPr>
            <p:ph type="title"/>
          </p:nvPr>
        </p:nvSpPr>
        <p:spPr>
          <a:xfrm>
            <a:off x="667659" y="94798"/>
            <a:ext cx="10972800" cy="713334"/>
          </a:xfrm>
        </p:spPr>
        <p:txBody>
          <a:bodyPr>
            <a:normAutofit/>
          </a:bodyPr>
          <a:lstStyle/>
          <a:p>
            <a:pPr algn="ctr"/>
            <a:r>
              <a:rPr lang="en-US" sz="3800" b="1" dirty="0">
                <a:solidFill>
                  <a:schemeClr val="bg1"/>
                </a:solidFill>
              </a:rPr>
              <a:t>Status of Field Measurement Protocols – Published I</a:t>
            </a:r>
            <a:endParaRPr lang="en-US" sz="3800" dirty="0">
              <a:solidFill>
                <a:schemeClr val="bg1"/>
              </a:solidFill>
            </a:endParaRPr>
          </a:p>
        </p:txBody>
      </p:sp>
      <p:pic>
        <p:nvPicPr>
          <p:cNvPr id="6" name="Picture 5">
            <a:extLst>
              <a:ext uri="{FF2B5EF4-FFF2-40B4-BE49-F238E27FC236}">
                <a16:creationId xmlns:a16="http://schemas.microsoft.com/office/drawing/2014/main" id="{976C59B2-B45B-144A-93A1-7FAB08F06CB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02233" y="1227663"/>
            <a:ext cx="2263231" cy="2958856"/>
          </a:xfrm>
          <a:prstGeom prst="rect">
            <a:avLst/>
          </a:prstGeom>
          <a:ln>
            <a:solidFill>
              <a:schemeClr val="tx1"/>
            </a:solidFill>
          </a:ln>
        </p:spPr>
      </p:pic>
      <p:sp>
        <p:nvSpPr>
          <p:cNvPr id="7" name="TextBox 6">
            <a:extLst>
              <a:ext uri="{FF2B5EF4-FFF2-40B4-BE49-F238E27FC236}">
                <a16:creationId xmlns:a16="http://schemas.microsoft.com/office/drawing/2014/main" id="{1076ADD2-5F72-3743-956B-CC68C46167FB}"/>
              </a:ext>
            </a:extLst>
          </p:cNvPr>
          <p:cNvSpPr txBox="1"/>
          <p:nvPr/>
        </p:nvSpPr>
        <p:spPr>
          <a:xfrm>
            <a:off x="2734726" y="4237226"/>
            <a:ext cx="1998244" cy="1635512"/>
          </a:xfrm>
          <a:prstGeom prst="rect">
            <a:avLst/>
          </a:prstGeom>
          <a:noFill/>
        </p:spPr>
        <p:txBody>
          <a:bodyPr wrap="square" rtlCol="0">
            <a:spAutoFit/>
          </a:bodyPr>
          <a:lstStyle/>
          <a:p>
            <a:pPr algn="ctr">
              <a:lnSpc>
                <a:spcPts val="2400"/>
              </a:lnSpc>
            </a:pPr>
            <a:r>
              <a:rPr lang="en-US" sz="2400" b="1" i="1">
                <a:solidFill>
                  <a:schemeClr val="accent6"/>
                </a:solidFill>
              </a:rPr>
              <a:t>Vol. 2.0 </a:t>
            </a:r>
          </a:p>
          <a:p>
            <a:pPr algn="ctr">
              <a:lnSpc>
                <a:spcPts val="2400"/>
              </a:lnSpc>
            </a:pPr>
            <a:r>
              <a:rPr lang="en-US" sz="2400" b="1" i="1">
                <a:solidFill>
                  <a:schemeClr val="accent6"/>
                </a:solidFill>
              </a:rPr>
              <a:t>Beam Attenuation</a:t>
            </a:r>
            <a:r>
              <a:rPr lang="en-US" sz="2400" b="1">
                <a:solidFill>
                  <a:schemeClr val="accent6"/>
                </a:solidFill>
              </a:rPr>
              <a:t> </a:t>
            </a:r>
          </a:p>
          <a:p>
            <a:pPr algn="ctr">
              <a:lnSpc>
                <a:spcPts val="2400"/>
              </a:lnSpc>
            </a:pPr>
            <a:endParaRPr lang="en-US" sz="2400" b="1">
              <a:solidFill>
                <a:schemeClr val="accent6"/>
              </a:solidFill>
            </a:endParaRPr>
          </a:p>
          <a:p>
            <a:pPr algn="ctr">
              <a:lnSpc>
                <a:spcPts val="2400"/>
              </a:lnSpc>
            </a:pPr>
            <a:r>
              <a:rPr lang="en-US" sz="2400" b="1">
                <a:solidFill>
                  <a:schemeClr val="accent6"/>
                </a:solidFill>
              </a:rPr>
              <a:t>April 2019</a:t>
            </a:r>
          </a:p>
        </p:txBody>
      </p:sp>
      <p:pic>
        <p:nvPicPr>
          <p:cNvPr id="8" name="Picture 7">
            <a:extLst>
              <a:ext uri="{FF2B5EF4-FFF2-40B4-BE49-F238E27FC236}">
                <a16:creationId xmlns:a16="http://schemas.microsoft.com/office/drawing/2014/main" id="{277EFF57-024C-5140-B1A8-CDA44C22E5E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6484" y="1227663"/>
            <a:ext cx="2254182" cy="2958856"/>
          </a:xfrm>
          <a:prstGeom prst="rect">
            <a:avLst/>
          </a:prstGeom>
          <a:ln>
            <a:solidFill>
              <a:schemeClr val="tx1"/>
            </a:solidFill>
          </a:ln>
        </p:spPr>
      </p:pic>
      <p:sp>
        <p:nvSpPr>
          <p:cNvPr id="9" name="TextBox 8">
            <a:extLst>
              <a:ext uri="{FF2B5EF4-FFF2-40B4-BE49-F238E27FC236}">
                <a16:creationId xmlns:a16="http://schemas.microsoft.com/office/drawing/2014/main" id="{81CE602D-B3FB-254C-96EA-1B841CBDA9C5}"/>
              </a:ext>
            </a:extLst>
          </p:cNvPr>
          <p:cNvSpPr txBox="1"/>
          <p:nvPr/>
        </p:nvSpPr>
        <p:spPr>
          <a:xfrm>
            <a:off x="256484" y="4237226"/>
            <a:ext cx="2041791" cy="1635512"/>
          </a:xfrm>
          <a:prstGeom prst="rect">
            <a:avLst/>
          </a:prstGeom>
          <a:noFill/>
        </p:spPr>
        <p:txBody>
          <a:bodyPr wrap="square" rtlCol="0">
            <a:spAutoFit/>
          </a:bodyPr>
          <a:lstStyle/>
          <a:p>
            <a:pPr algn="ctr">
              <a:lnSpc>
                <a:spcPts val="2400"/>
              </a:lnSpc>
            </a:pPr>
            <a:r>
              <a:rPr lang="en-US" sz="2400" b="1" i="1">
                <a:solidFill>
                  <a:schemeClr val="accent6"/>
                </a:solidFill>
              </a:rPr>
              <a:t>Vol. 1.0 Absorption </a:t>
            </a:r>
          </a:p>
          <a:p>
            <a:pPr algn="ctr">
              <a:lnSpc>
                <a:spcPts val="2400"/>
              </a:lnSpc>
            </a:pPr>
            <a:r>
              <a:rPr lang="en-US" sz="2400" b="1" i="1">
                <a:solidFill>
                  <a:schemeClr val="accent6"/>
                </a:solidFill>
              </a:rPr>
              <a:t>(particles)</a:t>
            </a:r>
            <a:r>
              <a:rPr lang="en-US" sz="2400" b="1">
                <a:solidFill>
                  <a:schemeClr val="accent6"/>
                </a:solidFill>
              </a:rPr>
              <a:t> </a:t>
            </a:r>
          </a:p>
          <a:p>
            <a:pPr algn="ctr">
              <a:lnSpc>
                <a:spcPts val="2400"/>
              </a:lnSpc>
            </a:pPr>
            <a:endParaRPr lang="en-US" sz="2400" b="1">
              <a:solidFill>
                <a:schemeClr val="accent6"/>
              </a:solidFill>
            </a:endParaRPr>
          </a:p>
          <a:p>
            <a:pPr algn="ctr">
              <a:lnSpc>
                <a:spcPts val="2400"/>
              </a:lnSpc>
            </a:pPr>
            <a:r>
              <a:rPr lang="en-US" sz="2400" b="1">
                <a:solidFill>
                  <a:schemeClr val="accent6"/>
                </a:solidFill>
              </a:rPr>
              <a:t>Nov. 2018</a:t>
            </a:r>
          </a:p>
        </p:txBody>
      </p:sp>
      <p:sp>
        <p:nvSpPr>
          <p:cNvPr id="34" name="TextBox 33">
            <a:extLst>
              <a:ext uri="{FF2B5EF4-FFF2-40B4-BE49-F238E27FC236}">
                <a16:creationId xmlns:a16="http://schemas.microsoft.com/office/drawing/2014/main" id="{C004725F-7C2D-4D42-B299-018F7879FB7F}"/>
              </a:ext>
            </a:extLst>
          </p:cNvPr>
          <p:cNvSpPr txBox="1"/>
          <p:nvPr/>
        </p:nvSpPr>
        <p:spPr>
          <a:xfrm>
            <a:off x="5073960" y="4237226"/>
            <a:ext cx="1992407" cy="1635512"/>
          </a:xfrm>
          <a:prstGeom prst="rect">
            <a:avLst/>
          </a:prstGeom>
          <a:noFill/>
        </p:spPr>
        <p:txBody>
          <a:bodyPr wrap="square" rtlCol="0">
            <a:spAutoFit/>
          </a:bodyPr>
          <a:lstStyle/>
          <a:p>
            <a:pPr algn="ctr">
              <a:lnSpc>
                <a:spcPts val="2400"/>
              </a:lnSpc>
            </a:pPr>
            <a:r>
              <a:rPr lang="en-US" sz="2400" b="1" i="1">
                <a:solidFill>
                  <a:schemeClr val="accent6"/>
                </a:solidFill>
              </a:rPr>
              <a:t>Vol. 3.0 Radiometry for Validation</a:t>
            </a:r>
          </a:p>
          <a:p>
            <a:pPr algn="ctr">
              <a:lnSpc>
                <a:spcPts val="2400"/>
              </a:lnSpc>
            </a:pPr>
            <a:endParaRPr lang="en-US" sz="2400" b="1">
              <a:solidFill>
                <a:schemeClr val="accent6"/>
              </a:solidFill>
            </a:endParaRPr>
          </a:p>
          <a:p>
            <a:pPr algn="ctr">
              <a:lnSpc>
                <a:spcPts val="2400"/>
              </a:lnSpc>
            </a:pPr>
            <a:r>
              <a:rPr lang="en-US" sz="2400" b="1">
                <a:solidFill>
                  <a:schemeClr val="accent6"/>
                </a:solidFill>
              </a:rPr>
              <a:t>Dec. 2019</a:t>
            </a:r>
          </a:p>
        </p:txBody>
      </p:sp>
      <p:sp>
        <p:nvSpPr>
          <p:cNvPr id="35" name="TextBox 34">
            <a:extLst>
              <a:ext uri="{FF2B5EF4-FFF2-40B4-BE49-F238E27FC236}">
                <a16:creationId xmlns:a16="http://schemas.microsoft.com/office/drawing/2014/main" id="{4D0E8EB6-AD38-4F42-93E4-310BFCCCA18C}"/>
              </a:ext>
            </a:extLst>
          </p:cNvPr>
          <p:cNvSpPr txBox="1"/>
          <p:nvPr/>
        </p:nvSpPr>
        <p:spPr>
          <a:xfrm>
            <a:off x="7521782" y="4237226"/>
            <a:ext cx="1942326" cy="1635512"/>
          </a:xfrm>
          <a:prstGeom prst="rect">
            <a:avLst/>
          </a:prstGeom>
          <a:noFill/>
        </p:spPr>
        <p:txBody>
          <a:bodyPr wrap="square" rtlCol="0">
            <a:spAutoFit/>
          </a:bodyPr>
          <a:lstStyle/>
          <a:p>
            <a:pPr algn="ctr">
              <a:lnSpc>
                <a:spcPts val="2400"/>
              </a:lnSpc>
            </a:pPr>
            <a:r>
              <a:rPr lang="en-US" sz="2400" b="1" i="1">
                <a:solidFill>
                  <a:schemeClr val="accent6"/>
                </a:solidFill>
              </a:rPr>
              <a:t>Vol. 4.0        Inline Flow-Through IOPs</a:t>
            </a:r>
          </a:p>
          <a:p>
            <a:pPr algn="ctr">
              <a:lnSpc>
                <a:spcPts val="2400"/>
              </a:lnSpc>
            </a:pPr>
            <a:endParaRPr lang="en-US" sz="2400" b="1">
              <a:solidFill>
                <a:schemeClr val="accent6"/>
              </a:solidFill>
            </a:endParaRPr>
          </a:p>
          <a:p>
            <a:pPr algn="ctr">
              <a:lnSpc>
                <a:spcPts val="2400"/>
              </a:lnSpc>
            </a:pPr>
            <a:r>
              <a:rPr lang="en-US" sz="2400" b="1">
                <a:solidFill>
                  <a:schemeClr val="accent6"/>
                </a:solidFill>
              </a:rPr>
              <a:t>Nov. 2019</a:t>
            </a:r>
          </a:p>
        </p:txBody>
      </p:sp>
      <p:pic>
        <p:nvPicPr>
          <p:cNvPr id="1025" name="Picture 1" descr="page2image16299216">
            <a:extLst>
              <a:ext uri="{FF2B5EF4-FFF2-40B4-BE49-F238E27FC236}">
                <a16:creationId xmlns:a16="http://schemas.microsoft.com/office/drawing/2014/main" id="{64074BAB-5129-9A4F-B3F4-597C2AC64CF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0"/>
            <a:ext cx="10160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6884134-4D5E-1142-9A1B-1D189331852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48419" y="1227663"/>
            <a:ext cx="2243487" cy="2958856"/>
          </a:xfrm>
          <a:prstGeom prst="rect">
            <a:avLst/>
          </a:prstGeom>
          <a:ln>
            <a:solidFill>
              <a:schemeClr val="tx1"/>
            </a:solidFill>
          </a:ln>
        </p:spPr>
      </p:pic>
      <p:pic>
        <p:nvPicPr>
          <p:cNvPr id="4" name="Picture 3">
            <a:extLst>
              <a:ext uri="{FF2B5EF4-FFF2-40B4-BE49-F238E27FC236}">
                <a16:creationId xmlns:a16="http://schemas.microsoft.com/office/drawing/2014/main" id="{19479770-6D18-3C4B-AC50-66E546FAF75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665323" y="1227663"/>
            <a:ext cx="2292005" cy="2962656"/>
          </a:xfrm>
          <a:prstGeom prst="rect">
            <a:avLst/>
          </a:prstGeom>
          <a:ln>
            <a:solidFill>
              <a:schemeClr val="tx1"/>
            </a:solidFill>
          </a:ln>
        </p:spPr>
      </p:pic>
      <p:sp>
        <p:nvSpPr>
          <p:cNvPr id="14" name="TextBox 13">
            <a:extLst>
              <a:ext uri="{FF2B5EF4-FFF2-40B4-BE49-F238E27FC236}">
                <a16:creationId xmlns:a16="http://schemas.microsoft.com/office/drawing/2014/main" id="{BDD935CB-3643-7F4F-ADE4-888554F63766}"/>
              </a:ext>
            </a:extLst>
          </p:cNvPr>
          <p:cNvSpPr txBox="1"/>
          <p:nvPr/>
        </p:nvSpPr>
        <p:spPr>
          <a:xfrm>
            <a:off x="9840162" y="4237226"/>
            <a:ext cx="1942326" cy="1635512"/>
          </a:xfrm>
          <a:prstGeom prst="rect">
            <a:avLst/>
          </a:prstGeom>
          <a:noFill/>
        </p:spPr>
        <p:txBody>
          <a:bodyPr wrap="square" rtlCol="0">
            <a:spAutoFit/>
          </a:bodyPr>
          <a:lstStyle/>
          <a:p>
            <a:pPr algn="ctr">
              <a:lnSpc>
                <a:spcPts val="2400"/>
              </a:lnSpc>
            </a:pPr>
            <a:r>
              <a:rPr lang="en-US" sz="2400" b="1" i="1">
                <a:solidFill>
                  <a:schemeClr val="accent6"/>
                </a:solidFill>
              </a:rPr>
              <a:t>Vol. 6.0  Particulate Organic Carbon</a:t>
            </a:r>
          </a:p>
          <a:p>
            <a:pPr algn="ctr">
              <a:lnSpc>
                <a:spcPts val="2400"/>
              </a:lnSpc>
            </a:pPr>
            <a:r>
              <a:rPr lang="en-US" sz="2400" b="1">
                <a:solidFill>
                  <a:schemeClr val="accent6"/>
                </a:solidFill>
              </a:rPr>
              <a:t>August 2021</a:t>
            </a:r>
          </a:p>
        </p:txBody>
      </p:sp>
      <p:sp>
        <p:nvSpPr>
          <p:cNvPr id="5" name="Rectangle 4">
            <a:extLst>
              <a:ext uri="{FF2B5EF4-FFF2-40B4-BE49-F238E27FC236}">
                <a16:creationId xmlns:a16="http://schemas.microsoft.com/office/drawing/2014/main" id="{66435DAE-9F32-8740-B24B-82CDB3692803}"/>
              </a:ext>
            </a:extLst>
          </p:cNvPr>
          <p:cNvSpPr/>
          <p:nvPr/>
        </p:nvSpPr>
        <p:spPr>
          <a:xfrm>
            <a:off x="693147" y="6163263"/>
            <a:ext cx="11089341" cy="369332"/>
          </a:xfrm>
          <a:prstGeom prst="rect">
            <a:avLst/>
          </a:prstGeom>
        </p:spPr>
        <p:txBody>
          <a:bodyPr wrap="square">
            <a:spAutoFit/>
          </a:bodyPr>
          <a:lstStyle/>
          <a:p>
            <a:r>
              <a:rPr lang="en-US">
                <a:hlinkClick r:id="rId10"/>
              </a:rPr>
              <a:t>https://ioccg.org/what-we-do/ioccg-publications/ocean-optics-protocols-satellite-ocean-colour-sensor-validation/</a:t>
            </a:r>
            <a:endParaRPr lang="en-US"/>
          </a:p>
        </p:txBody>
      </p:sp>
    </p:spTree>
    <p:extLst>
      <p:ext uri="{BB962C8B-B14F-4D97-AF65-F5344CB8AC3E}">
        <p14:creationId xmlns:p14="http://schemas.microsoft.com/office/powerpoint/2010/main" val="1644748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854E5AE-D8D4-E740-A458-6484B8682D6D}"/>
              </a:ext>
            </a:extLst>
          </p:cNvPr>
          <p:cNvPicPr>
            <a:picLocks/>
          </p:cNvPicPr>
          <p:nvPr/>
        </p:nvPicPr>
        <p:blipFill>
          <a:blip r:embed="rId2"/>
          <a:stretch>
            <a:fillRect/>
          </a:stretch>
        </p:blipFill>
        <p:spPr>
          <a:xfrm>
            <a:off x="0" y="0"/>
            <a:ext cx="12192000" cy="914400"/>
          </a:xfrm>
          <a:prstGeom prst="rect">
            <a:avLst/>
          </a:prstGeom>
        </p:spPr>
      </p:pic>
      <p:pic>
        <p:nvPicPr>
          <p:cNvPr id="2" name="Picture 1">
            <a:extLst>
              <a:ext uri="{FF2B5EF4-FFF2-40B4-BE49-F238E27FC236}">
                <a16:creationId xmlns:a16="http://schemas.microsoft.com/office/drawing/2014/main" id="{5819C543-1BBE-123B-82E4-E9CDED57172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8386" y="1503713"/>
            <a:ext cx="3848581" cy="5073832"/>
          </a:xfrm>
          <a:prstGeom prst="rect">
            <a:avLst/>
          </a:prstGeom>
          <a:ln>
            <a:solidFill>
              <a:schemeClr val="tx1"/>
            </a:solidFill>
          </a:ln>
        </p:spPr>
      </p:pic>
      <p:sp>
        <p:nvSpPr>
          <p:cNvPr id="5" name="Title 1">
            <a:extLst>
              <a:ext uri="{FF2B5EF4-FFF2-40B4-BE49-F238E27FC236}">
                <a16:creationId xmlns:a16="http://schemas.microsoft.com/office/drawing/2014/main" id="{E7CE18EE-024A-A55A-72E2-443EEA0303F4}"/>
              </a:ext>
            </a:extLst>
          </p:cNvPr>
          <p:cNvSpPr txBox="1">
            <a:spLocks/>
          </p:cNvSpPr>
          <p:nvPr/>
        </p:nvSpPr>
        <p:spPr>
          <a:xfrm>
            <a:off x="667658" y="94798"/>
            <a:ext cx="10972800" cy="7133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800" b="1" dirty="0">
                <a:solidFill>
                  <a:schemeClr val="bg1"/>
                </a:solidFill>
              </a:rPr>
              <a:t>Status of Field Measurement Protocols – Published II</a:t>
            </a:r>
            <a:endParaRPr lang="en-US" sz="3800" dirty="0">
              <a:solidFill>
                <a:schemeClr val="bg1"/>
              </a:solidFill>
            </a:endParaRPr>
          </a:p>
        </p:txBody>
      </p:sp>
      <p:pic>
        <p:nvPicPr>
          <p:cNvPr id="6" name="Picture 1" descr="page2image16299216">
            <a:extLst>
              <a:ext uri="{FF2B5EF4-FFF2-40B4-BE49-F238E27FC236}">
                <a16:creationId xmlns:a16="http://schemas.microsoft.com/office/drawing/2014/main" id="{E975047D-BDAD-F414-32A3-7026A100C12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1016000" cy="444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A07D133-AE30-35F8-8F45-71B5BE86C87A}"/>
              </a:ext>
            </a:extLst>
          </p:cNvPr>
          <p:cNvSpPr txBox="1"/>
          <p:nvPr/>
        </p:nvSpPr>
        <p:spPr>
          <a:xfrm>
            <a:off x="5954485" y="5960173"/>
            <a:ext cx="5805715" cy="461665"/>
          </a:xfrm>
          <a:prstGeom prst="rect">
            <a:avLst/>
          </a:prstGeom>
          <a:noFill/>
        </p:spPr>
        <p:txBody>
          <a:bodyPr wrap="square" rtlCol="0">
            <a:spAutoFit/>
          </a:bodyPr>
          <a:lstStyle/>
          <a:p>
            <a:r>
              <a:rPr lang="en-US" sz="1200" b="1" dirty="0"/>
              <a:t>Citation: </a:t>
            </a:r>
            <a:r>
              <a:rPr lang="en-US" sz="1200" b="1" dirty="0" err="1"/>
              <a:t>Vandermeulen</a:t>
            </a:r>
            <a:r>
              <a:rPr lang="en-US" sz="1200" b="1" dirty="0"/>
              <a:t>, R. (2023), Carbon in, carbon out: Balancing the ocean’s books, </a:t>
            </a:r>
            <a:r>
              <a:rPr lang="en-US" sz="1200" b="1" i="1" dirty="0"/>
              <a:t>Eos, 104, </a:t>
            </a:r>
            <a:r>
              <a:rPr lang="en-US" sz="1200" b="1" dirty="0">
                <a:hlinkClick r:id="rId5"/>
              </a:rPr>
              <a:t>https://doi.org/10.1029/2023EO230170</a:t>
            </a:r>
            <a:r>
              <a:rPr lang="en-US" sz="1200" b="1" dirty="0"/>
              <a:t>. Published on 27 April 2023.</a:t>
            </a:r>
          </a:p>
        </p:txBody>
      </p:sp>
      <p:sp>
        <p:nvSpPr>
          <p:cNvPr id="10" name="TextBox 9">
            <a:extLst>
              <a:ext uri="{FF2B5EF4-FFF2-40B4-BE49-F238E27FC236}">
                <a16:creationId xmlns:a16="http://schemas.microsoft.com/office/drawing/2014/main" id="{B170C59E-595A-2203-56AB-2A87BA552707}"/>
              </a:ext>
            </a:extLst>
          </p:cNvPr>
          <p:cNvSpPr txBox="1"/>
          <p:nvPr/>
        </p:nvSpPr>
        <p:spPr>
          <a:xfrm>
            <a:off x="466870" y="922112"/>
            <a:ext cx="4951612" cy="584775"/>
          </a:xfrm>
          <a:prstGeom prst="rect">
            <a:avLst/>
          </a:prstGeom>
          <a:noFill/>
        </p:spPr>
        <p:txBody>
          <a:bodyPr wrap="none" rtlCol="0">
            <a:spAutoFit/>
          </a:bodyPr>
          <a:lstStyle/>
          <a:p>
            <a:r>
              <a:rPr lang="en-US" sz="3200" dirty="0">
                <a:solidFill>
                  <a:schemeClr val="accent1">
                    <a:lumMod val="75000"/>
                  </a:schemeClr>
                </a:solidFill>
              </a:rPr>
              <a:t>Aquatic Primary Productivity</a:t>
            </a:r>
          </a:p>
        </p:txBody>
      </p:sp>
      <p:pic>
        <p:nvPicPr>
          <p:cNvPr id="13" name="Picture 12">
            <a:extLst>
              <a:ext uri="{FF2B5EF4-FFF2-40B4-BE49-F238E27FC236}">
                <a16:creationId xmlns:a16="http://schemas.microsoft.com/office/drawing/2014/main" id="{2DF207D1-61C3-D56D-F626-D143E3B356CB}"/>
              </a:ext>
            </a:extLst>
          </p:cNvPr>
          <p:cNvPicPr>
            <a:picLocks noChangeAspect="1"/>
          </p:cNvPicPr>
          <p:nvPr/>
        </p:nvPicPr>
        <p:blipFill>
          <a:blip r:embed="rId6"/>
          <a:stretch>
            <a:fillRect/>
          </a:stretch>
        </p:blipFill>
        <p:spPr>
          <a:xfrm>
            <a:off x="6664108" y="1789905"/>
            <a:ext cx="3924300" cy="4064000"/>
          </a:xfrm>
          <a:prstGeom prst="rect">
            <a:avLst/>
          </a:prstGeom>
        </p:spPr>
      </p:pic>
    </p:spTree>
    <p:extLst>
      <p:ext uri="{BB962C8B-B14F-4D97-AF65-F5344CB8AC3E}">
        <p14:creationId xmlns:p14="http://schemas.microsoft.com/office/powerpoint/2010/main" val="826665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4628947E-8E61-AE42-96D1-76482028971B}"/>
              </a:ext>
            </a:extLst>
          </p:cNvPr>
          <p:cNvPicPr>
            <a:picLocks/>
          </p:cNvPicPr>
          <p:nvPr/>
        </p:nvPicPr>
        <p:blipFill>
          <a:blip r:embed="rId3"/>
          <a:stretch>
            <a:fillRect/>
          </a:stretch>
        </p:blipFill>
        <p:spPr>
          <a:xfrm>
            <a:off x="0" y="0"/>
            <a:ext cx="12178982" cy="914400"/>
          </a:xfrm>
          <a:prstGeom prst="rect">
            <a:avLst/>
          </a:prstGeom>
        </p:spPr>
      </p:pic>
      <p:sp>
        <p:nvSpPr>
          <p:cNvPr id="2" name="Title 1">
            <a:extLst>
              <a:ext uri="{FF2B5EF4-FFF2-40B4-BE49-F238E27FC236}">
                <a16:creationId xmlns:a16="http://schemas.microsoft.com/office/drawing/2014/main" id="{6516C50F-D3DF-9C44-B6CB-E791404D65AD}"/>
              </a:ext>
            </a:extLst>
          </p:cNvPr>
          <p:cNvSpPr>
            <a:spLocks noGrp="1"/>
          </p:cNvSpPr>
          <p:nvPr>
            <p:ph type="title"/>
          </p:nvPr>
        </p:nvSpPr>
        <p:spPr>
          <a:xfrm>
            <a:off x="607569" y="94798"/>
            <a:ext cx="10972800" cy="713334"/>
          </a:xfrm>
        </p:spPr>
        <p:txBody>
          <a:bodyPr>
            <a:normAutofit/>
          </a:bodyPr>
          <a:lstStyle/>
          <a:p>
            <a:pPr algn="ctr"/>
            <a:r>
              <a:rPr lang="en-US" b="1" dirty="0">
                <a:solidFill>
                  <a:schemeClr val="bg1"/>
                </a:solidFill>
              </a:rPr>
              <a:t>In Progress – Scattering Properties</a:t>
            </a:r>
            <a:endParaRPr lang="en-US" dirty="0">
              <a:solidFill>
                <a:schemeClr val="bg1"/>
              </a:solidFill>
            </a:endParaRPr>
          </a:p>
        </p:txBody>
      </p:sp>
      <p:grpSp>
        <p:nvGrpSpPr>
          <p:cNvPr id="25" name="Group 24">
            <a:extLst>
              <a:ext uri="{FF2B5EF4-FFF2-40B4-BE49-F238E27FC236}">
                <a16:creationId xmlns:a16="http://schemas.microsoft.com/office/drawing/2014/main" id="{21AF6C6F-6A98-D544-AFAA-028EF021F32C}"/>
              </a:ext>
            </a:extLst>
          </p:cNvPr>
          <p:cNvGrpSpPr>
            <a:grpSpLocks noChangeAspect="1"/>
          </p:cNvGrpSpPr>
          <p:nvPr/>
        </p:nvGrpSpPr>
        <p:grpSpPr>
          <a:xfrm>
            <a:off x="4206368" y="1635541"/>
            <a:ext cx="3806798" cy="4980859"/>
            <a:chOff x="4897196" y="1123331"/>
            <a:chExt cx="1956816" cy="2560320"/>
          </a:xfrm>
          <a:solidFill>
            <a:schemeClr val="bg1"/>
          </a:solidFill>
        </p:grpSpPr>
        <p:sp>
          <p:nvSpPr>
            <p:cNvPr id="26" name="Rectangle 25">
              <a:extLst>
                <a:ext uri="{FF2B5EF4-FFF2-40B4-BE49-F238E27FC236}">
                  <a16:creationId xmlns:a16="http://schemas.microsoft.com/office/drawing/2014/main" id="{45C5E9D2-3C24-AC47-8367-B4052D298977}"/>
                </a:ext>
              </a:extLst>
            </p:cNvPr>
            <p:cNvSpPr/>
            <p:nvPr/>
          </p:nvSpPr>
          <p:spPr>
            <a:xfrm>
              <a:off x="4897196" y="1123331"/>
              <a:ext cx="1956816" cy="2560320"/>
            </a:xfrm>
            <a:prstGeom prst="rect">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27" name="Picture 26">
              <a:extLst>
                <a:ext uri="{FF2B5EF4-FFF2-40B4-BE49-F238E27FC236}">
                  <a16:creationId xmlns:a16="http://schemas.microsoft.com/office/drawing/2014/main" id="{4BF1907A-49A6-4247-B008-B21223AF97E4}"/>
                </a:ext>
              </a:extLst>
            </p:cNvPr>
            <p:cNvPicPr>
              <a:picLocks noChangeAspect="1"/>
            </p:cNvPicPr>
            <p:nvPr/>
          </p:nvPicPr>
          <p:blipFill>
            <a:blip r:embed="rId4"/>
            <a:stretch>
              <a:fillRect/>
            </a:stretch>
          </p:blipFill>
          <p:spPr>
            <a:xfrm>
              <a:off x="4910720" y="1135987"/>
              <a:ext cx="1828800" cy="738231"/>
            </a:xfrm>
            <a:prstGeom prst="rect">
              <a:avLst/>
            </a:prstGeom>
            <a:grpFill/>
          </p:spPr>
        </p:pic>
      </p:grpSp>
      <p:sp>
        <p:nvSpPr>
          <p:cNvPr id="48" name="TextBox 47">
            <a:extLst>
              <a:ext uri="{FF2B5EF4-FFF2-40B4-BE49-F238E27FC236}">
                <a16:creationId xmlns:a16="http://schemas.microsoft.com/office/drawing/2014/main" id="{D81EF367-BCBE-9F4A-80D1-CF1BC2AA1E77}"/>
              </a:ext>
            </a:extLst>
          </p:cNvPr>
          <p:cNvSpPr txBox="1"/>
          <p:nvPr/>
        </p:nvSpPr>
        <p:spPr>
          <a:xfrm>
            <a:off x="4232678" y="3094468"/>
            <a:ext cx="3768952" cy="1200329"/>
          </a:xfrm>
          <a:prstGeom prst="rect">
            <a:avLst/>
          </a:prstGeom>
          <a:solidFill>
            <a:schemeClr val="bg1"/>
          </a:solidFill>
        </p:spPr>
        <p:txBody>
          <a:bodyPr wrap="square" rtlCol="0">
            <a:spAutoFit/>
          </a:bodyPr>
          <a:lstStyle/>
          <a:p>
            <a:pPr algn="ctr"/>
            <a:r>
              <a:rPr lang="en-US" sz="2400" b="1" i="1" dirty="0">
                <a:solidFill>
                  <a:srgbClr val="0000FF"/>
                </a:solidFill>
              </a:rPr>
              <a:t>Vol. 8 Volume Scattering Function, scattering, and backscattering coefficients</a:t>
            </a:r>
          </a:p>
        </p:txBody>
      </p:sp>
      <p:pic>
        <p:nvPicPr>
          <p:cNvPr id="1025" name="Picture 1" descr="page2image16299216">
            <a:extLst>
              <a:ext uri="{FF2B5EF4-FFF2-40B4-BE49-F238E27FC236}">
                <a16:creationId xmlns:a16="http://schemas.microsoft.com/office/drawing/2014/main" id="{64074BAB-5129-9A4F-B3F4-597C2AC64CF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1016000" cy="444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CCE4F8-F61C-984C-B264-02D8382429F6}"/>
              </a:ext>
            </a:extLst>
          </p:cNvPr>
          <p:cNvSpPr txBox="1"/>
          <p:nvPr/>
        </p:nvSpPr>
        <p:spPr>
          <a:xfrm>
            <a:off x="4206369" y="4395963"/>
            <a:ext cx="3806798" cy="400110"/>
          </a:xfrm>
          <a:prstGeom prst="rect">
            <a:avLst/>
          </a:prstGeom>
          <a:noFill/>
        </p:spPr>
        <p:txBody>
          <a:bodyPr wrap="square" rtlCol="0">
            <a:spAutoFit/>
          </a:bodyPr>
          <a:lstStyle/>
          <a:p>
            <a:pPr>
              <a:lnSpc>
                <a:spcPts val="1240"/>
              </a:lnSpc>
            </a:pPr>
            <a:r>
              <a:rPr lang="en-US" sz="1100" dirty="0"/>
              <a:t>Authors</a:t>
            </a:r>
          </a:p>
          <a:p>
            <a:pPr>
              <a:lnSpc>
                <a:spcPts val="1240"/>
              </a:lnSpc>
            </a:pPr>
            <a:r>
              <a:rPr lang="en-US" sz="1100" i="1" dirty="0"/>
              <a:t>Wayne Slade, Emmanuel Boss, et al. </a:t>
            </a:r>
          </a:p>
        </p:txBody>
      </p:sp>
      <p:sp>
        <p:nvSpPr>
          <p:cNvPr id="8" name="TextBox 7">
            <a:extLst>
              <a:ext uri="{FF2B5EF4-FFF2-40B4-BE49-F238E27FC236}">
                <a16:creationId xmlns:a16="http://schemas.microsoft.com/office/drawing/2014/main" id="{80767B3B-D43D-DCD2-0235-F89B134F6B68}"/>
              </a:ext>
            </a:extLst>
          </p:cNvPr>
          <p:cNvSpPr txBox="1"/>
          <p:nvPr/>
        </p:nvSpPr>
        <p:spPr>
          <a:xfrm>
            <a:off x="4296503" y="1012230"/>
            <a:ext cx="3669594" cy="584775"/>
          </a:xfrm>
          <a:prstGeom prst="rect">
            <a:avLst/>
          </a:prstGeom>
          <a:noFill/>
        </p:spPr>
        <p:txBody>
          <a:bodyPr wrap="none" rtlCol="0">
            <a:spAutoFit/>
          </a:bodyPr>
          <a:lstStyle/>
          <a:p>
            <a:r>
              <a:rPr lang="en-US" sz="3200" dirty="0">
                <a:solidFill>
                  <a:schemeClr val="accent1">
                    <a:lumMod val="75000"/>
                  </a:schemeClr>
                </a:solidFill>
              </a:rPr>
              <a:t>Scattering Properties</a:t>
            </a:r>
          </a:p>
        </p:txBody>
      </p:sp>
      <p:sp>
        <p:nvSpPr>
          <p:cNvPr id="9" name="TextBox 8">
            <a:extLst>
              <a:ext uri="{FF2B5EF4-FFF2-40B4-BE49-F238E27FC236}">
                <a16:creationId xmlns:a16="http://schemas.microsoft.com/office/drawing/2014/main" id="{4CA614C0-8749-43AC-93F2-1747C602BD55}"/>
              </a:ext>
            </a:extLst>
          </p:cNvPr>
          <p:cNvSpPr txBox="1"/>
          <p:nvPr/>
        </p:nvSpPr>
        <p:spPr>
          <a:xfrm>
            <a:off x="8464663" y="1003788"/>
            <a:ext cx="3131819" cy="584775"/>
          </a:xfrm>
          <a:prstGeom prst="rect">
            <a:avLst/>
          </a:prstGeom>
          <a:noFill/>
        </p:spPr>
        <p:txBody>
          <a:bodyPr wrap="none" rtlCol="0">
            <a:spAutoFit/>
          </a:bodyPr>
          <a:lstStyle/>
          <a:p>
            <a:r>
              <a:rPr lang="en-US" sz="3200" dirty="0">
                <a:solidFill>
                  <a:schemeClr val="accent1">
                    <a:lumMod val="75000"/>
                  </a:schemeClr>
                </a:solidFill>
              </a:rPr>
              <a:t>More Radiometry</a:t>
            </a:r>
          </a:p>
        </p:txBody>
      </p:sp>
      <p:grpSp>
        <p:nvGrpSpPr>
          <p:cNvPr id="10" name="Group 9">
            <a:extLst>
              <a:ext uri="{FF2B5EF4-FFF2-40B4-BE49-F238E27FC236}">
                <a16:creationId xmlns:a16="http://schemas.microsoft.com/office/drawing/2014/main" id="{008BB010-4836-6622-3A3C-049A0DEA6305}"/>
              </a:ext>
            </a:extLst>
          </p:cNvPr>
          <p:cNvGrpSpPr>
            <a:grpSpLocks noChangeAspect="1"/>
          </p:cNvGrpSpPr>
          <p:nvPr/>
        </p:nvGrpSpPr>
        <p:grpSpPr>
          <a:xfrm>
            <a:off x="224937" y="1632920"/>
            <a:ext cx="3808802" cy="4983480"/>
            <a:chOff x="4897196" y="1123331"/>
            <a:chExt cx="1956816" cy="2560320"/>
          </a:xfrm>
          <a:solidFill>
            <a:schemeClr val="bg1"/>
          </a:solidFill>
        </p:grpSpPr>
        <p:sp>
          <p:nvSpPr>
            <p:cNvPr id="11" name="Rectangle 10">
              <a:extLst>
                <a:ext uri="{FF2B5EF4-FFF2-40B4-BE49-F238E27FC236}">
                  <a16:creationId xmlns:a16="http://schemas.microsoft.com/office/drawing/2014/main" id="{AD855BF9-426F-A88D-EA4F-94C188B0E390}"/>
                </a:ext>
              </a:extLst>
            </p:cNvPr>
            <p:cNvSpPr/>
            <p:nvPr/>
          </p:nvSpPr>
          <p:spPr>
            <a:xfrm>
              <a:off x="4897196" y="1123331"/>
              <a:ext cx="1956816" cy="2560320"/>
            </a:xfrm>
            <a:prstGeom prst="rect">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Authors</a:t>
              </a:r>
            </a:p>
            <a:p>
              <a:pPr algn="ctr"/>
              <a:endParaRPr lang="en-US" dirty="0">
                <a:solidFill>
                  <a:schemeClr val="tx1"/>
                </a:solidFill>
              </a:endParaRPr>
            </a:p>
          </p:txBody>
        </p:sp>
        <p:pic>
          <p:nvPicPr>
            <p:cNvPr id="12" name="Picture 11">
              <a:extLst>
                <a:ext uri="{FF2B5EF4-FFF2-40B4-BE49-F238E27FC236}">
                  <a16:creationId xmlns:a16="http://schemas.microsoft.com/office/drawing/2014/main" id="{EAA490D3-0AE5-F6F8-B216-64B862AF6895}"/>
                </a:ext>
              </a:extLst>
            </p:cNvPr>
            <p:cNvPicPr>
              <a:picLocks noChangeAspect="1"/>
            </p:cNvPicPr>
            <p:nvPr/>
          </p:nvPicPr>
          <p:blipFill>
            <a:blip r:embed="rId4"/>
            <a:stretch>
              <a:fillRect/>
            </a:stretch>
          </p:blipFill>
          <p:spPr>
            <a:xfrm>
              <a:off x="4910720" y="1135987"/>
              <a:ext cx="1828800" cy="738231"/>
            </a:xfrm>
            <a:prstGeom prst="rect">
              <a:avLst/>
            </a:prstGeom>
            <a:grpFill/>
          </p:spPr>
        </p:pic>
      </p:grpSp>
      <p:sp>
        <p:nvSpPr>
          <p:cNvPr id="13" name="TextBox 12">
            <a:extLst>
              <a:ext uri="{FF2B5EF4-FFF2-40B4-BE49-F238E27FC236}">
                <a16:creationId xmlns:a16="http://schemas.microsoft.com/office/drawing/2014/main" id="{B5DFB6C6-4259-612F-F03C-F9530C8C1A03}"/>
              </a:ext>
            </a:extLst>
          </p:cNvPr>
          <p:cNvSpPr txBox="1"/>
          <p:nvPr/>
        </p:nvSpPr>
        <p:spPr>
          <a:xfrm>
            <a:off x="329996" y="3269602"/>
            <a:ext cx="3402156" cy="830997"/>
          </a:xfrm>
          <a:prstGeom prst="rect">
            <a:avLst/>
          </a:prstGeom>
          <a:solidFill>
            <a:schemeClr val="bg1"/>
          </a:solidFill>
        </p:spPr>
        <p:txBody>
          <a:bodyPr wrap="square" rtlCol="0">
            <a:spAutoFit/>
          </a:bodyPr>
          <a:lstStyle/>
          <a:p>
            <a:pPr algn="ctr"/>
            <a:r>
              <a:rPr lang="en-US" sz="2400" b="1" i="1" dirty="0">
                <a:solidFill>
                  <a:srgbClr val="0000FF"/>
                </a:solidFill>
              </a:rPr>
              <a:t>Vol. 5.0  </a:t>
            </a:r>
          </a:p>
          <a:p>
            <a:pPr algn="ctr"/>
            <a:r>
              <a:rPr lang="en-US" sz="2400" b="1" i="1" dirty="0">
                <a:solidFill>
                  <a:srgbClr val="0000FF"/>
                </a:solidFill>
              </a:rPr>
              <a:t>CDOM Absorption</a:t>
            </a:r>
          </a:p>
        </p:txBody>
      </p:sp>
      <p:sp>
        <p:nvSpPr>
          <p:cNvPr id="14" name="TextBox 13">
            <a:extLst>
              <a:ext uri="{FF2B5EF4-FFF2-40B4-BE49-F238E27FC236}">
                <a16:creationId xmlns:a16="http://schemas.microsoft.com/office/drawing/2014/main" id="{5521D065-7DE1-1625-2335-F061F8288ECC}"/>
              </a:ext>
            </a:extLst>
          </p:cNvPr>
          <p:cNvSpPr txBox="1"/>
          <p:nvPr/>
        </p:nvSpPr>
        <p:spPr>
          <a:xfrm>
            <a:off x="224937" y="4396993"/>
            <a:ext cx="3779821" cy="1169551"/>
          </a:xfrm>
          <a:prstGeom prst="rect">
            <a:avLst/>
          </a:prstGeom>
          <a:noFill/>
        </p:spPr>
        <p:txBody>
          <a:bodyPr wrap="square" rtlCol="0">
            <a:spAutoFit/>
          </a:bodyPr>
          <a:lstStyle/>
          <a:p>
            <a:pPr>
              <a:lnSpc>
                <a:spcPts val="1240"/>
              </a:lnSpc>
            </a:pPr>
            <a:r>
              <a:rPr lang="en-US" sz="1100" dirty="0"/>
              <a:t>Authors</a:t>
            </a:r>
          </a:p>
          <a:p>
            <a:pPr>
              <a:lnSpc>
                <a:spcPts val="1240"/>
              </a:lnSpc>
            </a:pPr>
            <a:r>
              <a:rPr lang="en-US" sz="1100" i="1" dirty="0"/>
              <a:t>Antonio </a:t>
            </a:r>
            <a:r>
              <a:rPr lang="en-US" sz="1100" i="1" dirty="0" err="1"/>
              <a:t>Mannino</a:t>
            </a:r>
            <a:r>
              <a:rPr lang="en-US" sz="1100" i="1" dirty="0"/>
              <a:t>, Michael G. Novak, Norman B. Nelson, Mathias </a:t>
            </a:r>
            <a:r>
              <a:rPr lang="en-US" sz="1100" i="1" dirty="0" err="1"/>
              <a:t>Belz</a:t>
            </a:r>
            <a:r>
              <a:rPr lang="en-US" sz="1100" i="1" dirty="0"/>
              <a:t>, Jean-François Berthon, Neil V. Blough, Emmanuel Boss, Annick </a:t>
            </a:r>
            <a:r>
              <a:rPr lang="en-US" sz="1100" i="1" dirty="0" err="1"/>
              <a:t>Bricaud</a:t>
            </a:r>
            <a:r>
              <a:rPr lang="en-US" sz="1100" i="1" dirty="0"/>
              <a:t>, Joaquin Chaves, Carlos Del Castillo, Rossana Del Vecchio, </a:t>
            </a:r>
            <a:r>
              <a:rPr lang="en-US" sz="1100" i="1" dirty="0" err="1"/>
              <a:t>Eurico</a:t>
            </a:r>
            <a:r>
              <a:rPr lang="en-US" sz="1100" i="1" dirty="0"/>
              <a:t> J. </a:t>
            </a:r>
            <a:r>
              <a:rPr lang="en-US" sz="1100" i="1" dirty="0" err="1"/>
              <a:t>D’Sa</a:t>
            </a:r>
            <a:r>
              <a:rPr lang="en-US" sz="1100" i="1" dirty="0"/>
              <a:t>, Scott Freeman, Atsushi Matsuoka, Richard L. Miller, Aimee Neeley, </a:t>
            </a:r>
            <a:r>
              <a:rPr lang="en-US" sz="1100" i="1" dirty="0" err="1"/>
              <a:t>Rüdiger</a:t>
            </a:r>
            <a:r>
              <a:rPr lang="en-US" sz="1100" i="1" dirty="0"/>
              <a:t> </a:t>
            </a:r>
            <a:r>
              <a:rPr lang="en-US" sz="1100" i="1" dirty="0" err="1"/>
              <a:t>Röttgers</a:t>
            </a:r>
            <a:r>
              <a:rPr lang="en-US" sz="1100" i="1" dirty="0"/>
              <a:t>, Maria </a:t>
            </a:r>
            <a:r>
              <a:rPr lang="en-US" sz="1100" i="1" dirty="0" err="1"/>
              <a:t>Tzortziou</a:t>
            </a:r>
            <a:r>
              <a:rPr lang="en-US" sz="1100" i="1" dirty="0"/>
              <a:t>, Jeremy </a:t>
            </a:r>
            <a:r>
              <a:rPr lang="en-US" sz="1100" i="1" dirty="0" err="1"/>
              <a:t>Werdell</a:t>
            </a:r>
            <a:endParaRPr lang="en-US" sz="1100" i="1" dirty="0"/>
          </a:p>
        </p:txBody>
      </p:sp>
      <p:sp>
        <p:nvSpPr>
          <p:cNvPr id="16" name="TextBox 15">
            <a:extLst>
              <a:ext uri="{FF2B5EF4-FFF2-40B4-BE49-F238E27FC236}">
                <a16:creationId xmlns:a16="http://schemas.microsoft.com/office/drawing/2014/main" id="{0FCD273F-20DE-AB8F-8B19-C4E23233D374}"/>
              </a:ext>
            </a:extLst>
          </p:cNvPr>
          <p:cNvSpPr txBox="1"/>
          <p:nvPr/>
        </p:nvSpPr>
        <p:spPr>
          <a:xfrm>
            <a:off x="502354" y="1012230"/>
            <a:ext cx="3224985" cy="584775"/>
          </a:xfrm>
          <a:prstGeom prst="rect">
            <a:avLst/>
          </a:prstGeom>
          <a:noFill/>
        </p:spPr>
        <p:txBody>
          <a:bodyPr wrap="none" rtlCol="0">
            <a:spAutoFit/>
          </a:bodyPr>
          <a:lstStyle/>
          <a:p>
            <a:r>
              <a:rPr lang="en-US" sz="3200" dirty="0">
                <a:solidFill>
                  <a:schemeClr val="accent1">
                    <a:lumMod val="75000"/>
                  </a:schemeClr>
                </a:solidFill>
              </a:rPr>
              <a:t>CDOM Absorption</a:t>
            </a:r>
          </a:p>
        </p:txBody>
      </p:sp>
      <p:grpSp>
        <p:nvGrpSpPr>
          <p:cNvPr id="17" name="Group 16">
            <a:extLst>
              <a:ext uri="{FF2B5EF4-FFF2-40B4-BE49-F238E27FC236}">
                <a16:creationId xmlns:a16="http://schemas.microsoft.com/office/drawing/2014/main" id="{C77E8A88-8030-80E5-0CE3-00C8E9B69E0F}"/>
              </a:ext>
            </a:extLst>
          </p:cNvPr>
          <p:cNvGrpSpPr>
            <a:grpSpLocks noChangeAspect="1"/>
          </p:cNvGrpSpPr>
          <p:nvPr/>
        </p:nvGrpSpPr>
        <p:grpSpPr>
          <a:xfrm>
            <a:off x="8158263" y="1632920"/>
            <a:ext cx="3808802" cy="4983480"/>
            <a:chOff x="4897196" y="1123331"/>
            <a:chExt cx="1956816" cy="2560320"/>
          </a:xfrm>
          <a:solidFill>
            <a:schemeClr val="bg1"/>
          </a:solidFill>
        </p:grpSpPr>
        <p:sp>
          <p:nvSpPr>
            <p:cNvPr id="18" name="Rectangle 17">
              <a:extLst>
                <a:ext uri="{FF2B5EF4-FFF2-40B4-BE49-F238E27FC236}">
                  <a16:creationId xmlns:a16="http://schemas.microsoft.com/office/drawing/2014/main" id="{13AC0E2F-9A00-5187-19E2-4CF6AF6E36CC}"/>
                </a:ext>
              </a:extLst>
            </p:cNvPr>
            <p:cNvSpPr/>
            <p:nvPr/>
          </p:nvSpPr>
          <p:spPr>
            <a:xfrm>
              <a:off x="4897196" y="1123331"/>
              <a:ext cx="1956816" cy="2560320"/>
            </a:xfrm>
            <a:prstGeom prst="rect">
              <a:avLst/>
            </a:prstGeom>
            <a:grp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Authors</a:t>
              </a:r>
            </a:p>
            <a:p>
              <a:pPr algn="ctr"/>
              <a:endParaRPr lang="en-US" dirty="0">
                <a:solidFill>
                  <a:schemeClr val="tx1"/>
                </a:solidFill>
              </a:endParaRPr>
            </a:p>
          </p:txBody>
        </p:sp>
        <p:pic>
          <p:nvPicPr>
            <p:cNvPr id="19" name="Picture 18">
              <a:extLst>
                <a:ext uri="{FF2B5EF4-FFF2-40B4-BE49-F238E27FC236}">
                  <a16:creationId xmlns:a16="http://schemas.microsoft.com/office/drawing/2014/main" id="{88654959-3DE4-117B-7EA1-243716D61130}"/>
                </a:ext>
              </a:extLst>
            </p:cNvPr>
            <p:cNvPicPr>
              <a:picLocks noChangeAspect="1"/>
            </p:cNvPicPr>
            <p:nvPr/>
          </p:nvPicPr>
          <p:blipFill>
            <a:blip r:embed="rId4"/>
            <a:stretch>
              <a:fillRect/>
            </a:stretch>
          </p:blipFill>
          <p:spPr>
            <a:xfrm>
              <a:off x="4910720" y="1135987"/>
              <a:ext cx="1828800" cy="738231"/>
            </a:xfrm>
            <a:prstGeom prst="rect">
              <a:avLst/>
            </a:prstGeom>
            <a:grpFill/>
          </p:spPr>
        </p:pic>
      </p:grpSp>
      <p:sp>
        <p:nvSpPr>
          <p:cNvPr id="20" name="TextBox 19">
            <a:extLst>
              <a:ext uri="{FF2B5EF4-FFF2-40B4-BE49-F238E27FC236}">
                <a16:creationId xmlns:a16="http://schemas.microsoft.com/office/drawing/2014/main" id="{C7D5CBA5-43AB-2901-E497-8944C9CC595D}"/>
              </a:ext>
            </a:extLst>
          </p:cNvPr>
          <p:cNvSpPr txBox="1"/>
          <p:nvPr/>
        </p:nvSpPr>
        <p:spPr>
          <a:xfrm>
            <a:off x="8171423" y="3084935"/>
            <a:ext cx="3782480" cy="1200329"/>
          </a:xfrm>
          <a:prstGeom prst="rect">
            <a:avLst/>
          </a:prstGeom>
          <a:solidFill>
            <a:schemeClr val="bg1"/>
          </a:solidFill>
        </p:spPr>
        <p:txBody>
          <a:bodyPr wrap="square" rtlCol="0">
            <a:spAutoFit/>
          </a:bodyPr>
          <a:lstStyle/>
          <a:p>
            <a:pPr algn="ctr"/>
            <a:r>
              <a:rPr lang="en-US" sz="2400" b="1" i="1" dirty="0">
                <a:solidFill>
                  <a:srgbClr val="0000FF"/>
                </a:solidFill>
              </a:rPr>
              <a:t>Vol. 9.0  Noteworthy and Supplemental Topics on Ocean </a:t>
            </a:r>
            <a:r>
              <a:rPr lang="en-US" sz="2400" b="1" i="1" dirty="0" err="1">
                <a:solidFill>
                  <a:srgbClr val="0000FF"/>
                </a:solidFill>
              </a:rPr>
              <a:t>Colour</a:t>
            </a:r>
            <a:r>
              <a:rPr lang="en-US" sz="2400" b="1" i="1" dirty="0">
                <a:solidFill>
                  <a:srgbClr val="0000FF"/>
                </a:solidFill>
              </a:rPr>
              <a:t> Radiometry</a:t>
            </a:r>
          </a:p>
        </p:txBody>
      </p:sp>
      <p:sp>
        <p:nvSpPr>
          <p:cNvPr id="21" name="TextBox 20">
            <a:extLst>
              <a:ext uri="{FF2B5EF4-FFF2-40B4-BE49-F238E27FC236}">
                <a16:creationId xmlns:a16="http://schemas.microsoft.com/office/drawing/2014/main" id="{3DDA702B-0D73-683D-B4C9-A21B122E4DFF}"/>
              </a:ext>
            </a:extLst>
          </p:cNvPr>
          <p:cNvSpPr txBox="1"/>
          <p:nvPr/>
        </p:nvSpPr>
        <p:spPr>
          <a:xfrm>
            <a:off x="8157991" y="4395963"/>
            <a:ext cx="3806798" cy="400110"/>
          </a:xfrm>
          <a:prstGeom prst="rect">
            <a:avLst/>
          </a:prstGeom>
          <a:noFill/>
        </p:spPr>
        <p:txBody>
          <a:bodyPr wrap="square" rtlCol="0">
            <a:spAutoFit/>
          </a:bodyPr>
          <a:lstStyle/>
          <a:p>
            <a:pPr>
              <a:lnSpc>
                <a:spcPts val="1240"/>
              </a:lnSpc>
            </a:pPr>
            <a:r>
              <a:rPr lang="en-US" sz="1100" dirty="0"/>
              <a:t>Authors</a:t>
            </a:r>
          </a:p>
          <a:p>
            <a:pPr>
              <a:lnSpc>
                <a:spcPts val="1240"/>
              </a:lnSpc>
            </a:pPr>
            <a:r>
              <a:rPr lang="en-US" sz="1100" i="1" dirty="0"/>
              <a:t>Violeta San Juan </a:t>
            </a:r>
            <a:r>
              <a:rPr lang="en-US" sz="1100" i="1" dirty="0" err="1"/>
              <a:t>Calzado</a:t>
            </a:r>
            <a:r>
              <a:rPr lang="en-US" sz="1100" i="1" dirty="0"/>
              <a:t>, Susanne Craig, </a:t>
            </a:r>
            <a:r>
              <a:rPr lang="en-US" sz="1100" i="1" dirty="0" err="1"/>
              <a:t>Zhongping</a:t>
            </a:r>
            <a:r>
              <a:rPr lang="en-US" sz="1100" i="1" dirty="0"/>
              <a:t> Lee et al.</a:t>
            </a:r>
          </a:p>
        </p:txBody>
      </p:sp>
      <p:sp>
        <p:nvSpPr>
          <p:cNvPr id="22" name="TextBox 21">
            <a:extLst>
              <a:ext uri="{FF2B5EF4-FFF2-40B4-BE49-F238E27FC236}">
                <a16:creationId xmlns:a16="http://schemas.microsoft.com/office/drawing/2014/main" id="{7AABE1F9-1E2A-766C-35BB-8AAE40F0015B}"/>
              </a:ext>
            </a:extLst>
          </p:cNvPr>
          <p:cNvSpPr txBox="1"/>
          <p:nvPr/>
        </p:nvSpPr>
        <p:spPr>
          <a:xfrm>
            <a:off x="838375" y="6011470"/>
            <a:ext cx="2082621" cy="461665"/>
          </a:xfrm>
          <a:prstGeom prst="rect">
            <a:avLst/>
          </a:prstGeom>
          <a:noFill/>
        </p:spPr>
        <p:txBody>
          <a:bodyPr wrap="none" rtlCol="0">
            <a:spAutoFit/>
          </a:bodyPr>
          <a:lstStyle/>
          <a:p>
            <a:r>
              <a:rPr lang="en-US" sz="2400" dirty="0">
                <a:solidFill>
                  <a:srgbClr val="C00000"/>
                </a:solidFill>
              </a:rPr>
              <a:t>Publish in 2023</a:t>
            </a:r>
          </a:p>
        </p:txBody>
      </p:sp>
      <p:sp>
        <p:nvSpPr>
          <p:cNvPr id="23" name="TextBox 22">
            <a:extLst>
              <a:ext uri="{FF2B5EF4-FFF2-40B4-BE49-F238E27FC236}">
                <a16:creationId xmlns:a16="http://schemas.microsoft.com/office/drawing/2014/main" id="{4D41FEF5-29BF-5745-7ECB-5E06933D24D1}"/>
              </a:ext>
            </a:extLst>
          </p:cNvPr>
          <p:cNvSpPr txBox="1"/>
          <p:nvPr/>
        </p:nvSpPr>
        <p:spPr>
          <a:xfrm>
            <a:off x="4818856" y="6011470"/>
            <a:ext cx="2385397" cy="461665"/>
          </a:xfrm>
          <a:prstGeom prst="rect">
            <a:avLst/>
          </a:prstGeom>
          <a:noFill/>
        </p:spPr>
        <p:txBody>
          <a:bodyPr wrap="none" rtlCol="0">
            <a:spAutoFit/>
          </a:bodyPr>
          <a:lstStyle/>
          <a:p>
            <a:r>
              <a:rPr lang="en-US" sz="2400" dirty="0">
                <a:solidFill>
                  <a:srgbClr val="C00000"/>
                </a:solidFill>
              </a:rPr>
              <a:t>Complete in 2023</a:t>
            </a:r>
          </a:p>
        </p:txBody>
      </p:sp>
      <p:sp>
        <p:nvSpPr>
          <p:cNvPr id="24" name="TextBox 23">
            <a:extLst>
              <a:ext uri="{FF2B5EF4-FFF2-40B4-BE49-F238E27FC236}">
                <a16:creationId xmlns:a16="http://schemas.microsoft.com/office/drawing/2014/main" id="{5EE9A29F-02C2-A9BF-6E67-40A1803005F6}"/>
              </a:ext>
            </a:extLst>
          </p:cNvPr>
          <p:cNvSpPr txBox="1"/>
          <p:nvPr/>
        </p:nvSpPr>
        <p:spPr>
          <a:xfrm>
            <a:off x="8956463" y="5979252"/>
            <a:ext cx="2212401" cy="461665"/>
          </a:xfrm>
          <a:prstGeom prst="rect">
            <a:avLst/>
          </a:prstGeom>
          <a:noFill/>
        </p:spPr>
        <p:txBody>
          <a:bodyPr wrap="none" rtlCol="0">
            <a:spAutoFit/>
          </a:bodyPr>
          <a:lstStyle/>
          <a:p>
            <a:r>
              <a:rPr lang="en-US" sz="2400" dirty="0">
                <a:solidFill>
                  <a:srgbClr val="C00000"/>
                </a:solidFill>
              </a:rPr>
              <a:t>Completion TBD</a:t>
            </a:r>
          </a:p>
        </p:txBody>
      </p:sp>
    </p:spTree>
    <p:extLst>
      <p:ext uri="{BB962C8B-B14F-4D97-AF65-F5344CB8AC3E}">
        <p14:creationId xmlns:p14="http://schemas.microsoft.com/office/powerpoint/2010/main" val="261336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84D75E-D5D3-C1BF-7A8D-01A5FD5599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93113"/>
          </a:xfrm>
          <a:prstGeom prst="rect">
            <a:avLst/>
          </a:prstGeom>
        </p:spPr>
      </p:pic>
      <p:sp>
        <p:nvSpPr>
          <p:cNvPr id="7" name="Title 1">
            <a:extLst>
              <a:ext uri="{FF2B5EF4-FFF2-40B4-BE49-F238E27FC236}">
                <a16:creationId xmlns:a16="http://schemas.microsoft.com/office/drawing/2014/main" id="{B7D24206-4140-E4D6-089F-40B3B129C85B}"/>
              </a:ext>
            </a:extLst>
          </p:cNvPr>
          <p:cNvSpPr>
            <a:spLocks noGrp="1"/>
          </p:cNvSpPr>
          <p:nvPr>
            <p:ph type="title"/>
          </p:nvPr>
        </p:nvSpPr>
        <p:spPr>
          <a:xfrm>
            <a:off x="838200" y="75796"/>
            <a:ext cx="10515600" cy="541519"/>
          </a:xfrm>
        </p:spPr>
        <p:txBody>
          <a:bodyPr>
            <a:noAutofit/>
          </a:bodyPr>
          <a:lstStyle/>
          <a:p>
            <a:pPr algn="ctr"/>
            <a:r>
              <a:rPr lang="en-US" sz="3600">
                <a:solidFill>
                  <a:schemeClr val="bg1"/>
                </a:solidFill>
              </a:rPr>
              <a:t>Reporting Data from Images and Flow Cytometry</a:t>
            </a:r>
            <a:endParaRPr lang="en-US" sz="3600">
              <a:solidFill>
                <a:schemeClr val="bg1"/>
              </a:solidFill>
              <a:cs typeface="Calibri Light"/>
            </a:endParaRPr>
          </a:p>
        </p:txBody>
      </p:sp>
      <p:pic>
        <p:nvPicPr>
          <p:cNvPr id="17" name="Picture 17">
            <a:extLst>
              <a:ext uri="{FF2B5EF4-FFF2-40B4-BE49-F238E27FC236}">
                <a16:creationId xmlns:a16="http://schemas.microsoft.com/office/drawing/2014/main" id="{0D1A2191-356E-6491-1771-3010E910FB53}"/>
              </a:ext>
            </a:extLst>
          </p:cNvPr>
          <p:cNvPicPr>
            <a:picLocks noChangeAspect="1"/>
          </p:cNvPicPr>
          <p:nvPr/>
        </p:nvPicPr>
        <p:blipFill>
          <a:blip r:embed="rId3"/>
          <a:stretch>
            <a:fillRect/>
          </a:stretch>
        </p:blipFill>
        <p:spPr>
          <a:xfrm>
            <a:off x="7488018" y="866610"/>
            <a:ext cx="4655035" cy="5950127"/>
          </a:xfrm>
          <a:prstGeom prst="rect">
            <a:avLst/>
          </a:prstGeom>
          <a:ln w="6350">
            <a:solidFill>
              <a:schemeClr val="tx1"/>
            </a:solidFill>
          </a:ln>
        </p:spPr>
      </p:pic>
      <p:grpSp>
        <p:nvGrpSpPr>
          <p:cNvPr id="28" name="Group 27">
            <a:extLst>
              <a:ext uri="{FF2B5EF4-FFF2-40B4-BE49-F238E27FC236}">
                <a16:creationId xmlns:a16="http://schemas.microsoft.com/office/drawing/2014/main" id="{AAE39189-A4F8-F643-A0A4-3855B2D5A6A1}"/>
              </a:ext>
            </a:extLst>
          </p:cNvPr>
          <p:cNvGrpSpPr/>
          <p:nvPr/>
        </p:nvGrpSpPr>
        <p:grpSpPr>
          <a:xfrm>
            <a:off x="47345" y="863293"/>
            <a:ext cx="4626332" cy="5949166"/>
            <a:chOff x="242175" y="768909"/>
            <a:chExt cx="4626332" cy="5905871"/>
          </a:xfrm>
        </p:grpSpPr>
        <p:pic>
          <p:nvPicPr>
            <p:cNvPr id="11" name="Picture 10">
              <a:extLst>
                <a:ext uri="{FF2B5EF4-FFF2-40B4-BE49-F238E27FC236}">
                  <a16:creationId xmlns:a16="http://schemas.microsoft.com/office/drawing/2014/main" id="{F68EAAE2-753A-D54A-AA09-ED223B77BB0B}"/>
                </a:ext>
              </a:extLst>
            </p:cNvPr>
            <p:cNvPicPr>
              <a:picLocks noChangeAspect="1"/>
            </p:cNvPicPr>
            <p:nvPr/>
          </p:nvPicPr>
          <p:blipFill>
            <a:blip r:embed="rId4"/>
            <a:stretch>
              <a:fillRect/>
            </a:stretch>
          </p:blipFill>
          <p:spPr>
            <a:xfrm>
              <a:off x="242175" y="768909"/>
              <a:ext cx="4487877" cy="5905871"/>
            </a:xfrm>
            <a:prstGeom prst="rect">
              <a:avLst/>
            </a:prstGeom>
            <a:ln>
              <a:solidFill>
                <a:schemeClr val="tx1"/>
              </a:solidFill>
            </a:ln>
          </p:spPr>
        </p:pic>
        <p:sp>
          <p:nvSpPr>
            <p:cNvPr id="13" name="TextBox 12">
              <a:extLst>
                <a:ext uri="{FF2B5EF4-FFF2-40B4-BE49-F238E27FC236}">
                  <a16:creationId xmlns:a16="http://schemas.microsoft.com/office/drawing/2014/main" id="{AE0332EE-1A1A-FF5E-F022-C7AEC0BAF53B}"/>
                </a:ext>
              </a:extLst>
            </p:cNvPr>
            <p:cNvSpPr txBox="1"/>
            <p:nvPr/>
          </p:nvSpPr>
          <p:spPr>
            <a:xfrm>
              <a:off x="743953" y="864269"/>
              <a:ext cx="313422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t>DOI:10.157</a:t>
              </a:r>
              <a:r>
                <a:rPr lang="en-US" sz="1200"/>
                <a:t>5/1912/27377</a:t>
              </a:r>
              <a:endParaRPr lang="en-US" sz="1200">
                <a:cs typeface="Calibri"/>
              </a:endParaRPr>
            </a:p>
            <a:p>
              <a:r>
                <a:rPr lang="en-US" sz="1200"/>
                <a:t>https://hdl.handle.net/1912/27377</a:t>
              </a:r>
              <a:r>
                <a:rPr lang="en-US" sz="1200">
                  <a:cs typeface="Calibri"/>
                </a:rPr>
                <a:t>​</a:t>
              </a:r>
            </a:p>
          </p:txBody>
        </p:sp>
        <p:sp>
          <p:nvSpPr>
            <p:cNvPr id="15" name="TextBox 14">
              <a:extLst>
                <a:ext uri="{FF2B5EF4-FFF2-40B4-BE49-F238E27FC236}">
                  <a16:creationId xmlns:a16="http://schemas.microsoft.com/office/drawing/2014/main" id="{DA44A19D-2CA2-C0E9-6FC9-914A6FEEDDF3}"/>
                </a:ext>
              </a:extLst>
            </p:cNvPr>
            <p:cNvSpPr txBox="1"/>
            <p:nvPr/>
          </p:nvSpPr>
          <p:spPr>
            <a:xfrm>
              <a:off x="340622" y="2928322"/>
              <a:ext cx="4527885"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t>Neeley, Aimee, Beaulieu, Stace E., Proctor, Chris, </a:t>
              </a:r>
              <a:r>
                <a:rPr lang="en-US" sz="900" err="1"/>
                <a:t>Cetinić</a:t>
              </a:r>
              <a:r>
                <a:rPr lang="en-US" sz="900"/>
                <a:t>, Ivona, Futrelle, Joe, Soto Ramos, Inia, Sosik, Heidi M., </a:t>
              </a:r>
              <a:r>
                <a:rPr lang="en-US" sz="900" err="1"/>
                <a:t>Devred</a:t>
              </a:r>
              <a:r>
                <a:rPr lang="en-US" sz="900"/>
                <a:t>, Emmanuel, Karp-Boss, Lee, </a:t>
              </a:r>
              <a:r>
                <a:rPr lang="en-US" sz="900" err="1"/>
                <a:t>Picheral</a:t>
              </a:r>
              <a:r>
                <a:rPr lang="en-US" sz="900"/>
                <a:t>, Marc, Poulton, Nicole, Roesler, Collin S., Shepherd, Adam</a:t>
              </a:r>
            </a:p>
          </p:txBody>
        </p:sp>
        <p:pic>
          <p:nvPicPr>
            <p:cNvPr id="19" name="Picture 18">
              <a:extLst>
                <a:ext uri="{FF2B5EF4-FFF2-40B4-BE49-F238E27FC236}">
                  <a16:creationId xmlns:a16="http://schemas.microsoft.com/office/drawing/2014/main" id="{B7819260-AE21-2D27-4BBA-805991A60C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45538" y="1292872"/>
              <a:ext cx="518401" cy="843396"/>
            </a:xfrm>
            <a:prstGeom prst="rect">
              <a:avLst/>
            </a:prstGeom>
          </p:spPr>
        </p:pic>
        <p:pic>
          <p:nvPicPr>
            <p:cNvPr id="21" name="Picture 20">
              <a:extLst>
                <a:ext uri="{FF2B5EF4-FFF2-40B4-BE49-F238E27FC236}">
                  <a16:creationId xmlns:a16="http://schemas.microsoft.com/office/drawing/2014/main" id="{0C9BB2BD-1AAA-D0A9-4D63-418A1992BB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89596" y="1447870"/>
              <a:ext cx="803075" cy="670215"/>
            </a:xfrm>
            <a:prstGeom prst="rect">
              <a:avLst/>
            </a:prstGeom>
          </p:spPr>
        </p:pic>
        <p:pic>
          <p:nvPicPr>
            <p:cNvPr id="23" name="Picture 22">
              <a:extLst>
                <a:ext uri="{FF2B5EF4-FFF2-40B4-BE49-F238E27FC236}">
                  <a16:creationId xmlns:a16="http://schemas.microsoft.com/office/drawing/2014/main" id="{68A09256-779B-3032-854F-B900A64C8E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2750" y="1447870"/>
              <a:ext cx="664172" cy="678873"/>
            </a:xfrm>
            <a:prstGeom prst="rect">
              <a:avLst/>
            </a:prstGeom>
          </p:spPr>
        </p:pic>
      </p:grpSp>
      <p:sp>
        <p:nvSpPr>
          <p:cNvPr id="24" name="TextBox 23">
            <a:extLst>
              <a:ext uri="{FF2B5EF4-FFF2-40B4-BE49-F238E27FC236}">
                <a16:creationId xmlns:a16="http://schemas.microsoft.com/office/drawing/2014/main" id="{ABAA9EA1-CC58-EFEA-586F-88D47A267503}"/>
              </a:ext>
            </a:extLst>
          </p:cNvPr>
          <p:cNvSpPr txBox="1"/>
          <p:nvPr/>
        </p:nvSpPr>
        <p:spPr>
          <a:xfrm>
            <a:off x="7668491" y="1598468"/>
            <a:ext cx="41373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https://repository.oceanbestpractices.org/handle/11329/2111</a:t>
            </a:r>
          </a:p>
        </p:txBody>
      </p:sp>
      <p:sp>
        <p:nvSpPr>
          <p:cNvPr id="25" name="TextBox 24">
            <a:extLst>
              <a:ext uri="{FF2B5EF4-FFF2-40B4-BE49-F238E27FC236}">
                <a16:creationId xmlns:a16="http://schemas.microsoft.com/office/drawing/2014/main" id="{EF5BCE4F-6C2C-A3D2-B79D-1F10AA89BEA7}"/>
              </a:ext>
            </a:extLst>
          </p:cNvPr>
          <p:cNvSpPr txBox="1"/>
          <p:nvPr/>
        </p:nvSpPr>
        <p:spPr>
          <a:xfrm>
            <a:off x="7668491" y="1918854"/>
            <a:ext cx="259599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t>http://dx.doi.org/10.25607/OBP-1864</a:t>
            </a:r>
          </a:p>
        </p:txBody>
      </p:sp>
      <p:sp>
        <p:nvSpPr>
          <p:cNvPr id="27" name="TextBox 26">
            <a:extLst>
              <a:ext uri="{FF2B5EF4-FFF2-40B4-BE49-F238E27FC236}">
                <a16:creationId xmlns:a16="http://schemas.microsoft.com/office/drawing/2014/main" id="{7033EA39-A18A-96F6-C40B-183181521466}"/>
              </a:ext>
            </a:extLst>
          </p:cNvPr>
          <p:cNvSpPr txBox="1"/>
          <p:nvPr/>
        </p:nvSpPr>
        <p:spPr>
          <a:xfrm>
            <a:off x="4598418" y="1878171"/>
            <a:ext cx="3464745" cy="3683060"/>
          </a:xfrm>
          <a:prstGeom prst="rect">
            <a:avLst/>
          </a:prstGeom>
          <a:noFill/>
        </p:spPr>
        <p:txBody>
          <a:bodyPr wrap="square" lIns="91440" tIns="45720" rIns="91440" bIns="45720" rtlCol="0" anchor="t">
            <a:spAutoFit/>
          </a:bodyPr>
          <a:lstStyle/>
          <a:p>
            <a:pPr>
              <a:lnSpc>
                <a:spcPts val="1960"/>
              </a:lnSpc>
            </a:pPr>
            <a:endParaRPr lang="en-US"/>
          </a:p>
          <a:p>
            <a:pPr>
              <a:lnSpc>
                <a:spcPts val="1960"/>
              </a:lnSpc>
            </a:pPr>
            <a:endParaRPr lang="en-US"/>
          </a:p>
          <a:p>
            <a:pPr>
              <a:lnSpc>
                <a:spcPts val="1960"/>
              </a:lnSpc>
            </a:pPr>
            <a:r>
              <a:rPr lang="en-US"/>
              <a:t>Present standardized data </a:t>
            </a:r>
          </a:p>
          <a:p>
            <a:pPr>
              <a:lnSpc>
                <a:spcPts val="1960"/>
              </a:lnSpc>
            </a:pPr>
            <a:r>
              <a:rPr lang="en-US"/>
              <a:t>tables</a:t>
            </a:r>
            <a:endParaRPr lang="en-US">
              <a:cs typeface="Calibri"/>
            </a:endParaRPr>
          </a:p>
          <a:p>
            <a:pPr>
              <a:lnSpc>
                <a:spcPts val="1960"/>
              </a:lnSpc>
            </a:pPr>
            <a:endParaRPr lang="en-US">
              <a:cs typeface="Calibri"/>
            </a:endParaRPr>
          </a:p>
          <a:p>
            <a:pPr>
              <a:lnSpc>
                <a:spcPts val="1960"/>
              </a:lnSpc>
            </a:pPr>
            <a:r>
              <a:rPr lang="en-US"/>
              <a:t>Flexible</a:t>
            </a:r>
            <a:r>
              <a:rPr lang="en-US">
                <a:cs typeface="Calibri"/>
              </a:rPr>
              <a:t> reporting of:</a:t>
            </a:r>
            <a:endParaRPr lang="en-US">
              <a:ea typeface="+mn-lt"/>
              <a:cs typeface="+mn-lt"/>
            </a:endParaRPr>
          </a:p>
          <a:p>
            <a:pPr marL="285750" indent="-285750">
              <a:lnSpc>
                <a:spcPts val="1960"/>
              </a:lnSpc>
              <a:buFont typeface="Calibri"/>
              <a:buChar char="-"/>
            </a:pPr>
            <a:r>
              <a:rPr lang="en-US">
                <a:ea typeface="+mn-lt"/>
                <a:cs typeface="+mn-lt"/>
              </a:rPr>
              <a:t>taxonomic information</a:t>
            </a:r>
            <a:endParaRPr lang="en-US">
              <a:cs typeface="Calibri" panose="020F0502020204030204"/>
            </a:endParaRPr>
          </a:p>
          <a:p>
            <a:pPr marL="285750" indent="-285750">
              <a:lnSpc>
                <a:spcPts val="1960"/>
              </a:lnSpc>
              <a:buFont typeface="Calibri"/>
              <a:buChar char="-"/>
            </a:pPr>
            <a:r>
              <a:rPr lang="en-US">
                <a:ea typeface="+mn-lt"/>
                <a:cs typeface="+mn-lt"/>
              </a:rPr>
              <a:t>morphological information</a:t>
            </a:r>
            <a:endParaRPr lang="en-US">
              <a:cs typeface="Calibri"/>
            </a:endParaRPr>
          </a:p>
          <a:p>
            <a:pPr>
              <a:lnSpc>
                <a:spcPts val="1960"/>
              </a:lnSpc>
            </a:pPr>
            <a:endParaRPr lang="en-US">
              <a:cs typeface="Calibri"/>
            </a:endParaRPr>
          </a:p>
          <a:p>
            <a:pPr>
              <a:lnSpc>
                <a:spcPts val="1960"/>
              </a:lnSpc>
            </a:pPr>
            <a:r>
              <a:rPr lang="en-US">
                <a:cs typeface="Calibri"/>
              </a:rPr>
              <a:t>Implements Darwin Core and </a:t>
            </a:r>
          </a:p>
          <a:p>
            <a:pPr>
              <a:lnSpc>
                <a:spcPts val="1960"/>
              </a:lnSpc>
            </a:pPr>
            <a:r>
              <a:rPr lang="en-US" err="1">
                <a:cs typeface="Calibri"/>
              </a:rPr>
              <a:t>SeaDataCloud</a:t>
            </a:r>
            <a:r>
              <a:rPr lang="en-US">
                <a:cs typeface="Calibri"/>
              </a:rPr>
              <a:t> vocabulary</a:t>
            </a:r>
          </a:p>
          <a:p>
            <a:pPr>
              <a:lnSpc>
                <a:spcPts val="1960"/>
              </a:lnSpc>
            </a:pPr>
            <a:endParaRPr lang="en-US">
              <a:cs typeface="Calibri"/>
            </a:endParaRPr>
          </a:p>
          <a:p>
            <a:pPr>
              <a:lnSpc>
                <a:spcPts val="1960"/>
              </a:lnSpc>
            </a:pPr>
            <a:r>
              <a:rPr lang="en-US">
                <a:cs typeface="Calibri"/>
              </a:rPr>
              <a:t>Discussion of supporting documentation is included</a:t>
            </a:r>
          </a:p>
        </p:txBody>
      </p:sp>
    </p:spTree>
    <p:extLst>
      <p:ext uri="{BB962C8B-B14F-4D97-AF65-F5344CB8AC3E}">
        <p14:creationId xmlns:p14="http://schemas.microsoft.com/office/powerpoint/2010/main" val="589967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8">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id="{86F112D8-12DB-0973-9BEE-FBEA67EC4B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1739" y="1246707"/>
            <a:ext cx="6365285" cy="4004827"/>
          </a:xfrm>
          <a:prstGeom prst="rect">
            <a:avLst/>
          </a:prstGeom>
        </p:spPr>
      </p:pic>
      <p:sp>
        <p:nvSpPr>
          <p:cNvPr id="6" name="TextBox 5">
            <a:extLst>
              <a:ext uri="{FF2B5EF4-FFF2-40B4-BE49-F238E27FC236}">
                <a16:creationId xmlns:a16="http://schemas.microsoft.com/office/drawing/2014/main" id="{9A0463C6-5FC4-C246-F355-DC367EDCCF8E}"/>
              </a:ext>
            </a:extLst>
          </p:cNvPr>
          <p:cNvSpPr txBox="1"/>
          <p:nvPr/>
        </p:nvSpPr>
        <p:spPr>
          <a:xfrm>
            <a:off x="26993" y="5301537"/>
            <a:ext cx="60425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111111"/>
                </a:solidFill>
                <a:latin typeface="Lato"/>
                <a:ea typeface="Lato"/>
                <a:cs typeface="Lato"/>
              </a:rPr>
              <a:t>Working group to develop standards and best practices for the collection and assessment of Operational Phytoplankton Observations (OPO) using particle imaging instruments (PII).</a:t>
            </a:r>
            <a:endParaRPr lang="en-US"/>
          </a:p>
        </p:txBody>
      </p:sp>
      <p:sp>
        <p:nvSpPr>
          <p:cNvPr id="7" name="TextBox 6">
            <a:extLst>
              <a:ext uri="{FF2B5EF4-FFF2-40B4-BE49-F238E27FC236}">
                <a16:creationId xmlns:a16="http://schemas.microsoft.com/office/drawing/2014/main" id="{9ACC33C9-EEBF-1EB7-1D2F-65773083B148}"/>
              </a:ext>
            </a:extLst>
          </p:cNvPr>
          <p:cNvSpPr txBox="1"/>
          <p:nvPr/>
        </p:nvSpPr>
        <p:spPr>
          <a:xfrm>
            <a:off x="6688748" y="797793"/>
            <a:ext cx="5294434" cy="35573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mn-lt"/>
                <a:cs typeface="+mn-lt"/>
              </a:rPr>
              <a:t>Will identify challenges associated with quantitative sampling of phytoplankton due to:</a:t>
            </a:r>
            <a:endParaRPr lang="en-US" b="1"/>
          </a:p>
          <a:p>
            <a:pPr>
              <a:spcAft>
                <a:spcPts val="600"/>
              </a:spcAft>
            </a:pPr>
            <a:r>
              <a:rPr lang="en-US">
                <a:ea typeface="+mn-lt"/>
                <a:cs typeface="+mn-lt"/>
              </a:rPr>
              <a:t>1) Different </a:t>
            </a:r>
            <a:r>
              <a:rPr lang="en-US" u="sng">
                <a:ea typeface="+mn-lt"/>
                <a:cs typeface="+mn-lt"/>
              </a:rPr>
              <a:t>oceanic provinces</a:t>
            </a:r>
            <a:r>
              <a:rPr lang="en-US">
                <a:ea typeface="+mn-lt"/>
                <a:cs typeface="+mn-lt"/>
              </a:rPr>
              <a:t> and biomass levels (e.g., coastal, open ocean)</a:t>
            </a:r>
            <a:endParaRPr lang="en-US">
              <a:cs typeface="Calibri" panose="020F0502020204030204"/>
            </a:endParaRPr>
          </a:p>
          <a:p>
            <a:r>
              <a:rPr lang="en-US">
                <a:ea typeface="+mn-lt"/>
                <a:cs typeface="+mn-lt"/>
              </a:rPr>
              <a:t>2) </a:t>
            </a:r>
            <a:r>
              <a:rPr lang="en-US" u="sng">
                <a:ea typeface="+mn-lt"/>
                <a:cs typeface="+mn-lt"/>
              </a:rPr>
              <a:t>Aquatic sampling techniques</a:t>
            </a:r>
            <a:r>
              <a:rPr lang="en-US">
                <a:ea typeface="+mn-lt"/>
                <a:cs typeface="+mn-lt"/>
              </a:rPr>
              <a:t> (e.g., bottle, underway), profiling or towed technologies, ocean observatories (moorings)</a:t>
            </a:r>
            <a:endParaRPr lang="en-US"/>
          </a:p>
          <a:p>
            <a:pPr>
              <a:spcBef>
                <a:spcPts val="600"/>
              </a:spcBef>
            </a:pPr>
            <a:r>
              <a:rPr lang="en-US">
                <a:ea typeface="+mn-lt"/>
                <a:cs typeface="+mn-lt"/>
              </a:rPr>
              <a:t>3) Operational differences </a:t>
            </a:r>
            <a:r>
              <a:rPr lang="en-US" u="sng">
                <a:ea typeface="+mn-lt"/>
                <a:cs typeface="+mn-lt"/>
              </a:rPr>
              <a:t>between current phytoplankton imaging instruments (PIIs) and analysis tools.</a:t>
            </a:r>
            <a:endParaRPr lang="en-US" u="sng">
              <a:cs typeface="Calibri"/>
            </a:endParaRPr>
          </a:p>
          <a:p>
            <a:pPr algn="l"/>
            <a:endParaRPr lang="en-US">
              <a:cs typeface="Calibri"/>
            </a:endParaRPr>
          </a:p>
          <a:p>
            <a:endParaRPr lang="en-US">
              <a:cs typeface="Calibri"/>
            </a:endParaRPr>
          </a:p>
        </p:txBody>
      </p:sp>
      <p:sp>
        <p:nvSpPr>
          <p:cNvPr id="8" name="TextBox 7">
            <a:extLst>
              <a:ext uri="{FF2B5EF4-FFF2-40B4-BE49-F238E27FC236}">
                <a16:creationId xmlns:a16="http://schemas.microsoft.com/office/drawing/2014/main" id="{267D442F-9A8B-732B-8A52-A87FCEAEF6D1}"/>
              </a:ext>
            </a:extLst>
          </p:cNvPr>
          <p:cNvSpPr txBox="1"/>
          <p:nvPr/>
        </p:nvSpPr>
        <p:spPr>
          <a:xfrm>
            <a:off x="6568866" y="3821508"/>
            <a:ext cx="4333875"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In-person meetings:</a:t>
            </a:r>
          </a:p>
          <a:p>
            <a:pPr marL="285750" indent="-285750">
              <a:buFont typeface="Calibri"/>
              <a:buChar char="-"/>
            </a:pPr>
            <a:r>
              <a:rPr lang="en-US">
                <a:cs typeface="Calibri"/>
              </a:rPr>
              <a:t>August 2-4, 2023, Bigelow Laboratory</a:t>
            </a:r>
          </a:p>
          <a:p>
            <a:pPr marL="285750" indent="-285750">
              <a:buFont typeface="Calibri"/>
              <a:buChar char="-"/>
            </a:pPr>
            <a:r>
              <a:rPr lang="en-US">
                <a:cs typeface="Calibri"/>
              </a:rPr>
              <a:t>Two-day meeting prior to OSM 2024</a:t>
            </a:r>
          </a:p>
          <a:p>
            <a:endParaRPr lang="en-US">
              <a:cs typeface="Calibri"/>
            </a:endParaRPr>
          </a:p>
          <a:p>
            <a:endParaRPr lang="en-US">
              <a:cs typeface="Calibri"/>
            </a:endParaRPr>
          </a:p>
          <a:p>
            <a:endParaRPr lang="en-US">
              <a:cs typeface="Calibri"/>
            </a:endParaRPr>
          </a:p>
        </p:txBody>
      </p:sp>
      <p:sp>
        <p:nvSpPr>
          <p:cNvPr id="3" name="TextBox 2">
            <a:extLst>
              <a:ext uri="{FF2B5EF4-FFF2-40B4-BE49-F238E27FC236}">
                <a16:creationId xmlns:a16="http://schemas.microsoft.com/office/drawing/2014/main" id="{3C7EE38A-7B24-4C5E-4B29-D7E01E010959}"/>
              </a:ext>
            </a:extLst>
          </p:cNvPr>
          <p:cNvSpPr txBox="1"/>
          <p:nvPr/>
        </p:nvSpPr>
        <p:spPr>
          <a:xfrm>
            <a:off x="6568865" y="4986316"/>
            <a:ext cx="4616116"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Deliverables:</a:t>
            </a:r>
          </a:p>
          <a:p>
            <a:pPr marL="285750" indent="-285750">
              <a:buFont typeface="Calibri"/>
              <a:buChar char="-"/>
            </a:pPr>
            <a:r>
              <a:rPr lang="en-US">
                <a:cs typeface="Calibri"/>
              </a:rPr>
              <a:t>Summary to OCB</a:t>
            </a:r>
          </a:p>
          <a:p>
            <a:pPr marL="285750" indent="-285750">
              <a:buFont typeface="Calibri"/>
              <a:buChar char="-"/>
            </a:pPr>
            <a:r>
              <a:rPr lang="en-US">
                <a:cs typeface="Calibri"/>
              </a:rPr>
              <a:t>Recommended standards and best practices </a:t>
            </a:r>
          </a:p>
          <a:p>
            <a:pPr marL="285750" indent="-285750">
              <a:buFont typeface="Calibri"/>
              <a:buChar char="-"/>
            </a:pPr>
            <a:r>
              <a:rPr lang="en-US">
                <a:cs typeface="Calibri"/>
              </a:rPr>
              <a:t>L&amp;O type publication </a:t>
            </a:r>
          </a:p>
          <a:p>
            <a:pPr marL="285750" indent="-285750">
              <a:buFont typeface="Calibri"/>
              <a:buChar char="-"/>
            </a:pPr>
            <a:r>
              <a:rPr lang="en-US">
                <a:cs typeface="Calibri"/>
              </a:rPr>
              <a:t>Obtain GOOS endorsement</a:t>
            </a:r>
          </a:p>
        </p:txBody>
      </p:sp>
      <p:pic>
        <p:nvPicPr>
          <p:cNvPr id="9" name="Picture 8">
            <a:extLst>
              <a:ext uri="{FF2B5EF4-FFF2-40B4-BE49-F238E27FC236}">
                <a16:creationId xmlns:a16="http://schemas.microsoft.com/office/drawing/2014/main" id="{150390B9-DCF4-4BCF-3A35-D108A1E20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93113"/>
          </a:xfrm>
          <a:prstGeom prst="rect">
            <a:avLst/>
          </a:prstGeom>
        </p:spPr>
      </p:pic>
      <p:sp>
        <p:nvSpPr>
          <p:cNvPr id="11" name="Title 1">
            <a:extLst>
              <a:ext uri="{FF2B5EF4-FFF2-40B4-BE49-F238E27FC236}">
                <a16:creationId xmlns:a16="http://schemas.microsoft.com/office/drawing/2014/main" id="{616A6A97-D1B6-EFD8-C554-FE41E887E155}"/>
              </a:ext>
            </a:extLst>
          </p:cNvPr>
          <p:cNvSpPr txBox="1">
            <a:spLocks/>
          </p:cNvSpPr>
          <p:nvPr/>
        </p:nvSpPr>
        <p:spPr>
          <a:xfrm>
            <a:off x="838200" y="75796"/>
            <a:ext cx="10515600" cy="5415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rPr>
              <a:t>Best Practices for Particle Imaging Instruments</a:t>
            </a:r>
            <a:endParaRPr lang="en-US" sz="3600">
              <a:solidFill>
                <a:schemeClr val="bg1"/>
              </a:solidFill>
              <a:cs typeface="Calibri Light"/>
            </a:endParaRPr>
          </a:p>
        </p:txBody>
      </p:sp>
      <p:sp>
        <p:nvSpPr>
          <p:cNvPr id="2" name="TextBox 1">
            <a:extLst>
              <a:ext uri="{FF2B5EF4-FFF2-40B4-BE49-F238E27FC236}">
                <a16:creationId xmlns:a16="http://schemas.microsoft.com/office/drawing/2014/main" id="{85C56331-29F4-891E-E1A7-B66C5859BDC1}"/>
              </a:ext>
            </a:extLst>
          </p:cNvPr>
          <p:cNvSpPr txBox="1"/>
          <p:nvPr/>
        </p:nvSpPr>
        <p:spPr>
          <a:xfrm>
            <a:off x="135082" y="720928"/>
            <a:ext cx="633672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011893"/>
                </a:solidFill>
                <a:hlinkClick r:id="rId4">
                  <a:extLst>
                    <a:ext uri="{A12FA001-AC4F-418D-AE19-62706E023703}">
                      <ahyp:hlinkClr xmlns:ahyp="http://schemas.microsoft.com/office/drawing/2018/hyperlinkcolor" val="tx"/>
                    </a:ext>
                  </a:extLst>
                </a:hlinkClick>
              </a:rPr>
              <a:t>https://www.us-ocb.org/opo-working-group/</a:t>
            </a:r>
            <a:endParaRPr lang="en-US" dirty="0">
              <a:solidFill>
                <a:srgbClr val="011893"/>
              </a:solidFill>
              <a:cs typeface="Calibri"/>
            </a:endParaRPr>
          </a:p>
        </p:txBody>
      </p:sp>
      <p:pic>
        <p:nvPicPr>
          <p:cNvPr id="5" name="Picture 9" descr="sophie_clayton.jpeg">
            <a:extLst>
              <a:ext uri="{FF2B5EF4-FFF2-40B4-BE49-F238E27FC236}">
                <a16:creationId xmlns:a16="http://schemas.microsoft.com/office/drawing/2014/main" id="{AF05BB98-4A3B-689F-0B06-1445738D84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1057021" y="3510066"/>
            <a:ext cx="886325" cy="878307"/>
          </a:xfrm>
          <a:prstGeom prst="rect">
            <a:avLst/>
          </a:prstGeom>
        </p:spPr>
      </p:pic>
      <p:pic>
        <p:nvPicPr>
          <p:cNvPr id="10" name="Picture 11" descr="Nicole Poulton_headshot.png">
            <a:extLst>
              <a:ext uri="{FF2B5EF4-FFF2-40B4-BE49-F238E27FC236}">
                <a16:creationId xmlns:a16="http://schemas.microsoft.com/office/drawing/2014/main" id="{C829DFB7-1460-DD28-5012-250DB8EE76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61031" y="4624182"/>
            <a:ext cx="828174" cy="765625"/>
          </a:xfrm>
          <a:prstGeom prst="rect">
            <a:avLst/>
          </a:prstGeom>
        </p:spPr>
      </p:pic>
      <p:pic>
        <p:nvPicPr>
          <p:cNvPr id="12" name="Picture 13" descr="Neeley_headshot.jpg">
            <a:extLst>
              <a:ext uri="{FF2B5EF4-FFF2-40B4-BE49-F238E27FC236}">
                <a16:creationId xmlns:a16="http://schemas.microsoft.com/office/drawing/2014/main" id="{D04ED566-17CF-B326-B06C-CB34FAA2D45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081084" y="5664119"/>
            <a:ext cx="898358" cy="841409"/>
          </a:xfrm>
          <a:prstGeom prst="rect">
            <a:avLst/>
          </a:prstGeom>
        </p:spPr>
      </p:pic>
      <p:sp>
        <p:nvSpPr>
          <p:cNvPr id="14" name="TextBox 13">
            <a:extLst>
              <a:ext uri="{FF2B5EF4-FFF2-40B4-BE49-F238E27FC236}">
                <a16:creationId xmlns:a16="http://schemas.microsoft.com/office/drawing/2014/main" id="{A585FBCD-9BB5-E306-E261-F87231437B4E}"/>
              </a:ext>
            </a:extLst>
          </p:cNvPr>
          <p:cNvSpPr txBox="1"/>
          <p:nvPr/>
        </p:nvSpPr>
        <p:spPr>
          <a:xfrm>
            <a:off x="10988841" y="4390376"/>
            <a:ext cx="98859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S. Clayton (ODU)</a:t>
            </a:r>
          </a:p>
        </p:txBody>
      </p:sp>
      <p:sp>
        <p:nvSpPr>
          <p:cNvPr id="15" name="TextBox 14">
            <a:extLst>
              <a:ext uri="{FF2B5EF4-FFF2-40B4-BE49-F238E27FC236}">
                <a16:creationId xmlns:a16="http://schemas.microsoft.com/office/drawing/2014/main" id="{CEE73651-AC26-B49A-AEBB-FD9CF07C01E5}"/>
              </a:ext>
            </a:extLst>
          </p:cNvPr>
          <p:cNvSpPr txBox="1"/>
          <p:nvPr/>
        </p:nvSpPr>
        <p:spPr>
          <a:xfrm>
            <a:off x="10958762" y="5393007"/>
            <a:ext cx="122922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N. Poulton (Bigelow)</a:t>
            </a:r>
            <a:endParaRPr lang="en-US"/>
          </a:p>
        </p:txBody>
      </p:sp>
      <p:sp>
        <p:nvSpPr>
          <p:cNvPr id="16" name="TextBox 15">
            <a:extLst>
              <a:ext uri="{FF2B5EF4-FFF2-40B4-BE49-F238E27FC236}">
                <a16:creationId xmlns:a16="http://schemas.microsoft.com/office/drawing/2014/main" id="{8305629E-5B3A-F143-E5B7-0509601C5F62}"/>
              </a:ext>
            </a:extLst>
          </p:cNvPr>
          <p:cNvSpPr txBox="1"/>
          <p:nvPr/>
        </p:nvSpPr>
        <p:spPr>
          <a:xfrm>
            <a:off x="10948735" y="6505928"/>
            <a:ext cx="136959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a:cs typeface="Calibri"/>
              </a:rPr>
              <a:t>A. Neeley (NASA/SSAI)</a:t>
            </a:r>
          </a:p>
        </p:txBody>
      </p:sp>
    </p:spTree>
    <p:extLst>
      <p:ext uri="{BB962C8B-B14F-4D97-AF65-F5344CB8AC3E}">
        <p14:creationId xmlns:p14="http://schemas.microsoft.com/office/powerpoint/2010/main" val="1767397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5050E1D9E10940A062E3982E8B786E" ma:contentTypeVersion="7" ma:contentTypeDescription="Create a new document." ma:contentTypeScope="" ma:versionID="8cc7b38a8364add7a046a9bcfc79ec43">
  <xsd:schema xmlns:xsd="http://www.w3.org/2001/XMLSchema" xmlns:xs="http://www.w3.org/2001/XMLSchema" xmlns:p="http://schemas.microsoft.com/office/2006/metadata/properties" xmlns:ns2="fd29e81f-e648-4863-9b14-04ff579b81c5" xmlns:ns3="b82e99fe-f4aa-4efd-8ce9-38ca29a1a0fe" targetNamespace="http://schemas.microsoft.com/office/2006/metadata/properties" ma:root="true" ma:fieldsID="bd47c87caec6b9d4888a1c4564ea2ebd" ns2:_="" ns3:_="">
    <xsd:import namespace="fd29e81f-e648-4863-9b14-04ff579b81c5"/>
    <xsd:import namespace="b82e99fe-f4aa-4efd-8ce9-38ca29a1a0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29e81f-e648-4863-9b14-04ff579b81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2e99fe-f4aa-4efd-8ce9-38ca29a1a0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C325434-6FFA-46FB-9944-CE3E7170DB17}">
  <ds:schemaRefs>
    <ds:schemaRef ds:uri="b82e99fe-f4aa-4efd-8ce9-38ca29a1a0fe"/>
    <ds:schemaRef ds:uri="fd29e81f-e648-4863-9b14-04ff579b81c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3FC4841-5A9E-46D0-BBA4-F705399A0203}">
  <ds:schemaRefs>
    <ds:schemaRef ds:uri="http://schemas.microsoft.com/sharepoint/v3/contenttype/forms"/>
  </ds:schemaRefs>
</ds:datastoreItem>
</file>

<file path=customXml/itemProps3.xml><?xml version="1.0" encoding="utf-8"?>
<ds:datastoreItem xmlns:ds="http://schemas.openxmlformats.org/officeDocument/2006/customXml" ds:itemID="{8B1F6016-0BF7-4C03-87FB-18FCCE12460F}">
  <ds:schemaRefs>
    <ds:schemaRef ds:uri="b82e99fe-f4aa-4efd-8ce9-38ca29a1a0fe"/>
    <ds:schemaRef ds:uri="fd29e81f-e648-4863-9b14-04ff579b81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15</TotalTime>
  <Words>2609</Words>
  <Application>Microsoft Macintosh PowerPoint</Application>
  <PresentationFormat>Widescreen</PresentationFormat>
  <Paragraphs>332</Paragraphs>
  <Slides>15</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vt:i4>
      </vt:variant>
    </vt:vector>
  </HeadingPairs>
  <TitlesOfParts>
    <vt:vector size="23" baseType="lpstr">
      <vt:lpstr>Arial</vt:lpstr>
      <vt:lpstr>Arial Nova Cond Light</vt:lpstr>
      <vt:lpstr>Calibri</vt:lpstr>
      <vt:lpstr>Calibri Light</vt:lpstr>
      <vt:lpstr>Helvetica Neue</vt:lpstr>
      <vt:lpstr>Lato</vt:lpstr>
      <vt:lpstr>Times New Roman</vt:lpstr>
      <vt:lpstr>Office Theme</vt:lpstr>
      <vt:lpstr>Field Support Group Update</vt:lpstr>
      <vt:lpstr>Our Staff</vt:lpstr>
      <vt:lpstr>Field &amp; Lab activities in support of NASA</vt:lpstr>
      <vt:lpstr>Phytoplankton Pigment Analysis Lab</vt:lpstr>
      <vt:lpstr>Status of Field Measurement Protocols – Published I</vt:lpstr>
      <vt:lpstr>PowerPoint Presentation</vt:lpstr>
      <vt:lpstr>In Progress – Scattering Properties</vt:lpstr>
      <vt:lpstr>Reporting Data from Images and Flow Cytometry</vt:lpstr>
      <vt:lpstr>PowerPoint Presentation</vt:lpstr>
      <vt:lpstr>PowerPoint Presentation</vt:lpstr>
      <vt:lpstr>PowerPoint Presentation</vt:lpstr>
      <vt:lpstr>PowerPoint Presentation</vt:lpstr>
      <vt:lpstr>PowerPoint Presentation</vt:lpstr>
      <vt:lpstr>Thank You</vt:lpstr>
      <vt:lpstr>Planned Field Protocol Activities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Mannino, Antonio (GSFC-6160)</dc:creator>
  <cp:lastModifiedBy>Mannino, Antonio (GSFC-6160)</cp:lastModifiedBy>
  <cp:revision>4</cp:revision>
  <cp:lastPrinted>2021-05-03T22:32:04Z</cp:lastPrinted>
  <dcterms:created xsi:type="dcterms:W3CDTF">2021-04-21T12:55:24Z</dcterms:created>
  <dcterms:modified xsi:type="dcterms:W3CDTF">2023-05-04T12:33:41Z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0x010100DA5050E1D9E10940A062E3982E8B786E</vt:lpwstr>
  </property>
</Properties>
</file>