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56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A547"/>
    <a:srgbClr val="0432FF"/>
    <a:srgbClr val="815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07"/>
  </p:normalViewPr>
  <p:slideViewPr>
    <p:cSldViewPr snapToObjects="1">
      <p:cViewPr varScale="1">
        <p:scale>
          <a:sx n="124" d="100"/>
          <a:sy n="124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471B-25E7-2A48-86C7-6841EE18D5D5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7A86E-55B7-854F-A11D-213CADEB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29ED3-3AD8-5F43-BE13-212BDFEBD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2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5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1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2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10C9-ECF1-1D42-AE6D-E2C4D8D810D6}" type="datetimeFigureOut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3AB5-DCAB-B744-AD97-593F7968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D385-E9CE-645F-715F-038900EA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</a:rPr>
              <a:t>A Land to Sea Paradigm: Impact of Spatially and Temporally Varying Nutrient and Freshwater Fluxes on Coastal Carbon Dynamics in the northern Gulf of Mexico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B78A-29E0-E3C4-0980-7B68910B6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effectLst/>
                <a:latin typeface="Helvetica" pitchFamily="2" charset="0"/>
              </a:rPr>
              <a:t>Michelle </a:t>
            </a:r>
            <a:r>
              <a:rPr lang="en-US" sz="2400" i="1" dirty="0" err="1">
                <a:effectLst/>
                <a:latin typeface="Helvetica" pitchFamily="2" charset="0"/>
              </a:rPr>
              <a:t>Gierach</a:t>
            </a:r>
            <a:r>
              <a:rPr lang="en-US" sz="2400" i="1" dirty="0">
                <a:effectLst/>
                <a:latin typeface="Helvetica" pitchFamily="2" charset="0"/>
              </a:rPr>
              <a:t> (JPL)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Helvetica" pitchFamily="2" charset="0"/>
              </a:rPr>
              <a:t>Dustin Carroll (MLML)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Helvetica" pitchFamily="2" charset="0"/>
              </a:rPr>
              <a:t>Cedric David (JPL)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Helvetica" pitchFamily="2" charset="0"/>
              </a:rPr>
              <a:t>Philip Townsend (</a:t>
            </a:r>
            <a:r>
              <a:rPr lang="en-US" sz="2400" i="1" dirty="0" err="1">
                <a:effectLst/>
                <a:latin typeface="Helvetica" pitchFamily="2" charset="0"/>
              </a:rPr>
              <a:t>UWMadison</a:t>
            </a:r>
            <a:r>
              <a:rPr lang="en-US" sz="2400" i="1" dirty="0">
                <a:effectLst/>
                <a:latin typeface="Helvetica" pitchFamily="2" charset="0"/>
              </a:rPr>
              <a:t>)</a:t>
            </a:r>
          </a:p>
          <a:p>
            <a:pPr marL="0" indent="0">
              <a:buNone/>
            </a:pPr>
            <a:r>
              <a:rPr lang="en-US" sz="2400" i="1" dirty="0" err="1">
                <a:effectLst/>
                <a:latin typeface="Helvetica" pitchFamily="2" charset="0"/>
              </a:rPr>
              <a:t>Zong</a:t>
            </a:r>
            <a:r>
              <a:rPr lang="en-US" sz="2400" i="1" dirty="0">
                <a:effectLst/>
                <a:latin typeface="Helvetica" pitchFamily="2" charset="0"/>
              </a:rPr>
              <a:t>-Liang Yang (</a:t>
            </a:r>
            <a:r>
              <a:rPr lang="en-US" sz="2400" i="1" dirty="0" err="1">
                <a:effectLst/>
                <a:latin typeface="Helvetica" pitchFamily="2" charset="0"/>
              </a:rPr>
              <a:t>UTAustin</a:t>
            </a:r>
            <a:r>
              <a:rPr lang="en-US" sz="2400" i="1" dirty="0">
                <a:effectLst/>
                <a:latin typeface="Helvetica" pitchFamily="2" charset="0"/>
              </a:rPr>
              <a:t>)</a:t>
            </a: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400" i="1" dirty="0">
                <a:effectLst/>
                <a:latin typeface="Helvetica" pitchFamily="2" charset="0"/>
              </a:rPr>
              <a:t>Dimitris Menemenlis (JPL)</a:t>
            </a: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Helvetica" pitchFamily="2" charset="0"/>
              </a:rPr>
              <a:t>(Michelle cannot attend --- so I will use the time slot to discuss the ECCO-Darwin global-ocean biogeochemistry contribution to project.)</a:t>
            </a:r>
          </a:p>
          <a:p>
            <a:pPr marL="0" indent="0">
              <a:buNone/>
            </a:pP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36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71F5050-18B5-AB40-8CE0-27A1349A1E6A}"/>
              </a:ext>
            </a:extLst>
          </p:cNvPr>
          <p:cNvSpPr txBox="1"/>
          <p:nvPr/>
        </p:nvSpPr>
        <p:spPr>
          <a:xfrm>
            <a:off x="4583454" y="4267200"/>
            <a:ext cx="444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Deliverables: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369E6-2B23-6743-8926-668D8938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76" y="4953000"/>
            <a:ext cx="3037741" cy="174915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3CEF1-FBB2-FA45-815D-8D6B973C3B84}"/>
              </a:ext>
            </a:extLst>
          </p:cNvPr>
          <p:cNvCxnSpPr>
            <a:cxnSpLocks/>
          </p:cNvCxnSpPr>
          <p:nvPr/>
        </p:nvCxnSpPr>
        <p:spPr>
          <a:xfrm>
            <a:off x="4576234" y="1295400"/>
            <a:ext cx="0" cy="5422337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DE810F-9637-764A-8AE0-C3C6111D5B59}"/>
              </a:ext>
            </a:extLst>
          </p:cNvPr>
          <p:cNvCxnSpPr>
            <a:cxnSpLocks/>
          </p:cNvCxnSpPr>
          <p:nvPr/>
        </p:nvCxnSpPr>
        <p:spPr>
          <a:xfrm flipH="1">
            <a:off x="4576234" y="4267200"/>
            <a:ext cx="444988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C325F5-EA88-CA41-BC85-9D5577C78517}"/>
              </a:ext>
            </a:extLst>
          </p:cNvPr>
          <p:cNvCxnSpPr>
            <a:cxnSpLocks/>
          </p:cNvCxnSpPr>
          <p:nvPr/>
        </p:nvCxnSpPr>
        <p:spPr>
          <a:xfrm flipH="1">
            <a:off x="110066" y="1143000"/>
            <a:ext cx="8915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68E5BE-9CCE-B74D-B97C-8FC15239A76D}"/>
              </a:ext>
            </a:extLst>
          </p:cNvPr>
          <p:cNvCxnSpPr>
            <a:cxnSpLocks/>
          </p:cNvCxnSpPr>
          <p:nvPr/>
        </p:nvCxnSpPr>
        <p:spPr>
          <a:xfrm flipH="1">
            <a:off x="110066" y="1219200"/>
            <a:ext cx="891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1DE7EB-14D6-0548-AEBB-A37CB0743749}"/>
              </a:ext>
            </a:extLst>
          </p:cNvPr>
          <p:cNvCxnSpPr>
            <a:cxnSpLocks/>
          </p:cNvCxnSpPr>
          <p:nvPr/>
        </p:nvCxnSpPr>
        <p:spPr>
          <a:xfrm flipH="1">
            <a:off x="110064" y="6774409"/>
            <a:ext cx="8915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AC9930-2A99-9948-8FCA-135FDE4A5A81}"/>
              </a:ext>
            </a:extLst>
          </p:cNvPr>
          <p:cNvSpPr txBox="1"/>
          <p:nvPr/>
        </p:nvSpPr>
        <p:spPr>
          <a:xfrm>
            <a:off x="-4236" y="1507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Attribution of Space-time Variability in </a:t>
            </a:r>
          </a:p>
          <a:p>
            <a:pPr algn="ctr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Global-ocean Dissolved Inorganic Carbon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A55B6-7D1D-9D41-B8CF-135FDF4502AD}"/>
              </a:ext>
            </a:extLst>
          </p:cNvPr>
          <p:cNvSpPr txBox="1"/>
          <p:nvPr/>
        </p:nvSpPr>
        <p:spPr>
          <a:xfrm>
            <a:off x="110066" y="1295400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1D0AA-38C7-8C48-9B69-C4886B843B4B}"/>
              </a:ext>
            </a:extLst>
          </p:cNvPr>
          <p:cNvSpPr txBox="1"/>
          <p:nvPr/>
        </p:nvSpPr>
        <p:spPr>
          <a:xfrm>
            <a:off x="110066" y="3333690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1EEE27-D5CF-3F4D-851E-813DDC4C5B95}"/>
              </a:ext>
            </a:extLst>
          </p:cNvPr>
          <p:cNvSpPr/>
          <p:nvPr/>
        </p:nvSpPr>
        <p:spPr>
          <a:xfrm>
            <a:off x="5232400" y="2900317"/>
            <a:ext cx="22860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B93A6C9-19B5-AB44-A933-A759D8E56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759" y="101744"/>
            <a:ext cx="1981200" cy="9906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41E1D19-11A7-064A-932A-F0C28E5022AA}"/>
              </a:ext>
            </a:extLst>
          </p:cNvPr>
          <p:cNvSpPr/>
          <p:nvPr/>
        </p:nvSpPr>
        <p:spPr>
          <a:xfrm>
            <a:off x="94276" y="1661517"/>
            <a:ext cx="45833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state-of-the-art ocean biogeochemistry state estimate (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ECCO-Darwin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that can be used for NASA science objectives, missions (e.g., PACE and SBG), and carbon inversion systems (e.g., CMS-Flux)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Quantify drivers of global-ocean carbon sequestration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climate-related sensitivity of marine ecosystems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6DDBF07-A0B1-2E41-AA98-C59DC19F92BF}"/>
              </a:ext>
            </a:extLst>
          </p:cNvPr>
          <p:cNvSpPr/>
          <p:nvPr/>
        </p:nvSpPr>
        <p:spPr>
          <a:xfrm>
            <a:off x="94277" y="3733800"/>
            <a:ext cx="43919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ECCO 1/3° state estimate to represent ocean circulation and hydrography from 1992 to near-present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 with a marine ecosystem and carbon chemistry model developed by the MIT Darwin Project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ocean biogeochemistry using a Green’s Functions approach and a suite of in-situ observations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2FADF1-CCBC-A343-9CD2-D51F34101467}"/>
              </a:ext>
            </a:extLst>
          </p:cNvPr>
          <p:cNvSpPr/>
          <p:nvPr/>
        </p:nvSpPr>
        <p:spPr>
          <a:xfrm>
            <a:off x="4571999" y="4634061"/>
            <a:ext cx="453378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Data-constrained, multi-decadal estimate of ocean carbon sequestration for 1992–2018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Closed 3-D budgets for key 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biogeochemical quantities    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DIC, macro and micronutrients, plankton biomass)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global-ocean biogeochemistry estimates that will become increasingly more accurate and useful as ECCO state estimates evolve and are extended in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E2136-04C5-0847-A0F6-01DB30229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364" y="100294"/>
            <a:ext cx="1181100" cy="9844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AAE7BF-3B37-D908-D81E-F20E7C8D9D99}"/>
              </a:ext>
            </a:extLst>
          </p:cNvPr>
          <p:cNvSpPr txBox="1"/>
          <p:nvPr/>
        </p:nvSpPr>
        <p:spPr>
          <a:xfrm>
            <a:off x="94278" y="5308937"/>
            <a:ext cx="1429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ECCO-Darwin can be used to separate and quantify the mechanisms that drive ocean carbon variability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9F2DE7-BB9D-C02D-8A34-64ECD3657B7C}"/>
              </a:ext>
            </a:extLst>
          </p:cNvPr>
          <p:cNvSpPr txBox="1"/>
          <p:nvPr/>
        </p:nvSpPr>
        <p:spPr>
          <a:xfrm>
            <a:off x="4677652" y="6084704"/>
            <a:ext cx="4439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Carroll et al., 2022. </a:t>
            </a:r>
            <a:r>
              <a:rPr lang="en-US" sz="12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Attribution of Space-time Variability in Global-ocean Dissolved Inorganic Carbon</a:t>
            </a: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Global Biogeochemical Cycles, 36, e2021GB007162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FB8AAB-4144-AE3C-05DE-F04C9F471FF5}"/>
              </a:ext>
            </a:extLst>
          </p:cNvPr>
          <p:cNvCxnSpPr>
            <a:cxnSpLocks/>
          </p:cNvCxnSpPr>
          <p:nvPr/>
        </p:nvCxnSpPr>
        <p:spPr>
          <a:xfrm flipH="1">
            <a:off x="94276" y="3276600"/>
            <a:ext cx="4477724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F721D6A-0F9F-1F49-88A0-70E8E5535F86}"/>
              </a:ext>
            </a:extLst>
          </p:cNvPr>
          <p:cNvGrpSpPr/>
          <p:nvPr/>
        </p:nvGrpSpPr>
        <p:grpSpPr>
          <a:xfrm>
            <a:off x="6324600" y="1304922"/>
            <a:ext cx="2743200" cy="2872969"/>
            <a:chOff x="6324600" y="1304922"/>
            <a:chExt cx="2743200" cy="287296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055AAA-A4C7-AEAF-69C1-B1217FE3E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882"/>
            <a:stretch/>
          </p:blipFill>
          <p:spPr>
            <a:xfrm>
              <a:off x="6606777" y="1304922"/>
              <a:ext cx="2461023" cy="287296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A51605-98B5-5A43-882D-5F5B25F1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2066"/>
            <a:stretch/>
          </p:blipFill>
          <p:spPr>
            <a:xfrm>
              <a:off x="6324600" y="2529428"/>
              <a:ext cx="672170" cy="4422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71A9F20-2754-7546-93D4-F01ADBFAD64F}"/>
                </a:ext>
              </a:extLst>
            </p:cNvPr>
            <p:cNvSpPr/>
            <p:nvPr/>
          </p:nvSpPr>
          <p:spPr>
            <a:xfrm>
              <a:off x="6592577" y="2455578"/>
              <a:ext cx="304800" cy="91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80743EF-5D4C-0036-8B76-B4D3E7FDD62B}"/>
              </a:ext>
            </a:extLst>
          </p:cNvPr>
          <p:cNvSpPr txBox="1"/>
          <p:nvPr/>
        </p:nvSpPr>
        <p:spPr>
          <a:xfrm>
            <a:off x="4624037" y="1773944"/>
            <a:ext cx="20277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  <a:t>DIC gain from air-sea CO</a:t>
            </a:r>
            <a:r>
              <a:rPr lang="en-US" sz="900" b="1" baseline="-25000" dirty="0">
                <a:solidFill>
                  <a:schemeClr val="accent2"/>
                </a:solidFill>
                <a:effectLst/>
                <a:latin typeface="Helvetica Neue" panose="02000503000000020004" pitchFamily="2" charset="0"/>
              </a:rPr>
              <a:t>2</a:t>
            </a:r>
            <a:r>
              <a:rPr lang="en-US" sz="900" b="1" dirty="0">
                <a:solidFill>
                  <a:schemeClr val="accent2"/>
                </a:solidFill>
                <a:latin typeface="Helvetica Neue" panose="02000503000000020004" pitchFamily="2" charset="0"/>
              </a:rPr>
              <a:t> flux occurs in boundary currents, subpolar regions, and the Southern Ocean, while losses occur along the equator</a:t>
            </a:r>
          </a:p>
          <a:p>
            <a:endParaRPr lang="en-US" sz="500" dirty="0">
              <a:solidFill>
                <a:srgbClr val="42A547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sz="900" b="1" dirty="0">
                <a:solidFill>
                  <a:srgbClr val="42A547"/>
                </a:solidFill>
                <a:effectLst/>
                <a:latin typeface="Helvetica Neue" panose="02000503000000020004" pitchFamily="2" charset="0"/>
              </a:rPr>
              <a:t>Biology provides a gain of DIC    from deep remineralization, concentrated in subtropical </a:t>
            </a:r>
          </a:p>
          <a:p>
            <a:r>
              <a:rPr lang="en-US" sz="900" b="1" dirty="0">
                <a:solidFill>
                  <a:srgbClr val="42A547"/>
                </a:solidFill>
                <a:latin typeface="Helvetica Neue" panose="02000503000000020004" pitchFamily="2" charset="0"/>
              </a:rPr>
              <a:t>g</a:t>
            </a:r>
            <a:r>
              <a:rPr lang="en-US" sz="900" b="1" dirty="0">
                <a:solidFill>
                  <a:srgbClr val="42A547"/>
                </a:solidFill>
                <a:effectLst/>
                <a:latin typeface="Helvetica Neue" panose="02000503000000020004" pitchFamily="2" charset="0"/>
              </a:rPr>
              <a:t>yres, and a loss at the equator from plankton blooms</a:t>
            </a:r>
          </a:p>
          <a:p>
            <a:endParaRPr lang="en-US" sz="500" dirty="0">
              <a:solidFill>
                <a:srgbClr val="1F1F1F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sz="900" b="1" dirty="0">
                <a:solidFill>
                  <a:srgbClr val="8158A2"/>
                </a:solidFill>
                <a:effectLst/>
                <a:latin typeface="Helvetica Neue" panose="02000503000000020004" pitchFamily="2" charset="0"/>
              </a:rPr>
              <a:t>DIC loss from circulation highlights the extratropical divergence (downwelling) required to balance equatorial convergence of DIC-rich waters (upwelling)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194010-CA22-FC1B-7C20-B55439D0D271}"/>
              </a:ext>
            </a:extLst>
          </p:cNvPr>
          <p:cNvSpPr txBox="1"/>
          <p:nvPr/>
        </p:nvSpPr>
        <p:spPr>
          <a:xfrm>
            <a:off x="4624037" y="1257899"/>
            <a:ext cx="2386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effectLst/>
                <a:latin typeface="Helvetica Neue" panose="02000503000000020004" pitchFamily="2" charset="0"/>
              </a:rPr>
              <a:t>Patterns of </a:t>
            </a:r>
            <a:r>
              <a:rPr lang="en-US" sz="1000" b="1" dirty="0">
                <a:latin typeface="Helvetica Neue" panose="02000503000000020004" pitchFamily="2" charset="0"/>
              </a:rPr>
              <a:t>Dissolved Inorganic Carbon (D</a:t>
            </a:r>
            <a:r>
              <a:rPr lang="en-US" sz="1000" b="1" dirty="0">
                <a:effectLst/>
                <a:latin typeface="Helvetica Neue" panose="02000503000000020004" pitchFamily="2" charset="0"/>
              </a:rPr>
              <a:t>IC) gain (top) &amp; loss (bottom) in full-depth-ocean</a:t>
            </a:r>
          </a:p>
        </p:txBody>
      </p:sp>
    </p:spTree>
    <p:extLst>
      <p:ext uri="{BB962C8B-B14F-4D97-AF65-F5344CB8AC3E}">
        <p14:creationId xmlns:p14="http://schemas.microsoft.com/office/powerpoint/2010/main" val="199969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BC4AB-7AB1-4B36-7786-5E0C53E4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931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38865-FEC6-5450-44BF-D3FA9D901586}"/>
              </a:ext>
            </a:extLst>
          </p:cNvPr>
          <p:cNvSpPr txBox="1"/>
          <p:nvPr/>
        </p:nvSpPr>
        <p:spPr>
          <a:xfrm>
            <a:off x="6019800" y="6361097"/>
            <a:ext cx="311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Carrol et al. CMS project)</a:t>
            </a:r>
          </a:p>
        </p:txBody>
      </p:sp>
    </p:spTree>
    <p:extLst>
      <p:ext uri="{BB962C8B-B14F-4D97-AF65-F5344CB8AC3E}">
        <p14:creationId xmlns:p14="http://schemas.microsoft.com/office/powerpoint/2010/main" val="382513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696F0-EA03-C2F9-C41A-60FB5D00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F7EB2F9-9188-0BC2-B4FC-2468FD08E219}"/>
              </a:ext>
            </a:extLst>
          </p:cNvPr>
          <p:cNvGrpSpPr>
            <a:grpSpLocks noChangeAspect="1"/>
          </p:cNvGrpSpPr>
          <p:nvPr/>
        </p:nvGrpSpPr>
        <p:grpSpPr>
          <a:xfrm>
            <a:off x="267050" y="2017911"/>
            <a:ext cx="4113051" cy="2295307"/>
            <a:chOff x="2484965" y="965690"/>
            <a:chExt cx="7424348" cy="4143191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AFBCE92-F46D-0349-1EDD-481F0116C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45" y="2084881"/>
              <a:ext cx="3464470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93DB62-AD2D-CBFE-F743-0E6681FE41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4965" y="965690"/>
              <a:ext cx="7424348" cy="3255294"/>
              <a:chOff x="3389426" y="578064"/>
              <a:chExt cx="6395832" cy="2804329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3B452A8F-8E5F-E1BF-C16B-DDB92B8E41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9435" y="2153306"/>
                <a:ext cx="3961960" cy="12290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88B3F25-E2F3-A186-0E63-DEA062935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6365" t="55374" r="8487" b="21364"/>
              <a:stretch/>
            </p:blipFill>
            <p:spPr>
              <a:xfrm>
                <a:off x="3390749" y="1934067"/>
                <a:ext cx="424402" cy="1278218"/>
              </a:xfrm>
              <a:prstGeom prst="rect">
                <a:avLst/>
              </a:prstGeom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7A8A9EA5-CD78-B19C-5F49-B21D283E8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2" t="28788" r="507" b="1624"/>
              <a:stretch/>
            </p:blipFill>
            <p:spPr bwMode="auto">
              <a:xfrm>
                <a:off x="6587229" y="697369"/>
                <a:ext cx="3198029" cy="1633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C16CAAB-F439-DCBA-D15F-DC125F724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9426" y="578064"/>
                <a:ext cx="1391296" cy="13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37B653-3FE1-C446-7B5C-DAE2F5211475}"/>
                  </a:ext>
                </a:extLst>
              </p:cNvPr>
              <p:cNvSpPr/>
              <p:nvPr/>
            </p:nvSpPr>
            <p:spPr>
              <a:xfrm>
                <a:off x="6587229" y="697369"/>
                <a:ext cx="2804166" cy="14559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6CDC7-D51E-39A0-73B9-FCABD6FE8AF5}"/>
                  </a:ext>
                </a:extLst>
              </p:cNvPr>
              <p:cNvSpPr/>
              <p:nvPr/>
            </p:nvSpPr>
            <p:spPr>
              <a:xfrm>
                <a:off x="4511334" y="2867487"/>
                <a:ext cx="904045" cy="51490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98A884D3-BF3F-8304-800E-591C5CCB9D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1333" y="697369"/>
                <a:ext cx="2075896" cy="217011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6DEB960E-9259-B222-6AD1-B359D598F6C3}"/>
              </a:ext>
            </a:extLst>
          </p:cNvPr>
          <p:cNvSpPr txBox="1"/>
          <p:nvPr/>
        </p:nvSpPr>
        <p:spPr>
          <a:xfrm>
            <a:off x="4290454" y="1872790"/>
            <a:ext cx="4788467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Based on LLC 270 ECCO-Darwin (Carroll et al., 2020)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2 DOC pools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Daily terrestrial runoff from the Mackenzie River (2000–2019): Freshwater, river temperature, and 6 biogeochemical tracers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Interannual DOC, DIC, and alkalinity runoff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8CD5991-0941-BBAD-DCBC-F05929D66401}"/>
              </a:ext>
            </a:extLst>
          </p:cNvPr>
          <p:cNvSpPr txBox="1"/>
          <p:nvPr/>
        </p:nvSpPr>
        <p:spPr>
          <a:xfrm>
            <a:off x="93454" y="1016904"/>
            <a:ext cx="872007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350"/>
              </a:spcAft>
              <a:tabLst>
                <a:tab pos="266700" algn="l"/>
                <a:tab pos="533876" algn="l"/>
                <a:tab pos="800576" algn="l"/>
                <a:tab pos="1067753" algn="l"/>
                <a:tab pos="1334929" algn="l"/>
                <a:tab pos="1601629" algn="l"/>
                <a:tab pos="1868805" algn="l"/>
                <a:tab pos="2135981" algn="l"/>
                <a:tab pos="2402681" algn="l"/>
                <a:tab pos="2669858" algn="l"/>
                <a:tab pos="2936558" algn="l"/>
                <a:tab pos="3203734" algn="l"/>
                <a:tab pos="3470910" algn="l"/>
                <a:tab pos="3737610" algn="l"/>
                <a:tab pos="4004786" algn="l"/>
                <a:tab pos="4271963" algn="l"/>
                <a:tab pos="4538663" algn="l"/>
                <a:tab pos="4805839" algn="l"/>
                <a:tab pos="5072539" algn="l"/>
                <a:tab pos="5339715" algn="l"/>
                <a:tab pos="5606891" algn="l"/>
                <a:tab pos="5873591" algn="l"/>
                <a:tab pos="6140768" algn="l"/>
                <a:tab pos="6407944" algn="l"/>
                <a:tab pos="6674644" algn="l"/>
                <a:tab pos="6941820" algn="l"/>
                <a:tab pos="7208520" algn="l"/>
                <a:tab pos="7475696" algn="l"/>
                <a:tab pos="7742873" algn="l"/>
                <a:tab pos="8009573" algn="l"/>
                <a:tab pos="8276749" algn="l"/>
                <a:tab pos="8543925" algn="l"/>
              </a:tabLst>
            </a:pP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Clément </a:t>
            </a:r>
            <a:r>
              <a:rPr lang="en-US" sz="21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Bertin</a:t>
            </a: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(La Rochelle Université), </a:t>
            </a:r>
            <a:r>
              <a:rPr lang="en-US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Biogeochemical River Runoff Drives Intense Arctic Ocean Outgassing </a:t>
            </a: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(just published, Geophysical Research Letters)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D80A2B-4B4A-DE29-4BE4-AC59AB87B613}"/>
              </a:ext>
            </a:extLst>
          </p:cNvPr>
          <p:cNvSpPr txBox="1"/>
          <p:nvPr/>
        </p:nvSpPr>
        <p:spPr>
          <a:xfrm>
            <a:off x="23236" y="4342463"/>
            <a:ext cx="4455857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Model reproduces Southeast Beaufort Sea dynamics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Simulated surface-ocean DOC agrees well with satellite observations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Captures the observed seasonal-to-interannual  NPP and CO</a:t>
            </a:r>
            <a:r>
              <a:rPr lang="en-US" sz="1500" b="1" baseline="-25000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2</a:t>
            </a:r>
            <a:r>
              <a:rPr lang="en-US" sz="1500" b="1" dirty="0"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flux amplitude and variability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7F858D-9DAF-4C16-A4AF-2E41F8BEC659}"/>
              </a:ext>
            </a:extLst>
          </p:cNvPr>
          <p:cNvGrpSpPr/>
          <p:nvPr/>
        </p:nvGrpSpPr>
        <p:grpSpPr>
          <a:xfrm>
            <a:off x="4143137" y="3612302"/>
            <a:ext cx="4935783" cy="2261913"/>
            <a:chOff x="5876394" y="3927114"/>
            <a:chExt cx="6315606" cy="2894242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8F6AC371-444C-22B5-C4D5-13277B9769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76394" y="3927114"/>
              <a:ext cx="4780842" cy="1536076"/>
              <a:chOff x="5467202" y="3607834"/>
              <a:chExt cx="6389798" cy="2053031"/>
            </a:xfrm>
          </p:grpSpPr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A77A9497-0972-FBD8-E76B-232A5829B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" r="36171" b="54414"/>
              <a:stretch/>
            </p:blipFill>
            <p:spPr bwMode="auto">
              <a:xfrm>
                <a:off x="5787790" y="3607834"/>
                <a:ext cx="6015898" cy="1790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CFFA66AC-0F6E-389F-7B01-9F7B5B882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0454" r="34734" b="2085"/>
              <a:stretch/>
            </p:blipFill>
            <p:spPr bwMode="auto">
              <a:xfrm>
                <a:off x="5467202" y="5367733"/>
                <a:ext cx="6389798" cy="293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8842AEF5-F7F0-E2E4-9BFC-D418CAE3D155}"/>
                </a:ext>
              </a:extLst>
            </p:cNvPr>
            <p:cNvGrpSpPr/>
            <p:nvPr/>
          </p:nvGrpSpPr>
          <p:grpSpPr>
            <a:xfrm>
              <a:off x="6211641" y="5484662"/>
              <a:ext cx="4819054" cy="1336694"/>
              <a:chOff x="6545786" y="5367138"/>
              <a:chExt cx="4819054" cy="1336694"/>
            </a:xfrm>
          </p:grpSpPr>
          <p:pic>
            <p:nvPicPr>
              <p:cNvPr id="72" name="Picture 4">
                <a:extLst>
                  <a:ext uri="{FF2B5EF4-FFF2-40B4-BE49-F238E27FC236}">
                    <a16:creationId xmlns:a16="http://schemas.microsoft.com/office/drawing/2014/main" id="{51E8F499-0F7A-1DAA-74C8-154A38CB1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0" t="33741" r="5692" b="35069"/>
              <a:stretch/>
            </p:blipFill>
            <p:spPr bwMode="auto">
              <a:xfrm>
                <a:off x="6968514" y="5370421"/>
                <a:ext cx="4396326" cy="1137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48920862-C159-1C42-6E02-AF44AE10389C}"/>
                  </a:ext>
                </a:extLst>
              </p:cNvPr>
              <p:cNvSpPr txBox="1"/>
              <p:nvPr/>
            </p:nvSpPr>
            <p:spPr>
              <a:xfrm rot="16200000">
                <a:off x="6101511" y="5811413"/>
                <a:ext cx="1183912" cy="29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NPP (TgC mth</a:t>
                </a:r>
                <a:r>
                  <a:rPr lang="en-US" sz="900" baseline="30000" dirty="0"/>
                  <a:t>-1</a:t>
                </a:r>
                <a:r>
                  <a:rPr lang="en-US" sz="900" dirty="0"/>
                  <a:t>)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19356AAE-EE5C-7BF6-EBAD-1BCABFD1869C}"/>
                  </a:ext>
                </a:extLst>
              </p:cNvPr>
              <p:cNvSpPr txBox="1"/>
              <p:nvPr/>
            </p:nvSpPr>
            <p:spPr>
              <a:xfrm>
                <a:off x="6760346" y="6250605"/>
                <a:ext cx="310131" cy="29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731FD101-78AD-FCAF-19FE-D840BAC857BD}"/>
                  </a:ext>
                </a:extLst>
              </p:cNvPr>
              <p:cNvSpPr txBox="1"/>
              <p:nvPr/>
            </p:nvSpPr>
            <p:spPr>
              <a:xfrm>
                <a:off x="6760346" y="5925231"/>
                <a:ext cx="310131" cy="29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B787F09A-0399-83D8-406E-B8BDE1C28259}"/>
                  </a:ext>
                </a:extLst>
              </p:cNvPr>
              <p:cNvSpPr txBox="1"/>
              <p:nvPr/>
            </p:nvSpPr>
            <p:spPr>
              <a:xfrm>
                <a:off x="6760346" y="5599857"/>
                <a:ext cx="310131" cy="29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682BEBA5-809F-7F18-8CC5-7D2408A3C2A0}"/>
                  </a:ext>
                </a:extLst>
              </p:cNvPr>
              <p:cNvSpPr txBox="1"/>
              <p:nvPr/>
            </p:nvSpPr>
            <p:spPr>
              <a:xfrm>
                <a:off x="6794119" y="6408470"/>
                <a:ext cx="4307785" cy="29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Jan      Feb    Mar    Apr     May     Jul     Aug     Sep     Oct     Nov     Dec </a:t>
                </a:r>
              </a:p>
            </p:txBody>
          </p:sp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2B8084EC-01AE-77B1-4456-4ADFB9317FCF}"/>
                </a:ext>
              </a:extLst>
            </p:cNvPr>
            <p:cNvGrpSpPr/>
            <p:nvPr/>
          </p:nvGrpSpPr>
          <p:grpSpPr>
            <a:xfrm>
              <a:off x="10599309" y="4041950"/>
              <a:ext cx="1592691" cy="566006"/>
              <a:chOff x="3053524" y="2738735"/>
              <a:chExt cx="2105486" cy="646331"/>
            </a:xfrm>
          </p:grpSpPr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6F33362F-EB60-0ED1-52E8-3B4632CB60CA}"/>
                  </a:ext>
                </a:extLst>
              </p:cNvPr>
              <p:cNvSpPr/>
              <p:nvPr/>
            </p:nvSpPr>
            <p:spPr>
              <a:xfrm>
                <a:off x="3053524" y="2738735"/>
                <a:ext cx="1990775" cy="646331"/>
              </a:xfrm>
              <a:prstGeom prst="roundRect">
                <a:avLst/>
              </a:prstGeom>
              <a:solidFill>
                <a:schemeClr val="bg1">
                  <a:alpha val="60692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3F2D45DE-8F06-9E35-7660-1A3DBC2BDBCC}"/>
                  </a:ext>
                </a:extLst>
              </p:cNvPr>
              <p:cNvSpPr txBox="1"/>
              <p:nvPr/>
            </p:nvSpPr>
            <p:spPr>
              <a:xfrm>
                <a:off x="3424228" y="2738735"/>
                <a:ext cx="1734782" cy="640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50" dirty="0"/>
                  <a:t>Lewis et al. (2020)</a:t>
                </a:r>
              </a:p>
              <a:p>
                <a:r>
                  <a:rPr lang="en-US" sz="750" dirty="0"/>
                  <a:t>Belanger et al. (2013)</a:t>
                </a:r>
              </a:p>
              <a:p>
                <a:r>
                  <a:rPr lang="en-US" sz="750" dirty="0"/>
                  <a:t>All Interannual</a:t>
                </a:r>
              </a:p>
            </p:txBody>
          </p: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6EB13DEB-3C40-3DE4-617E-CD0EF4FA3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143" y="2864962"/>
                <a:ext cx="252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CA167603-E6E0-C887-8415-7CFDC09EA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0619" y="3066789"/>
                <a:ext cx="2520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47AECFE6-5120-4133-1D16-0CAF25980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143" y="3256259"/>
                <a:ext cx="252000" cy="0"/>
              </a:xfrm>
              <a:prstGeom prst="line">
                <a:avLst/>
              </a:prstGeom>
              <a:ln w="19050">
                <a:solidFill>
                  <a:srgbClr val="30A23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520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504</Words>
  <Application>Microsoft Macintosh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Neue</vt:lpstr>
      <vt:lpstr>Tahoma</vt:lpstr>
      <vt:lpstr>Office Theme</vt:lpstr>
      <vt:lpstr>A Land to Sea Paradigm: Impact of Spatially and Temporally Varying Nutrient and Freshwater Fluxes on Coastal Carbon Dynamics in the northern Gulf of Mexico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</dc:creator>
  <cp:lastModifiedBy>Dimitris Menemenlis</cp:lastModifiedBy>
  <cp:revision>78</cp:revision>
  <cp:lastPrinted>2020-05-05T21:15:31Z</cp:lastPrinted>
  <dcterms:created xsi:type="dcterms:W3CDTF">2020-05-05T20:23:12Z</dcterms:created>
  <dcterms:modified xsi:type="dcterms:W3CDTF">2023-05-08T18:15:35Z</dcterms:modified>
</cp:coreProperties>
</file>