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720" r:id="rId6"/>
    <p:sldId id="721" r:id="rId7"/>
    <p:sldId id="722" r:id="rId8"/>
    <p:sldId id="723" r:id="rId9"/>
    <p:sldId id="775" r:id="rId10"/>
    <p:sldId id="273" r:id="rId11"/>
    <p:sldId id="261" r:id="rId12"/>
    <p:sldId id="266" r:id="rId13"/>
    <p:sldId id="779" r:id="rId14"/>
    <p:sldId id="782" r:id="rId15"/>
    <p:sldId id="262" r:id="rId16"/>
    <p:sldId id="269" r:id="rId17"/>
    <p:sldId id="777" r:id="rId18"/>
    <p:sldId id="778" r:id="rId19"/>
    <p:sldId id="272" r:id="rId20"/>
    <p:sldId id="7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C76"/>
    <a:srgbClr val="093255"/>
    <a:srgbClr val="168CC1"/>
    <a:srgbClr val="215789"/>
    <a:srgbClr val="198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2160" autoAdjust="0"/>
  </p:normalViewPr>
  <p:slideViewPr>
    <p:cSldViewPr snapToGrid="0" showGuides="1">
      <p:cViewPr varScale="1">
        <p:scale>
          <a:sx n="53" d="100"/>
          <a:sy n="53" d="100"/>
        </p:scale>
        <p:origin x="56" y="119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DD700-F5E1-49F6-B021-3DD75336A48C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BB217-8F5F-4986-B9B6-6219BABD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2A3DEB7-8AEC-8646-A8A6-8C2A89F3A1D4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5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05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2A3DEB7-8AEC-8646-A8A6-8C2A89F3A1D4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6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1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2A3DEB7-8AEC-8646-A8A6-8C2A89F3A1D4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7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7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2A3DEB7-8AEC-8646-A8A6-8C2A89F3A1D4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8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79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venir Book"/>
                <a:cs typeface="Avenir Book"/>
              </a:rPr>
              <a:t>NPP by </a:t>
            </a:r>
            <a:r>
              <a:rPr lang="en-US" sz="1200" baseline="30000" dirty="0">
                <a:latin typeface="Avenir Book"/>
                <a:cs typeface="Avenir Book"/>
              </a:rPr>
              <a:t>13</a:t>
            </a:r>
            <a:r>
              <a:rPr lang="en-US" sz="1200" dirty="0">
                <a:latin typeface="Avenir Book"/>
                <a:cs typeface="Avenir Book"/>
              </a:rPr>
              <a:t>C-DIC &amp; New PP by </a:t>
            </a:r>
            <a:r>
              <a:rPr lang="en-US" sz="1200" baseline="30000" dirty="0">
                <a:latin typeface="Avenir Book"/>
                <a:cs typeface="Avenir Book"/>
              </a:rPr>
              <a:t>15</a:t>
            </a:r>
            <a:r>
              <a:rPr lang="en-US" sz="1200" dirty="0">
                <a:latin typeface="Avenir Book"/>
                <a:cs typeface="Avenir Book"/>
              </a:rPr>
              <a:t>N-NO</a:t>
            </a:r>
            <a:r>
              <a:rPr lang="en-US" sz="1200" baseline="-25000" dirty="0">
                <a:latin typeface="Avenir Book"/>
                <a:cs typeface="Avenir Book"/>
              </a:rPr>
              <a:t>3</a:t>
            </a:r>
            <a:r>
              <a:rPr lang="en-US" sz="1200" dirty="0">
                <a:latin typeface="Avenir Book"/>
                <a:cs typeface="Avenir Book"/>
              </a:rPr>
              <a:t> incorporation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BB217-8F5F-4986-B9B6-6219BABDFA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4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0341-B639-8D5D-E58C-2C6F34F89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82DB5-B699-176F-579A-20FA823EE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59D1E-72FA-1902-3994-3F87430B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206F-C7AF-4395-A119-109E357194B2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30194-BC04-4FEF-C72A-C9A8500BE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1E5CB-87B2-7C03-816B-6F701EEC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B86FB-6E60-5E5A-A096-23E0FE8FC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E1E672-6AB5-A77D-5BEA-EF3F3AADC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2B4C9-F9D7-562F-3D54-81CEFD8D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6099-3C52-42C4-8506-3386ECB69A34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EE75-AC62-0ED2-BBF0-78232011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148D9-9A12-742E-409E-5F994B0E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59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08FFF-E43D-71FC-AA34-F29D427BA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8A042-7BAE-03C9-9424-957523667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EA906-CD7A-37D5-C07B-4F70E93BE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17CF-C028-4C22-93BA-8243722A231B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21BD4-600D-5E26-9469-2A6FDD06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28CB1-C382-FDE4-6DBF-C72ABB96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1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BD31-C07F-36A4-EAAE-BE28C3A7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FD037-484D-3DAF-CCC8-75E8B4676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850CB-220D-791E-455C-02B29FCA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F988-6691-4F5F-9832-4831219AC175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8257D-8C13-2744-2545-01284C78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695D1-36C7-2293-D6C8-C39F91292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E303-82CC-D123-B788-BA1FBC714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5AEB1-1B27-A4E9-95AB-26B465E83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1AAE9-CAFA-4207-3D82-7107C00E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FF7FF-3B6B-4422-AB1D-0FABA371F643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87978-77AC-309B-BDC4-39578062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126BD-694B-0103-66F7-056E267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135A4-D1D1-B329-FBBC-10F9C43D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7B7F3-899F-7EAE-E109-159D2EF50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5B02C-3568-81E2-334D-722FC5F33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07941-30BF-B62C-818D-67B3BDB2C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5D22-3FD5-4753-9D7B-C8BF5169B3FD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69E3E-7BF0-C43F-B21B-A58BC112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E8D73-36F5-5CB8-88BA-9D8AFB6F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6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5418-0CC7-471F-BA11-D850AD3E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6C876-1AB3-7186-6CB5-16E5EF186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C9C5B-9166-6675-7D71-99A406E36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DB008-A508-3265-229F-CD8A17AC8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341A2-B823-428E-27E9-313EA540E4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1EAE9E-6311-532A-954F-A1CC458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0A5C-2F71-414B-AE5E-E50788EBD073}" type="datetime1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6DECD0-3D64-DF64-DEA5-0B6F1985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D9288-ABAC-B65B-545C-44B73809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C32C-F22B-30EB-27D2-68298475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D2B29-AF68-657F-F6E9-AEC7EBEF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9BFC-B857-4AD2-A02D-85260F4E4B90}" type="datetime1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AEF60-BF07-4844-DC84-AB61C3FB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0B59E-38B0-6720-6ADA-3D5B5344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8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694E31-F26B-9D60-4AE7-0AA1CB2B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73AE-A788-4196-A837-F165DE18E3C8}" type="datetime1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5E16F-2428-8536-6E20-8641140D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2889E-A31C-EC6F-E497-983C39CF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7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6B00-8E33-5C51-9A28-E1E63876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34612-C418-A174-D357-32E7945B8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10BE9-2D78-9314-2533-D86FEF83E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3360B-573A-B875-37C2-96EC067DF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CF5D-3BD2-48CB-90DB-6D3AFADAB82E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6620D-022B-09BA-617F-9BD211A2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012E9-E52F-DDCA-460D-254D403C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1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F804-7C81-3A8D-35CE-DE302091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7272D9-EB9F-3FFF-1B3D-E5938FDBB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FA069-0A78-1928-6137-6726CD7FD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56F29-F647-A835-0488-586D590B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8DD75-CBC6-476F-B3D8-5358B7CCF6FD}" type="datetime1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94973-CC16-530A-4FE8-55D9D13C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05746-61ED-3D7C-69C7-BEEE944C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1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6DFA9-1F45-D144-FEC7-C9C8D02A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492DE-95ED-4A67-A478-336E5C503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0D871-39FD-12C7-B08F-11DF6F1F3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3012D-48EA-4439-AA9C-0D6220AF2B7F}" type="datetime1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1FC9B-2A54-23DD-F8EE-60A84617A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D7355-A0EF-79F2-B37D-8D0C61685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76561-6880-4FCA-A3B4-0E54C3058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5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7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7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D1FF1-3015-110F-3446-FA44AF21F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Operational Highlights of the </a:t>
            </a:r>
            <a:r>
              <a:rPr lang="en-US" sz="4000" dirty="0" err="1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EXport</a:t>
            </a:r>
            <a:r>
              <a:rPr lang="en-US" sz="4000" dirty="0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Processes </a:t>
            </a:r>
            <a:br>
              <a:rPr lang="en-US" sz="4000" dirty="0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000" dirty="0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in the Ocean from </a:t>
            </a:r>
            <a:r>
              <a:rPr lang="en-US" sz="4000" dirty="0" err="1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RemoTe</a:t>
            </a:r>
            <a:r>
              <a:rPr lang="en-US" sz="4000" dirty="0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Sensing (EXPORTS) North Atlantic 2021 </a:t>
            </a:r>
            <a:r>
              <a:rPr lang="en-US" sz="4400" dirty="0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Field</a:t>
            </a:r>
            <a:r>
              <a:rPr lang="en-US" sz="4000" dirty="0">
                <a:solidFill>
                  <a:srgbClr val="274C7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Campaign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F95C-52C1-A2BA-8354-3E4FD22A2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117690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274C76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en-US" sz="3200" b="1" dirty="0">
                <a:solidFill>
                  <a:srgbClr val="274C76"/>
                </a:solidFill>
                <a:ea typeface="Roboto" panose="02000000000000000000" pitchFamily="2" charset="0"/>
                <a:cs typeface="Roboto" panose="02000000000000000000" pitchFamily="2" charset="0"/>
              </a:rPr>
              <a:t>EXPORTS Science Team</a:t>
            </a:r>
          </a:p>
          <a:p>
            <a:pPr algn="l"/>
            <a:endParaRPr lang="en-US" sz="18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meatball.jpg">
            <a:extLst>
              <a:ext uri="{FF2B5EF4-FFF2-40B4-BE49-F238E27FC236}">
                <a16:creationId xmlns:a16="http://schemas.microsoft.com/office/drawing/2014/main" id="{9DC7ADCF-E409-268F-2FA2-ABAA2A6C1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98" y="5866136"/>
            <a:ext cx="1090676" cy="820420"/>
          </a:xfrm>
          <a:prstGeom prst="rect">
            <a:avLst/>
          </a:prstGeom>
        </p:spPr>
      </p:pic>
      <p:pic>
        <p:nvPicPr>
          <p:cNvPr id="6" name="Picture 5" descr="NSF_4-Color_bitmap_Logo.png">
            <a:extLst>
              <a:ext uri="{FF2B5EF4-FFF2-40B4-BE49-F238E27FC236}">
                <a16:creationId xmlns:a16="http://schemas.microsoft.com/office/drawing/2014/main" id="{6AE8E3E0-C097-75B2-9BCF-4AF662A06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619" y="5763515"/>
            <a:ext cx="984123" cy="9892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D1030-8126-6E7B-37EC-69004E9309D3}"/>
              </a:ext>
            </a:extLst>
          </p:cNvPr>
          <p:cNvGrpSpPr/>
          <p:nvPr/>
        </p:nvGrpSpPr>
        <p:grpSpPr>
          <a:xfrm>
            <a:off x="6713358" y="208243"/>
            <a:ext cx="5294158" cy="5383828"/>
            <a:chOff x="6713358" y="208243"/>
            <a:chExt cx="5294158" cy="53838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BA0C20-38D3-744A-BB66-B0CAB8F28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35"/>
            <a:stretch/>
          </p:blipFill>
          <p:spPr>
            <a:xfrm>
              <a:off x="6713358" y="208243"/>
              <a:ext cx="5062402" cy="538382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301396-8BDD-5724-63BD-FCBF5CD17DC9}"/>
                </a:ext>
              </a:extLst>
            </p:cNvPr>
            <p:cNvSpPr/>
            <p:nvPr/>
          </p:nvSpPr>
          <p:spPr>
            <a:xfrm>
              <a:off x="11548532" y="2201779"/>
              <a:ext cx="458984" cy="1816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709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orts_assets_all" descr="Exports_assets_all">
            <a:hlinkClick r:id="" action="ppaction://media"/>
            <a:extLst>
              <a:ext uri="{FF2B5EF4-FFF2-40B4-BE49-F238E27FC236}">
                <a16:creationId xmlns:a16="http://schemas.microsoft.com/office/drawing/2014/main" id="{CD01E2AC-D4E9-A44C-8422-511485CFF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99BD5-6F19-EB3B-3EC7-6955F70A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2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E599C77-1E46-6FA5-5407-6064605A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81" y="271964"/>
            <a:ext cx="6736080" cy="5991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5E1C2B8-D310-6F57-6B83-8980180BF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74C76"/>
                </a:solidFill>
              </a:rPr>
              <a:t>Background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630677-A851-B843-B90F-A37069DC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F68AB3-9AFE-EBC2-74F0-FC18C2AE6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1825625"/>
            <a:ext cx="5181600" cy="4351338"/>
          </a:xfrm>
        </p:spPr>
        <p:txBody>
          <a:bodyPr>
            <a:normAutofit lnSpcReduction="10000"/>
          </a:bodyPr>
          <a:lstStyle/>
          <a:p>
            <a:pPr>
              <a:spcBef>
                <a:spcPts val="1272"/>
              </a:spcBef>
              <a:defRPr/>
            </a:pPr>
            <a:r>
              <a:rPr lang="en-US" sz="3200" i="1" dirty="0">
                <a:solidFill>
                  <a:srgbClr val="093255"/>
                </a:solidFill>
                <a:cs typeface="Avenir Book"/>
              </a:rPr>
              <a:t>Anticyclone A2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A2 remained coherent &amp; retentive throughout 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cs typeface="Avenir Book"/>
              </a:rPr>
              <a:t>Lagrangian</a:t>
            </a:r>
            <a:r>
              <a:rPr lang="en-US" sz="2800" dirty="0">
                <a:cs typeface="Avenir Book"/>
              </a:rPr>
              <a:t> float stayed in the eddy Core</a:t>
            </a:r>
            <a:endParaRPr lang="en-US" sz="1800" dirty="0">
              <a:cs typeface="Avenir Book"/>
            </a:endParaRPr>
          </a:p>
          <a:p>
            <a:pPr>
              <a:spcBef>
                <a:spcPts val="1272"/>
              </a:spcBef>
              <a:defRPr/>
            </a:pPr>
            <a:r>
              <a:rPr lang="en-US" sz="3200" i="1" dirty="0">
                <a:solidFill>
                  <a:srgbClr val="093255"/>
                </a:solidFill>
                <a:cs typeface="Avenir Book"/>
              </a:rPr>
              <a:t>Weather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Four major storm events (≥ 40 kts)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Lost 7.5 days of sampling (&gt;7 m SWH!)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rgbClr val="093255"/>
              </a:solidFill>
              <a:cs typeface="Avenir Book"/>
            </a:endParaRP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rgbClr val="093255"/>
              </a:solidFill>
              <a:cs typeface="Avenir Book"/>
            </a:endParaRPr>
          </a:p>
          <a:p>
            <a:pPr marL="457200" indent="-457200">
              <a:spcBef>
                <a:spcPts val="170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93255"/>
              </a:solidFill>
              <a:cs typeface="Avenir Book"/>
            </a:endParaRPr>
          </a:p>
          <a:p>
            <a:pPr>
              <a:spcBef>
                <a:spcPts val="500"/>
              </a:spcBef>
              <a:defRPr/>
            </a:pPr>
            <a:endParaRPr lang="en-US" sz="1100" dirty="0">
              <a:solidFill>
                <a:srgbClr val="093255"/>
              </a:solidFill>
              <a:cs typeface="Avenir Book"/>
            </a:endParaRPr>
          </a:p>
          <a:p>
            <a:pPr>
              <a:spcBef>
                <a:spcPts val="500"/>
              </a:spcBef>
              <a:defRPr/>
            </a:pPr>
            <a:endParaRPr lang="en-US" sz="2800" dirty="0">
              <a:solidFill>
                <a:srgbClr val="093255"/>
              </a:solidFill>
              <a:cs typeface="Avenir Book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FA886-59E5-C060-F931-2A59170560D8}"/>
              </a:ext>
            </a:extLst>
          </p:cNvPr>
          <p:cNvSpPr txBox="1"/>
          <p:nvPr/>
        </p:nvSpPr>
        <p:spPr>
          <a:xfrm>
            <a:off x="8446168" y="6328109"/>
            <a:ext cx="216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Johnson et al, in prep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4FB626-FCAF-71EE-0281-5D5D9E345544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375358" y="332665"/>
            <a:ext cx="583401" cy="148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3BD988-21FF-C88F-26D6-92F0722FC9B9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958759" y="332665"/>
            <a:ext cx="487409" cy="148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5EA0A2-B0EE-5688-BAD3-64CFF168E26C}"/>
              </a:ext>
            </a:extLst>
          </p:cNvPr>
          <p:cNvSpPr txBox="1"/>
          <p:nvPr/>
        </p:nvSpPr>
        <p:spPr>
          <a:xfrm>
            <a:off x="7471349" y="-36667"/>
            <a:ext cx="97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STORMS</a:t>
            </a:r>
          </a:p>
        </p:txBody>
      </p:sp>
      <p:cxnSp>
        <p:nvCxnSpPr>
          <p:cNvPr id="2049" name="Straight Arrow Connector 2048">
            <a:extLst>
              <a:ext uri="{FF2B5EF4-FFF2-40B4-BE49-F238E27FC236}">
                <a16:creationId xmlns:a16="http://schemas.microsoft.com/office/drawing/2014/main" id="{1D55AC92-D247-EC30-0929-ECDD281F1BBA}"/>
              </a:ext>
            </a:extLst>
          </p:cNvPr>
          <p:cNvCxnSpPr>
            <a:cxnSpLocks/>
          </p:cNvCxnSpPr>
          <p:nvPr/>
        </p:nvCxnSpPr>
        <p:spPr>
          <a:xfrm flipH="1">
            <a:off x="9671983" y="300205"/>
            <a:ext cx="431344" cy="1810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56" name="TextBox 2055">
            <a:extLst>
              <a:ext uri="{FF2B5EF4-FFF2-40B4-BE49-F238E27FC236}">
                <a16:creationId xmlns:a16="http://schemas.microsoft.com/office/drawing/2014/main" id="{A868D918-E253-E8C8-955F-D94060AE37AE}"/>
              </a:ext>
            </a:extLst>
          </p:cNvPr>
          <p:cNvSpPr txBox="1"/>
          <p:nvPr/>
        </p:nvSpPr>
        <p:spPr>
          <a:xfrm>
            <a:off x="9931000" y="-4027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EPOCH</a:t>
            </a:r>
          </a:p>
        </p:txBody>
      </p:sp>
    </p:spTree>
    <p:extLst>
      <p:ext uri="{BB962C8B-B14F-4D97-AF65-F5344CB8AC3E}">
        <p14:creationId xmlns:p14="http://schemas.microsoft.com/office/powerpoint/2010/main" val="2442106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A6EC9EA-1DC7-3B4C-8BDB-423668080504}"/>
              </a:ext>
            </a:extLst>
          </p:cNvPr>
          <p:cNvSpPr/>
          <p:nvPr/>
        </p:nvSpPr>
        <p:spPr>
          <a:xfrm>
            <a:off x="495697" y="234409"/>
            <a:ext cx="4413187" cy="605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defRPr/>
            </a:pPr>
            <a:endParaRPr lang="en-US" sz="1050" dirty="0">
              <a:cs typeface="Avenir Book"/>
            </a:endParaRPr>
          </a:p>
          <a:p>
            <a:pPr>
              <a:spcBef>
                <a:spcPts val="500"/>
              </a:spcBef>
              <a:defRPr/>
            </a:pPr>
            <a:r>
              <a:rPr lang="en-US" sz="3600" dirty="0">
                <a:solidFill>
                  <a:srgbClr val="274C76"/>
                </a:solidFill>
                <a:cs typeface="Avenir Book"/>
              </a:rPr>
              <a:t>Upper Ocean Evolution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venir Book"/>
              </a:rPr>
              <a:t>Mixed layer deepened &amp; Chlorophyll/POC decreased over time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venir Book"/>
              </a:rPr>
              <a:t>Vertical mixing dominates the physically modulated changes in eddy center nutrients during the field campaign. 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Avenir Book"/>
              </a:rPr>
              <a:t>This differs from the physical properties where horizontal advection plays a leading order role on the T/S evolution in the eddy core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05F57-2FB3-F246-E930-6BEDF7B08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12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69AEE17-B30D-D8C7-8A90-0EF9F6C9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18" y="0"/>
            <a:ext cx="7143363" cy="682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FF6DE-649B-FA7F-BD13-99A78B89EE59}"/>
              </a:ext>
            </a:extLst>
          </p:cNvPr>
          <p:cNvSpPr txBox="1"/>
          <p:nvPr/>
        </p:nvSpPr>
        <p:spPr>
          <a:xfrm>
            <a:off x="2786901" y="6254259"/>
            <a:ext cx="216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Johnson et al, in prep</a:t>
            </a:r>
          </a:p>
        </p:txBody>
      </p:sp>
    </p:spTree>
    <p:extLst>
      <p:ext uri="{BB962C8B-B14F-4D97-AF65-F5344CB8AC3E}">
        <p14:creationId xmlns:p14="http://schemas.microsoft.com/office/powerpoint/2010/main" val="191558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FA8C189-D263-58D5-BAF5-A245EFC0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274C76"/>
                </a:solidFill>
              </a:rPr>
              <a:t>Spatio</a:t>
            </a:r>
            <a:r>
              <a:rPr lang="en-US" dirty="0">
                <a:solidFill>
                  <a:srgbClr val="274C76"/>
                </a:solidFill>
              </a:rPr>
              <a:t>-temporal changes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9E1683-C5CB-BF2D-FB94-B38D6260E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61AD4C-B008-E0D8-34EA-8100CAAE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C235E-4C98-D2AE-B866-A6C8F169C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3"/>
          <a:stretch/>
        </p:blipFill>
        <p:spPr bwMode="auto">
          <a:xfrm>
            <a:off x="969213" y="1316109"/>
            <a:ext cx="10494204" cy="23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6EA6F23-596E-8E16-1816-3E74D20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3" y="3731336"/>
            <a:ext cx="3260836" cy="244562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C983100-586D-A308-C940-F9E55D1B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18" y="3731336"/>
            <a:ext cx="3260836" cy="244562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940EFC3-3EE0-43EC-835E-C93EC67B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01" y="3731336"/>
            <a:ext cx="3260836" cy="244562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4A1FCD-26DA-268F-3169-0CBC32CD9380}"/>
              </a:ext>
            </a:extLst>
          </p:cNvPr>
          <p:cNvSpPr txBox="1"/>
          <p:nvPr/>
        </p:nvSpPr>
        <p:spPr>
          <a:xfrm>
            <a:off x="2857663" y="3744706"/>
            <a:ext cx="860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74C76"/>
                </a:solidFill>
              </a:rPr>
              <a:t>MAY 5                                                                      MAY 12                                                   MAY 28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B10BCF-6548-BC15-F6A7-0246CC470510}"/>
              </a:ext>
            </a:extLst>
          </p:cNvPr>
          <p:cNvSpPr txBox="1"/>
          <p:nvPr/>
        </p:nvSpPr>
        <p:spPr>
          <a:xfrm>
            <a:off x="8432702" y="6127234"/>
            <a:ext cx="375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i="1" dirty="0"/>
              <a:t>DY131 IFCB dashboard – </a:t>
            </a:r>
            <a:r>
              <a:rPr lang="en-US" sz="1800" i="1" dirty="0" err="1"/>
              <a:t>Sosik</a:t>
            </a:r>
            <a:r>
              <a:rPr lang="en-US" sz="1800" i="1" dirty="0"/>
              <a:t>/</a:t>
            </a:r>
            <a:r>
              <a:rPr lang="en-US" sz="1800" i="1" dirty="0" err="1"/>
              <a:t>Roesler</a:t>
            </a:r>
            <a:endParaRPr lang="en-US" sz="18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BD7FD2-814B-9821-6C15-E52F4D510AD3}"/>
              </a:ext>
            </a:extLst>
          </p:cNvPr>
          <p:cNvSpPr txBox="1"/>
          <p:nvPr/>
        </p:nvSpPr>
        <p:spPr>
          <a:xfrm>
            <a:off x="11383513" y="2137904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E2C802-7747-95AA-1025-97FAE5FA7D6C}"/>
              </a:ext>
            </a:extLst>
          </p:cNvPr>
          <p:cNvSpPr txBox="1"/>
          <p:nvPr/>
        </p:nvSpPr>
        <p:spPr>
          <a:xfrm>
            <a:off x="0" y="6352143"/>
            <a:ext cx="8879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defRPr/>
            </a:pPr>
            <a:r>
              <a:rPr lang="en-US" sz="1800" dirty="0">
                <a:cs typeface="Avenir Book"/>
              </a:rPr>
              <a:t>Surface </a:t>
            </a:r>
            <a:r>
              <a:rPr lang="en-US" sz="1800" dirty="0" err="1">
                <a:cs typeface="Avenir Book"/>
              </a:rPr>
              <a:t>phyto</a:t>
            </a:r>
            <a:r>
              <a:rPr lang="en-US" sz="1800" dirty="0">
                <a:cs typeface="Avenir Book"/>
              </a:rPr>
              <a:t> community evolved from end of the diatom bloom to smaller taxa in time</a:t>
            </a:r>
          </a:p>
        </p:txBody>
      </p:sp>
    </p:spTree>
    <p:extLst>
      <p:ext uri="{BB962C8B-B14F-4D97-AF65-F5344CB8AC3E}">
        <p14:creationId xmlns:p14="http://schemas.microsoft.com/office/powerpoint/2010/main" val="2436799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FA8C189-D263-58D5-BAF5-A245EFC0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274C76"/>
                </a:solidFill>
              </a:rPr>
              <a:t>Spatio</a:t>
            </a:r>
            <a:r>
              <a:rPr lang="en-US" dirty="0">
                <a:solidFill>
                  <a:srgbClr val="274C76"/>
                </a:solidFill>
              </a:rPr>
              <a:t>-temporal changes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61AD4C-B008-E0D8-34EA-8100CAAE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C235E-4C98-D2AE-B866-A6C8F169C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3"/>
          <a:stretch/>
        </p:blipFill>
        <p:spPr bwMode="auto">
          <a:xfrm>
            <a:off x="969213" y="1316109"/>
            <a:ext cx="10494204" cy="23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BD7FD2-814B-9821-6C15-E52F4D510AD3}"/>
              </a:ext>
            </a:extLst>
          </p:cNvPr>
          <p:cNvSpPr txBox="1"/>
          <p:nvPr/>
        </p:nvSpPr>
        <p:spPr>
          <a:xfrm>
            <a:off x="11383513" y="2137904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F30BA-AAD4-B882-3F1C-14E534D634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9" t="47904" r="6569" b="27141"/>
          <a:stretch/>
        </p:blipFill>
        <p:spPr>
          <a:xfrm>
            <a:off x="4991151" y="5061810"/>
            <a:ext cx="4991049" cy="179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855D23-F404-3C82-BF62-6AD6138DF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9" t="20380" r="6569" b="53080"/>
          <a:stretch/>
        </p:blipFill>
        <p:spPr>
          <a:xfrm>
            <a:off x="1359541" y="3424922"/>
            <a:ext cx="4991049" cy="1910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2198C-DAA0-0939-6C5F-0A150A21FCFD}"/>
              </a:ext>
            </a:extLst>
          </p:cNvPr>
          <p:cNvSpPr txBox="1"/>
          <p:nvPr/>
        </p:nvSpPr>
        <p:spPr>
          <a:xfrm>
            <a:off x="197812" y="6352143"/>
            <a:ext cx="251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i="1" dirty="0"/>
              <a:t>JC214 - Meyer/Marchetti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EDEE6-E88A-DA0C-58A6-CF0B747038BD}"/>
              </a:ext>
            </a:extLst>
          </p:cNvPr>
          <p:cNvSpPr txBox="1"/>
          <p:nvPr/>
        </p:nvSpPr>
        <p:spPr>
          <a:xfrm>
            <a:off x="7660048" y="3749434"/>
            <a:ext cx="4138864" cy="1541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defRPr/>
            </a:pPr>
            <a:r>
              <a:rPr lang="en-US" sz="2400" dirty="0">
                <a:solidFill>
                  <a:srgbClr val="274C76"/>
                </a:solidFill>
                <a:cs typeface="Avenir Book"/>
              </a:rPr>
              <a:t>NPP dominated by new production </a:t>
            </a:r>
            <a:r>
              <a:rPr lang="en-US" dirty="0">
                <a:solidFill>
                  <a:srgbClr val="274C76"/>
                </a:solidFill>
                <a:cs typeface="Avenir Book"/>
              </a:rPr>
              <a:t>(regenerative prod was small)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274C76"/>
              </a:solidFill>
              <a:cs typeface="Avenir Book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F41F23-E3AA-A377-A929-B612E22121D2}"/>
              </a:ext>
            </a:extLst>
          </p:cNvPr>
          <p:cNvGrpSpPr/>
          <p:nvPr/>
        </p:nvGrpSpPr>
        <p:grpSpPr>
          <a:xfrm>
            <a:off x="3393325" y="3539062"/>
            <a:ext cx="2299695" cy="737603"/>
            <a:chOff x="2851904" y="2083576"/>
            <a:chExt cx="2299695" cy="73760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8804E2-81C0-1B2A-E26B-F4BCA49F47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0722" y="2343115"/>
              <a:ext cx="94840" cy="920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0437E1-8B46-5422-8CB9-EAF50E3DD5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0722" y="2506506"/>
              <a:ext cx="94840" cy="9204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F53F428-1407-B8F7-7D2C-BF53B61AB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0722" y="2658906"/>
              <a:ext cx="94840" cy="920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454396-9BE7-16F2-E670-E6BCB80F3215}"/>
                </a:ext>
              </a:extLst>
            </p:cNvPr>
            <p:cNvSpPr txBox="1"/>
            <p:nvPr/>
          </p:nvSpPr>
          <p:spPr>
            <a:xfrm>
              <a:off x="4604654" y="2267181"/>
              <a:ext cx="5469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&gt;5 µm</a:t>
              </a:r>
            </a:p>
            <a:p>
              <a:r>
                <a:rPr lang="en-US" sz="1000" dirty="0"/>
                <a:t>&lt;5 µm</a:t>
              </a:r>
            </a:p>
            <a:p>
              <a:r>
                <a:rPr lang="en-US" sz="1000" dirty="0"/>
                <a:t>total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B38DAE-1B17-DA95-6596-A3D3579C859E}"/>
                </a:ext>
              </a:extLst>
            </p:cNvPr>
            <p:cNvSpPr txBox="1"/>
            <p:nvPr/>
          </p:nvSpPr>
          <p:spPr>
            <a:xfrm>
              <a:off x="2851904" y="2083576"/>
              <a:ext cx="6158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274C76"/>
                  </a:solidFill>
                </a:rPr>
                <a:t>NPP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2857A4-81B9-7CF9-7631-7F9738101C32}"/>
              </a:ext>
            </a:extLst>
          </p:cNvPr>
          <p:cNvGrpSpPr/>
          <p:nvPr/>
        </p:nvGrpSpPr>
        <p:grpSpPr>
          <a:xfrm>
            <a:off x="7261364" y="5174677"/>
            <a:ext cx="2227917" cy="734428"/>
            <a:chOff x="8198766" y="2086751"/>
            <a:chExt cx="2227917" cy="7344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B3E3220-D824-1C49-8942-5C79B4AA90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5806" y="2343115"/>
              <a:ext cx="94840" cy="920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B9EDDA-37F8-4741-33CE-E6EBB4D1BB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5806" y="2506506"/>
              <a:ext cx="94840" cy="92042"/>
            </a:xfrm>
            <a:prstGeom prst="ellipse">
              <a:avLst/>
            </a:prstGeom>
            <a:solidFill>
              <a:srgbClr val="99CC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C3D531D-E8C5-E996-41CE-3298B532BF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5806" y="2658906"/>
              <a:ext cx="94840" cy="9204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12C4B4-3CA6-E500-67D9-67B7753CD29F}"/>
                </a:ext>
              </a:extLst>
            </p:cNvPr>
            <p:cNvSpPr txBox="1"/>
            <p:nvPr/>
          </p:nvSpPr>
          <p:spPr>
            <a:xfrm>
              <a:off x="9879738" y="2267181"/>
              <a:ext cx="5469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&gt;5 µm</a:t>
              </a:r>
            </a:p>
            <a:p>
              <a:r>
                <a:rPr lang="en-US" sz="1000" dirty="0"/>
                <a:t>&lt;5 µm</a:t>
              </a:r>
            </a:p>
            <a:p>
              <a:r>
                <a:rPr lang="en-US" sz="1000" dirty="0"/>
                <a:t>total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E75D7B-BDEC-17FF-5F32-20D61C1CA9B6}"/>
                </a:ext>
              </a:extLst>
            </p:cNvPr>
            <p:cNvSpPr txBox="1"/>
            <p:nvPr/>
          </p:nvSpPr>
          <p:spPr>
            <a:xfrm>
              <a:off x="8198766" y="2086751"/>
              <a:ext cx="983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274C76"/>
                  </a:solidFill>
                </a:rPr>
                <a:t>New 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25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5">
            <a:extLst>
              <a:ext uri="{FF2B5EF4-FFF2-40B4-BE49-F238E27FC236}">
                <a16:creationId xmlns:a16="http://schemas.microsoft.com/office/drawing/2014/main" id="{C083C649-6DAE-FD4A-98D2-20E9BA725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23" y="283484"/>
            <a:ext cx="9685482" cy="58477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200" i="1" dirty="0">
                <a:solidFill>
                  <a:srgbClr val="274C76"/>
                </a:solidFill>
                <a:latin typeface="+mn-lt"/>
                <a:cs typeface="Avenir Book"/>
              </a:rPr>
              <a:t>Plankton Composition  </a:t>
            </a:r>
            <a:endParaRPr lang="en-US" sz="2400" i="1" dirty="0">
              <a:solidFill>
                <a:srgbClr val="274C76"/>
              </a:solidFill>
              <a:latin typeface="+mn-lt"/>
              <a:cs typeface="Avenir 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9FCC6-A82D-3F46-9179-D4236584869A}"/>
              </a:ext>
            </a:extLst>
          </p:cNvPr>
          <p:cNvSpPr txBox="1"/>
          <p:nvPr/>
        </p:nvSpPr>
        <p:spPr>
          <a:xfrm>
            <a:off x="2018295" y="6266941"/>
            <a:ext cx="1778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Carson &amp; Hansell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59F8ED-C797-E146-9069-4AFD4FBE2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5"/>
          <a:stretch/>
        </p:blipFill>
        <p:spPr>
          <a:xfrm>
            <a:off x="642345" y="4436611"/>
            <a:ext cx="5826564" cy="199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D7805-925A-3848-986B-4341790CE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5" b="9491"/>
          <a:stretch/>
        </p:blipFill>
        <p:spPr>
          <a:xfrm>
            <a:off x="642345" y="2684011"/>
            <a:ext cx="5826564" cy="1807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D54796-87DF-9642-955C-226DCF6FC7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5" b="9086"/>
          <a:stretch/>
        </p:blipFill>
        <p:spPr>
          <a:xfrm>
            <a:off x="637893" y="899719"/>
            <a:ext cx="5826563" cy="1815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53A60-8711-D543-8A97-484A50F645AC}"/>
              </a:ext>
            </a:extLst>
          </p:cNvPr>
          <p:cNvSpPr txBox="1"/>
          <p:nvPr/>
        </p:nvSpPr>
        <p:spPr>
          <a:xfrm>
            <a:off x="3723650" y="1065425"/>
            <a:ext cx="206171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274C76"/>
                </a:solidFill>
              </a:rPr>
              <a:t>Diatom C Biomass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BEF990-6647-4143-AC60-5F1FBED20295}"/>
              </a:ext>
            </a:extLst>
          </p:cNvPr>
          <p:cNvSpPr txBox="1"/>
          <p:nvPr/>
        </p:nvSpPr>
        <p:spPr>
          <a:xfrm>
            <a:off x="4142017" y="2844678"/>
            <a:ext cx="17307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274C76"/>
                </a:solidFill>
              </a:rPr>
              <a:t>Dinoflagellates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96B9BC-5FE2-4742-8AC8-B98D0C42211C}"/>
              </a:ext>
            </a:extLst>
          </p:cNvPr>
          <p:cNvSpPr txBox="1"/>
          <p:nvPr/>
        </p:nvSpPr>
        <p:spPr>
          <a:xfrm>
            <a:off x="3527751" y="4636193"/>
            <a:ext cx="23000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274C76"/>
                </a:solidFill>
              </a:rPr>
              <a:t>Other nanoplankton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E1D169-B02C-CD4D-828F-C7DAA1E5D38F}"/>
              </a:ext>
            </a:extLst>
          </p:cNvPr>
          <p:cNvSpPr txBox="1"/>
          <p:nvPr/>
        </p:nvSpPr>
        <p:spPr>
          <a:xfrm>
            <a:off x="1702033" y="2925279"/>
            <a:ext cx="6527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SdG</a:t>
            </a:r>
            <a:endParaRPr lang="en-US" sz="1200" dirty="0">
              <a:solidFill>
                <a:srgbClr val="0432FF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DY131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5FA6DB-FDB3-774D-9D1F-56910F76D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97" y="432831"/>
            <a:ext cx="4771682" cy="341037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82FD6C-6E04-7644-8D2E-65BB9629D963}"/>
              </a:ext>
            </a:extLst>
          </p:cNvPr>
          <p:cNvCxnSpPr>
            <a:cxnSpLocks/>
          </p:cNvCxnSpPr>
          <p:nvPr/>
        </p:nvCxnSpPr>
        <p:spPr>
          <a:xfrm flipV="1">
            <a:off x="8991477" y="1122592"/>
            <a:ext cx="1075228" cy="345831"/>
          </a:xfrm>
          <a:prstGeom prst="straightConnector1">
            <a:avLst/>
          </a:prstGeom>
          <a:ln w="38100">
            <a:solidFill>
              <a:srgbClr val="05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D2DDB38-C504-6E47-8FFE-19A65FB3E881}"/>
              </a:ext>
            </a:extLst>
          </p:cNvPr>
          <p:cNvSpPr/>
          <p:nvPr/>
        </p:nvSpPr>
        <p:spPr>
          <a:xfrm>
            <a:off x="9416075" y="1246236"/>
            <a:ext cx="1111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amphipods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7C7669-D328-1C42-8210-4137FB7855C9}"/>
              </a:ext>
            </a:extLst>
          </p:cNvPr>
          <p:cNvSpPr txBox="1"/>
          <p:nvPr/>
        </p:nvSpPr>
        <p:spPr>
          <a:xfrm>
            <a:off x="2590676" y="6433329"/>
            <a:ext cx="303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i="1" dirty="0"/>
              <a:t>IFCB C biomass - </a:t>
            </a:r>
            <a:r>
              <a:rPr lang="en-US" sz="1800" i="1" dirty="0" err="1"/>
              <a:t>Sosik</a:t>
            </a:r>
            <a:r>
              <a:rPr lang="en-US" sz="1800" i="1" dirty="0"/>
              <a:t>/</a:t>
            </a:r>
            <a:r>
              <a:rPr lang="en-US" sz="1800" i="1" dirty="0" err="1"/>
              <a:t>Roesler</a:t>
            </a:r>
            <a:endParaRPr lang="en-US" sz="18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6456A2-FF13-7540-AEA1-04D158F6BE84}"/>
              </a:ext>
            </a:extLst>
          </p:cNvPr>
          <p:cNvSpPr txBox="1"/>
          <p:nvPr/>
        </p:nvSpPr>
        <p:spPr>
          <a:xfrm>
            <a:off x="6817738" y="167117"/>
            <a:ext cx="3886200" cy="396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Zooplankton Day-Night Biomass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04E025-B718-5A4A-9DB9-BF805CDB06C5}"/>
              </a:ext>
            </a:extLst>
          </p:cNvPr>
          <p:cNvSpPr txBox="1"/>
          <p:nvPr/>
        </p:nvSpPr>
        <p:spPr>
          <a:xfrm>
            <a:off x="9620921" y="3537864"/>
            <a:ext cx="19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/>
              <a:t>Steinberg / Maas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38843F-D1B8-344D-82A6-12EF3ABB74E1}"/>
              </a:ext>
            </a:extLst>
          </p:cNvPr>
          <p:cNvSpPr txBox="1"/>
          <p:nvPr/>
        </p:nvSpPr>
        <p:spPr>
          <a:xfrm>
            <a:off x="6489240" y="4483226"/>
            <a:ext cx="54536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762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4C76"/>
                </a:solidFill>
              </a:rPr>
              <a:t>Large changes in Phyto biomass in time</a:t>
            </a:r>
          </a:p>
          <a:p>
            <a:pPr marL="290513" indent="-2762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74C76"/>
                </a:solidFill>
              </a:rPr>
              <a:t>Zoop</a:t>
            </a:r>
            <a:r>
              <a:rPr lang="en-US" sz="2400" dirty="0">
                <a:solidFill>
                  <a:srgbClr val="274C76"/>
                </a:solidFill>
              </a:rPr>
              <a:t> day/night differences shows large migrant biomass </a:t>
            </a:r>
          </a:p>
          <a:p>
            <a:pPr marL="290513" indent="-2762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4C76"/>
                </a:solidFill>
              </a:rPr>
              <a:t>Large pelagic snails (pteropods) were conspicuous &amp; abundant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2245B-2D23-02EA-FB67-746B509E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12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9E83E0-E15B-3D45-9887-3E2CE4E6A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80" y="725458"/>
            <a:ext cx="4993568" cy="4206910"/>
          </a:xfrm>
          <a:prstGeom prst="rect">
            <a:avLst/>
          </a:prstGeom>
        </p:spPr>
      </p:pic>
      <p:sp>
        <p:nvSpPr>
          <p:cNvPr id="7" name="Text Box 25">
            <a:extLst>
              <a:ext uri="{FF2B5EF4-FFF2-40B4-BE49-F238E27FC236}">
                <a16:creationId xmlns:a16="http://schemas.microsoft.com/office/drawing/2014/main" id="{FDA16ABE-10A9-194E-B244-043F556B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0683"/>
            <a:ext cx="9353395" cy="58477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200" i="1" dirty="0">
                <a:solidFill>
                  <a:srgbClr val="274C76"/>
                </a:solidFill>
                <a:latin typeface="Avenir Book"/>
                <a:cs typeface="Avenir Book"/>
              </a:rPr>
              <a:t>Sinking Particles &amp; Marine Snow</a:t>
            </a:r>
            <a:endParaRPr lang="en-US" sz="2400" i="1" dirty="0">
              <a:solidFill>
                <a:srgbClr val="274C76"/>
              </a:solidFill>
              <a:latin typeface="Avenir Book"/>
              <a:cs typeface="Avenir Book"/>
            </a:endParaRPr>
          </a:p>
        </p:txBody>
      </p:sp>
      <p:pic>
        <p:nvPicPr>
          <p:cNvPr id="29" name="Google Shape;140;p26">
            <a:extLst>
              <a:ext uri="{FF2B5EF4-FFF2-40B4-BE49-F238E27FC236}">
                <a16:creationId xmlns:a16="http://schemas.microsoft.com/office/drawing/2014/main" id="{04E6066C-341D-D742-BB41-56C412082A7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8087" t="7280" r="7377" b="10117"/>
          <a:stretch/>
        </p:blipFill>
        <p:spPr>
          <a:xfrm>
            <a:off x="330062" y="833058"/>
            <a:ext cx="6530133" cy="193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41;p26">
            <a:extLst>
              <a:ext uri="{FF2B5EF4-FFF2-40B4-BE49-F238E27FC236}">
                <a16:creationId xmlns:a16="http://schemas.microsoft.com/office/drawing/2014/main" id="{B1CC891A-6BD1-3D46-BB3D-662C17EAB9B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8330" t="7669" r="8206"/>
          <a:stretch/>
        </p:blipFill>
        <p:spPr>
          <a:xfrm>
            <a:off x="330062" y="2995232"/>
            <a:ext cx="6448238" cy="21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2733B26-418C-5B49-A92C-59088E915E16}"/>
              </a:ext>
            </a:extLst>
          </p:cNvPr>
          <p:cNvSpPr txBox="1"/>
          <p:nvPr/>
        </p:nvSpPr>
        <p:spPr>
          <a:xfrm>
            <a:off x="2330531" y="2254150"/>
            <a:ext cx="2176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log(0.1 mm particles)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A80433-D05A-0242-9EA3-9912BD52DF91}"/>
              </a:ext>
            </a:extLst>
          </p:cNvPr>
          <p:cNvSpPr txBox="1"/>
          <p:nvPr/>
        </p:nvSpPr>
        <p:spPr>
          <a:xfrm>
            <a:off x="4356610" y="3918601"/>
            <a:ext cx="188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log(1 mm)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F328D1-5974-9243-BB18-03AF69FEB11E}"/>
              </a:ext>
            </a:extLst>
          </p:cNvPr>
          <p:cNvSpPr txBox="1"/>
          <p:nvPr/>
        </p:nvSpPr>
        <p:spPr>
          <a:xfrm>
            <a:off x="330062" y="5077560"/>
            <a:ext cx="48341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DY131 UVP5 PSD in cast sequence – McDonnell / Siegel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34F3AD-CAAD-EA46-A13E-B10E06506FF8}"/>
              </a:ext>
            </a:extLst>
          </p:cNvPr>
          <p:cNvSpPr txBox="1"/>
          <p:nvPr/>
        </p:nvSpPr>
        <p:spPr>
          <a:xfrm>
            <a:off x="735010" y="5489143"/>
            <a:ext cx="1116223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600"/>
              </a:spcBef>
            </a:pPr>
            <a:r>
              <a:rPr lang="en-US" sz="2400" dirty="0">
                <a:solidFill>
                  <a:srgbClr val="274C76"/>
                </a:solidFill>
              </a:rPr>
              <a:t>UVP-5 PSD show decrease of small 	particles in mixed layer but a substantial increase in large particles especially at depth</a:t>
            </a:r>
          </a:p>
          <a:p>
            <a:pPr marL="14288">
              <a:spcBef>
                <a:spcPts val="600"/>
              </a:spcBef>
            </a:pPr>
            <a:r>
              <a:rPr lang="en-US" sz="2400" dirty="0">
                <a:solidFill>
                  <a:srgbClr val="274C76"/>
                </a:solidFill>
              </a:rPr>
              <a:t>Number of marine snow aggregates collected show large increase in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023413-3F74-C946-BA81-DBC21E240C3E}"/>
              </a:ext>
            </a:extLst>
          </p:cNvPr>
          <p:cNvSpPr txBox="1"/>
          <p:nvPr/>
        </p:nvSpPr>
        <p:spPr>
          <a:xfrm>
            <a:off x="7729026" y="638558"/>
            <a:ext cx="324873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74C76"/>
                </a:solidFill>
              </a:rPr>
              <a:t>Aggregate concentrations from Marine Snow Catcher deployments</a:t>
            </a:r>
          </a:p>
          <a:p>
            <a:endParaRPr lang="en-US" sz="1400" dirty="0">
              <a:solidFill>
                <a:srgbClr val="274C76"/>
              </a:solidFill>
            </a:endParaRPr>
          </a:p>
          <a:p>
            <a:r>
              <a:rPr lang="en-US" sz="1400" dirty="0">
                <a:solidFill>
                  <a:srgbClr val="274C76"/>
                </a:solidFill>
              </a:rPr>
              <a:t>Romanelli, </a:t>
            </a:r>
            <a:r>
              <a:rPr lang="en-US" sz="1400" dirty="0" err="1">
                <a:solidFill>
                  <a:srgbClr val="274C76"/>
                </a:solidFill>
              </a:rPr>
              <a:t>Giering</a:t>
            </a:r>
            <a:r>
              <a:rPr lang="en-US" sz="1400" dirty="0">
                <a:solidFill>
                  <a:srgbClr val="274C76"/>
                </a:solidFill>
              </a:rPr>
              <a:t> &amp; </a:t>
            </a:r>
            <a:r>
              <a:rPr lang="en-US" sz="1400" dirty="0" err="1">
                <a:solidFill>
                  <a:srgbClr val="274C76"/>
                </a:solidFill>
              </a:rPr>
              <a:t>Passow</a:t>
            </a:r>
            <a:endParaRPr lang="en-US" sz="1400" dirty="0">
              <a:solidFill>
                <a:srgbClr val="274C7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2DE7C-8943-A954-3C5B-8F06988D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>
            <a:extLst>
              <a:ext uri="{FF2B5EF4-FFF2-40B4-BE49-F238E27FC236}">
                <a16:creationId xmlns:a16="http://schemas.microsoft.com/office/drawing/2014/main" id="{FDA16ABE-10A9-194E-B244-043F556B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0683"/>
            <a:ext cx="9353395" cy="58477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200" i="1" dirty="0">
                <a:solidFill>
                  <a:srgbClr val="274C76"/>
                </a:solidFill>
                <a:latin typeface="Avenir Book"/>
                <a:cs typeface="Avenir Book"/>
              </a:rPr>
              <a:t>Sinking Particle Export Fluxes</a:t>
            </a:r>
            <a:endParaRPr lang="en-US" sz="2400" i="1" dirty="0">
              <a:solidFill>
                <a:srgbClr val="274C76"/>
              </a:solidFill>
              <a:latin typeface="Avenir Book"/>
              <a:cs typeface="Avenir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04DA8F-F445-8F46-91FB-95D6821DC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09" y="1157611"/>
            <a:ext cx="2042989" cy="3432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F8C7AE-2F8D-9246-BF59-4F04696C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065" y="2538924"/>
            <a:ext cx="1067664" cy="1107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DFB1A0-DFA7-AE49-BEF3-70BD6E935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56"/>
          <a:stretch/>
        </p:blipFill>
        <p:spPr>
          <a:xfrm>
            <a:off x="5820529" y="182944"/>
            <a:ext cx="6348072" cy="20934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838B98-AB7C-5B44-8B2E-67B00B58C0A3}"/>
              </a:ext>
            </a:extLst>
          </p:cNvPr>
          <p:cNvSpPr txBox="1"/>
          <p:nvPr/>
        </p:nvSpPr>
        <p:spPr>
          <a:xfrm>
            <a:off x="6658667" y="163188"/>
            <a:ext cx="4015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234</a:t>
            </a:r>
            <a:r>
              <a:rPr lang="en-US" sz="1600" dirty="0"/>
              <a:t>Th Particulate Carbon Fluxes @ eddy center</a:t>
            </a:r>
          </a:p>
          <a:p>
            <a:r>
              <a:rPr lang="en-US" sz="1600" dirty="0"/>
              <a:t>Clevenger, Benitez-Nelson &amp; Buesseler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7F4F97-31F1-984B-B385-8B55F27B1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307" y="1107783"/>
            <a:ext cx="1714046" cy="25972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D229D68-32AA-0347-AFDA-C4AAC8C38CBC}"/>
              </a:ext>
            </a:extLst>
          </p:cNvPr>
          <p:cNvSpPr txBox="1"/>
          <p:nvPr/>
        </p:nvSpPr>
        <p:spPr>
          <a:xfrm>
            <a:off x="421017" y="850039"/>
            <a:ext cx="48485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Trap POC fluxes – </a:t>
            </a:r>
            <a:r>
              <a:rPr lang="en-US" sz="1600" dirty="0" err="1"/>
              <a:t>Estapa</a:t>
            </a:r>
            <a:r>
              <a:rPr lang="en-US" sz="1600" dirty="0"/>
              <a:t>             Gel Trap Images - Durkin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34F3AD-CAAD-EA46-A13E-B10E06506FF8}"/>
              </a:ext>
            </a:extLst>
          </p:cNvPr>
          <p:cNvSpPr txBox="1"/>
          <p:nvPr/>
        </p:nvSpPr>
        <p:spPr>
          <a:xfrm>
            <a:off x="236184" y="5538912"/>
            <a:ext cx="120915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762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Export increases over time in both trap, 234Th &amp; optical proxy fluxes </a:t>
            </a:r>
            <a:r>
              <a:rPr lang="en-US" sz="2000" dirty="0"/>
              <a:t>(esp. Epoch 3)</a:t>
            </a:r>
          </a:p>
          <a:p>
            <a:pPr marL="290513" indent="-2762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Active fluxes by migrating zooplankton were very large </a:t>
            </a:r>
            <a:r>
              <a:rPr lang="en-US" sz="2000" dirty="0"/>
              <a:t>(~30% sinking POC fluxes)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3A0A88-372B-8343-BB0B-BD7C8B0E7277}"/>
              </a:ext>
            </a:extLst>
          </p:cNvPr>
          <p:cNvSpPr/>
          <p:nvPr/>
        </p:nvSpPr>
        <p:spPr>
          <a:xfrm>
            <a:off x="14198" y="4133340"/>
            <a:ext cx="492279" cy="53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2397D-4038-EA40-9EA0-B43AB82C1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063" y="2276439"/>
            <a:ext cx="5923695" cy="31593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630DCF-8C26-E14F-9C0B-568185198F38}"/>
              </a:ext>
            </a:extLst>
          </p:cNvPr>
          <p:cNvSpPr txBox="1"/>
          <p:nvPr/>
        </p:nvSpPr>
        <p:spPr>
          <a:xfrm>
            <a:off x="7334612" y="3040551"/>
            <a:ext cx="25221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Sinking particle flux proxies </a:t>
            </a:r>
            <a:r>
              <a:rPr lang="en-US" sz="1600" dirty="0" err="1"/>
              <a:t>Estapa</a:t>
            </a:r>
            <a:r>
              <a:rPr lang="en-US" sz="1600" dirty="0"/>
              <a:t> / </a:t>
            </a:r>
            <a:r>
              <a:rPr lang="en-US" sz="1600" dirty="0" err="1"/>
              <a:t>Omand</a:t>
            </a:r>
            <a:endParaRPr lang="en-US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4D9616-A3ED-EC48-A285-77365191CBCE}"/>
              </a:ext>
            </a:extLst>
          </p:cNvPr>
          <p:cNvGrpSpPr/>
          <p:nvPr/>
        </p:nvGrpSpPr>
        <p:grpSpPr>
          <a:xfrm>
            <a:off x="2728850" y="1297863"/>
            <a:ext cx="3169029" cy="3338757"/>
            <a:chOff x="2833834" y="1157611"/>
            <a:chExt cx="2972892" cy="3073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265676-5650-FE40-B4E0-0AF49DE8A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4926" y="1157611"/>
              <a:ext cx="2971800" cy="30734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F950EF-9A74-564A-A034-CBF4EDF711D9}"/>
                </a:ext>
              </a:extLst>
            </p:cNvPr>
            <p:cNvSpPr/>
            <p:nvPr/>
          </p:nvSpPr>
          <p:spPr>
            <a:xfrm>
              <a:off x="2833834" y="1169734"/>
              <a:ext cx="664046" cy="2463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1EB984-7E08-784E-8D43-51B640A4886D}"/>
              </a:ext>
            </a:extLst>
          </p:cNvPr>
          <p:cNvSpPr txBox="1"/>
          <p:nvPr/>
        </p:nvSpPr>
        <p:spPr>
          <a:xfrm>
            <a:off x="4141497" y="1723628"/>
            <a:ext cx="3898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E1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E2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E3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007373-D5D2-65B9-C819-97845719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58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>
            <a:extLst>
              <a:ext uri="{FF2B5EF4-FFF2-40B4-BE49-F238E27FC236}">
                <a16:creationId xmlns:a16="http://schemas.microsoft.com/office/drawing/2014/main" id="{FDA16ABE-10A9-194E-B244-043F556B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0683"/>
            <a:ext cx="9353395" cy="58477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3200" i="1" dirty="0">
                <a:solidFill>
                  <a:srgbClr val="274C76"/>
                </a:solidFill>
                <a:latin typeface="+mn-lt"/>
                <a:cs typeface="Avenir Book"/>
              </a:rPr>
              <a:t>Edge Experiment…</a:t>
            </a:r>
            <a:endParaRPr lang="en-US" sz="2400" i="1" dirty="0">
              <a:solidFill>
                <a:srgbClr val="274C76"/>
              </a:solidFill>
              <a:latin typeface="+mn-lt"/>
              <a:cs typeface="Avenir Book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DE0147-4F80-8C47-873A-8483A1B99051}"/>
              </a:ext>
            </a:extLst>
          </p:cNvPr>
          <p:cNvSpPr txBox="1"/>
          <p:nvPr/>
        </p:nvSpPr>
        <p:spPr>
          <a:xfrm>
            <a:off x="1341509" y="4305705"/>
            <a:ext cx="370614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34F3AD-CAAD-EA46-A13E-B10E06506FF8}"/>
              </a:ext>
            </a:extLst>
          </p:cNvPr>
          <p:cNvSpPr txBox="1"/>
          <p:nvPr/>
        </p:nvSpPr>
        <p:spPr>
          <a:xfrm>
            <a:off x="4958699" y="704720"/>
            <a:ext cx="69943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762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/>
              <a:t>Conducted an “edge experiment” at a strong front at the edge of the eddy to assess the mixing pump component</a:t>
            </a:r>
          </a:p>
          <a:p>
            <a:pPr marL="290513" indent="-2762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/>
              <a:t>Two-day intensive survey with the R/V Sarmiento &amp; RRS Discovery </a:t>
            </a:r>
          </a:p>
          <a:p>
            <a:pPr marL="290513" indent="-2762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/>
              <a:t>R/V Sarmiento towed a profiling sled with CTD &amp; an ISSUS  shadowgraph camera system </a:t>
            </a:r>
          </a:p>
          <a:p>
            <a:pPr marL="290513" indent="-2762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/>
              <a:t>RRS Discovery followed behind &amp; targeted sampling based on real-time info from the Sarmiento</a:t>
            </a:r>
          </a:p>
          <a:p>
            <a:pPr marL="290513" indent="-2762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/>
              <a:t>In the subducting waters, there were elevated </a:t>
            </a:r>
            <a:r>
              <a:rPr lang="en-US" sz="2000" i="1" dirty="0" err="1"/>
              <a:t>Chl</a:t>
            </a:r>
            <a:r>
              <a:rPr lang="en-US" sz="2000" i="1" dirty="0"/>
              <a:t>, anomalous nutrient ratios, shallow microbial communities (via 16S) &amp; very large (2-16 mm) aggregates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3A0A88-372B-8343-BB0B-BD7C8B0E7277}"/>
              </a:ext>
            </a:extLst>
          </p:cNvPr>
          <p:cNvSpPr/>
          <p:nvPr/>
        </p:nvSpPr>
        <p:spPr>
          <a:xfrm>
            <a:off x="1219844" y="4551926"/>
            <a:ext cx="492279" cy="53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273A2-AEAF-AC4C-A43A-186F88C1A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075" y="5082639"/>
            <a:ext cx="1727436" cy="1300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688C6-C860-0C4C-9DF5-487633BBB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20" y="884255"/>
            <a:ext cx="4459332" cy="5400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18B37B-DD5B-674C-8204-E953C09AB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597" y="5095885"/>
            <a:ext cx="4425461" cy="1496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466976-30A4-7941-800A-682453260030}"/>
              </a:ext>
            </a:extLst>
          </p:cNvPr>
          <p:cNvSpPr txBox="1"/>
          <p:nvPr/>
        </p:nvSpPr>
        <p:spPr>
          <a:xfrm>
            <a:off x="190542" y="6443550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Johnson &amp; </a:t>
            </a:r>
            <a:r>
              <a:rPr lang="en-US" i="1" dirty="0" err="1"/>
              <a:t>Sosik</a:t>
            </a:r>
            <a:r>
              <a:rPr lang="en-US" i="1" dirty="0"/>
              <a:t> - leads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58D2E2-D44B-0884-5BB9-DBF4EEAD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3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DEF308-7960-3C4D-B3A3-55ECC9E8E26E}"/>
              </a:ext>
            </a:extLst>
          </p:cNvPr>
          <p:cNvSpPr/>
          <p:nvPr/>
        </p:nvSpPr>
        <p:spPr>
          <a:xfrm>
            <a:off x="4399546" y="1690688"/>
            <a:ext cx="7234989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72"/>
              </a:spcBef>
              <a:defRPr/>
            </a:pPr>
            <a:r>
              <a:rPr lang="en-US" sz="2800" i="1" dirty="0">
                <a:solidFill>
                  <a:srgbClr val="274C76"/>
                </a:solidFill>
                <a:cs typeface="Avenir Book"/>
              </a:rPr>
              <a:t>EXPORTS North Atlantic was successful </a:t>
            </a:r>
            <a:r>
              <a:rPr lang="en-US" sz="2400" i="1" dirty="0">
                <a:solidFill>
                  <a:srgbClr val="274C76"/>
                </a:solidFill>
                <a:cs typeface="Avenir Book"/>
              </a:rPr>
              <a:t>(beyond our dreams…)</a:t>
            </a:r>
          </a:p>
          <a:p>
            <a:pPr marL="457200" indent="-457200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Planning (eddy selection, situational awareness, governance, COVID) was critical</a:t>
            </a:r>
          </a:p>
          <a:p>
            <a:pPr marL="457200" indent="-457200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Saw demise of a diatom bloom &amp; enhancement of export as cruise went on</a:t>
            </a:r>
          </a:p>
          <a:p>
            <a:pPr marL="457200" indent="-457200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Should be able to assess all 3 export pathways</a:t>
            </a:r>
          </a:p>
          <a:p>
            <a:pPr marL="457200" indent="-457200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Focus now on interpreting physical oceanographic context </a:t>
            </a:r>
            <a:r>
              <a:rPr lang="en-US" sz="2000" i="1" dirty="0">
                <a:cs typeface="Avenir Book"/>
              </a:rPr>
              <a:t>(retentiveness of the eddy, entrainment from storms, etc.) </a:t>
            </a:r>
            <a:r>
              <a:rPr lang="en-US" sz="2400" i="1" dirty="0">
                <a:cs typeface="Avenir Book"/>
              </a:rPr>
              <a:t>and synthesis among observables</a:t>
            </a:r>
          </a:p>
        </p:txBody>
      </p:sp>
      <p:pic>
        <p:nvPicPr>
          <p:cNvPr id="2" name="Picture 4" descr="a">
            <a:extLst>
              <a:ext uri="{FF2B5EF4-FFF2-40B4-BE49-F238E27FC236}">
                <a16:creationId xmlns:a16="http://schemas.microsoft.com/office/drawing/2014/main" id="{B10F73C7-4C33-47D1-38C9-5F4838DF7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9" r="22489"/>
          <a:stretch/>
        </p:blipFill>
        <p:spPr bwMode="auto">
          <a:xfrm>
            <a:off x="84282" y="809496"/>
            <a:ext cx="3853993" cy="52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DD46DE4-7325-E145-0E3C-4A23183FA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EXPORTS North Atlantic…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7B8EE-FA0F-7462-2163-AACBD802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3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5">
            <a:extLst>
              <a:ext uri="{FF2B5EF4-FFF2-40B4-BE49-F238E27FC236}">
                <a16:creationId xmlns:a16="http://schemas.microsoft.com/office/drawing/2014/main" id="{199AA164-474B-CE4B-8917-3031C661E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613" y="1635595"/>
            <a:ext cx="9158897" cy="4616648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274C76"/>
                </a:solidFill>
                <a:latin typeface="+mn-lt"/>
                <a:cs typeface="Avenir Book"/>
              </a:rPr>
              <a:t>EXPORTS’s </a:t>
            </a:r>
            <a:r>
              <a:rPr lang="en-US" sz="3200" u="sng" dirty="0">
                <a:solidFill>
                  <a:srgbClr val="274C76"/>
                </a:solidFill>
                <a:latin typeface="+mn-lt"/>
                <a:cs typeface="Avenir Book"/>
              </a:rPr>
              <a:t>goal</a:t>
            </a:r>
            <a:r>
              <a:rPr lang="en-US" sz="3200" dirty="0">
                <a:solidFill>
                  <a:srgbClr val="274C76"/>
                </a:solidFill>
                <a:latin typeface="+mn-lt"/>
                <a:cs typeface="Avenir Book"/>
              </a:rPr>
              <a:t> is to improve predictions of the export and fate of ocean NPP using satellite data &amp; numerical models. </a:t>
            </a:r>
            <a:endParaRPr lang="en-US" sz="2400" i="1" dirty="0">
              <a:solidFill>
                <a:srgbClr val="274C76"/>
              </a:solidFill>
              <a:latin typeface="+mn-lt"/>
              <a:cs typeface="Avenir Book"/>
            </a:endParaRPr>
          </a:p>
          <a:p>
            <a:pPr marL="857250" lvl="0" indent="-750888">
              <a:spcBef>
                <a:spcPts val="1200"/>
              </a:spcBef>
            </a:pPr>
            <a:r>
              <a:rPr lang="en-US" sz="2400" dirty="0">
                <a:solidFill>
                  <a:srgbClr val="274C76"/>
                </a:solidFill>
                <a:latin typeface="+mn-lt"/>
                <a:cs typeface="Avenir Book"/>
              </a:rPr>
              <a:t>Q1:How do upper ocean ecosystems determine the flux of organic matter from the surface ocean? </a:t>
            </a:r>
          </a:p>
          <a:p>
            <a:pPr marL="857250" lvl="0" indent="-750888">
              <a:spcBef>
                <a:spcPts val="1200"/>
              </a:spcBef>
            </a:pPr>
            <a:r>
              <a:rPr lang="en-US" sz="2400" dirty="0">
                <a:solidFill>
                  <a:srgbClr val="274C76"/>
                </a:solidFill>
                <a:latin typeface="+mn-lt"/>
                <a:cs typeface="Avenir Book"/>
              </a:rPr>
              <a:t>Q2: What controls the efficiency of vertical transfer of organic matter below the well-lit surface ocean?</a:t>
            </a:r>
          </a:p>
          <a:p>
            <a:pPr marL="857250" indent="-750888">
              <a:spcBef>
                <a:spcPts val="1200"/>
              </a:spcBef>
              <a:defRPr/>
            </a:pPr>
            <a:r>
              <a:rPr lang="en-US" sz="2400" dirty="0">
                <a:solidFill>
                  <a:srgbClr val="274C76"/>
                </a:solidFill>
                <a:latin typeface="+mn-lt"/>
                <a:cs typeface="Avenir Book"/>
              </a:rPr>
              <a:t>Q3: How can the knowledge gained be used to reduce uncertainties in contemporary &amp; future estimates of the export and fates of NPP?</a:t>
            </a:r>
            <a:r>
              <a:rPr lang="en-US" sz="2400" dirty="0">
                <a:solidFill>
                  <a:srgbClr val="274C76"/>
                </a:solidFill>
                <a:latin typeface="+mn-lt"/>
              </a:rPr>
              <a:t>.</a:t>
            </a:r>
            <a:endParaRPr lang="en-US" sz="1800" dirty="0">
              <a:solidFill>
                <a:srgbClr val="274C76"/>
              </a:solidFill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C690C9-CF9E-6AC6-2164-0FF08BC3B037}"/>
              </a:ext>
            </a:extLst>
          </p:cNvPr>
          <p:cNvGrpSpPr/>
          <p:nvPr/>
        </p:nvGrpSpPr>
        <p:grpSpPr>
          <a:xfrm>
            <a:off x="0" y="784191"/>
            <a:ext cx="2863516" cy="5383828"/>
            <a:chOff x="9144000" y="208243"/>
            <a:chExt cx="2863516" cy="53838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F75FA0-F6BE-4778-2D5F-93DC06E48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277" r="1534"/>
            <a:stretch/>
          </p:blipFill>
          <p:spPr>
            <a:xfrm>
              <a:off x="9144000" y="208243"/>
              <a:ext cx="2631760" cy="538382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15B2EE-5648-5D9B-5A23-85C0A4270C08}"/>
                </a:ext>
              </a:extLst>
            </p:cNvPr>
            <p:cNvSpPr/>
            <p:nvPr/>
          </p:nvSpPr>
          <p:spPr>
            <a:xfrm>
              <a:off x="11548532" y="2201779"/>
              <a:ext cx="458984" cy="1816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AB6958-03B2-1000-D143-A5E80447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69" y="310032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>
                <a:solidFill>
                  <a:srgbClr val="274C76"/>
                </a:solidFill>
                <a:cs typeface="Avenir Book"/>
              </a:rPr>
              <a:t>Goal &amp; Science Questions</a:t>
            </a:r>
            <a:endParaRPr lang="en-US" sz="4800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F3113BC-F303-773D-F724-2C062BE1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2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atball.jpg">
            <a:extLst>
              <a:ext uri="{FF2B5EF4-FFF2-40B4-BE49-F238E27FC236}">
                <a16:creationId xmlns:a16="http://schemas.microsoft.com/office/drawing/2014/main" id="{9DC7ADCF-E409-268F-2FA2-ABAA2A6C1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98" y="5866136"/>
            <a:ext cx="1090676" cy="820420"/>
          </a:xfrm>
          <a:prstGeom prst="rect">
            <a:avLst/>
          </a:prstGeom>
        </p:spPr>
      </p:pic>
      <p:pic>
        <p:nvPicPr>
          <p:cNvPr id="6" name="Picture 5" descr="NSF_4-Color_bitmap_Logo.png">
            <a:extLst>
              <a:ext uri="{FF2B5EF4-FFF2-40B4-BE49-F238E27FC236}">
                <a16:creationId xmlns:a16="http://schemas.microsoft.com/office/drawing/2014/main" id="{6AE8E3E0-C097-75B2-9BCF-4AF662A06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619" y="5763515"/>
            <a:ext cx="984123" cy="9892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D1030-8126-6E7B-37EC-69004E9309D3}"/>
              </a:ext>
            </a:extLst>
          </p:cNvPr>
          <p:cNvGrpSpPr/>
          <p:nvPr/>
        </p:nvGrpSpPr>
        <p:grpSpPr>
          <a:xfrm>
            <a:off x="6713358" y="208243"/>
            <a:ext cx="5294158" cy="5383828"/>
            <a:chOff x="6713358" y="208243"/>
            <a:chExt cx="5294158" cy="53838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BA0C20-38D3-744A-BB66-B0CAB8F28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35"/>
            <a:stretch/>
          </p:blipFill>
          <p:spPr>
            <a:xfrm>
              <a:off x="6713358" y="208243"/>
              <a:ext cx="5062402" cy="538382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301396-8BDD-5724-63BD-FCBF5CD17DC9}"/>
                </a:ext>
              </a:extLst>
            </p:cNvPr>
            <p:cNvSpPr/>
            <p:nvPr/>
          </p:nvSpPr>
          <p:spPr>
            <a:xfrm>
              <a:off x="11548532" y="2201779"/>
              <a:ext cx="458984" cy="1816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86D0326-35B8-C03E-40C4-8FA7C56C9FD1}"/>
              </a:ext>
            </a:extLst>
          </p:cNvPr>
          <p:cNvSpPr/>
          <p:nvPr/>
        </p:nvSpPr>
        <p:spPr>
          <a:xfrm>
            <a:off x="323257" y="356906"/>
            <a:ext cx="5536121" cy="635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72"/>
              </a:spcBef>
              <a:defRPr/>
            </a:pPr>
            <a:r>
              <a:rPr lang="en-US" sz="3200" dirty="0">
                <a:solidFill>
                  <a:srgbClr val="274C76"/>
                </a:solidFill>
                <a:cs typeface="Avenir Book"/>
              </a:rPr>
              <a:t>EXPORTS next steps + Legacy</a:t>
            </a:r>
          </a:p>
          <a:p>
            <a:pPr marL="342900" indent="-342900">
              <a:spcBef>
                <a:spcPts val="1272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274C76"/>
                </a:solidFill>
                <a:cs typeface="Avenir Book"/>
              </a:rPr>
              <a:t>Publications, presentations</a:t>
            </a:r>
          </a:p>
          <a:p>
            <a:pPr marL="800100" lvl="1" indent="-342900">
              <a:spcBef>
                <a:spcPts val="1272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&gt;70 papers published (and many more in review/to come)</a:t>
            </a:r>
          </a:p>
          <a:p>
            <a:pPr marL="342900" indent="-342900">
              <a:spcBef>
                <a:spcPts val="1272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274C76"/>
                </a:solidFill>
                <a:cs typeface="Avenir Book"/>
              </a:rPr>
              <a:t>Data</a:t>
            </a:r>
          </a:p>
          <a:p>
            <a:pPr marL="800100" lvl="1" indent="-342900">
              <a:spcBef>
                <a:spcPts val="1272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SEABASS- &gt;420 different parameters with total of </a:t>
            </a:r>
            <a:r>
              <a:rPr lang="en-US" sz="2400" i="1" u="sng" dirty="0">
                <a:cs typeface="Avenir Book"/>
              </a:rPr>
              <a:t>7852</a:t>
            </a:r>
            <a:r>
              <a:rPr lang="en-US" sz="2400" i="1" dirty="0">
                <a:cs typeface="Avenir Book"/>
              </a:rPr>
              <a:t> data files</a:t>
            </a:r>
          </a:p>
          <a:p>
            <a:pPr marL="800100" lvl="1" indent="-342900">
              <a:spcBef>
                <a:spcPts val="1272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BCO-DMO 10 datasets + NCBI 6 datasets</a:t>
            </a:r>
          </a:p>
          <a:p>
            <a:pPr marL="342900" indent="-342900">
              <a:spcBef>
                <a:spcPts val="1272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274C76"/>
                </a:solidFill>
                <a:cs typeface="Avenir Book"/>
              </a:rPr>
              <a:t>Continuing international collaborations </a:t>
            </a:r>
            <a:r>
              <a:rPr lang="en-US" sz="2400" i="1" dirty="0">
                <a:cs typeface="Avenir Book"/>
              </a:rPr>
              <a:t>(e.g., APERO, JETZON)</a:t>
            </a:r>
          </a:p>
          <a:p>
            <a:pPr marL="342900" indent="-342900">
              <a:spcBef>
                <a:spcPts val="1272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274C76"/>
                </a:solidFill>
                <a:cs typeface="Avenir Book"/>
              </a:rPr>
              <a:t>Future funding?</a:t>
            </a:r>
            <a:r>
              <a:rPr lang="en-US" sz="2400" i="1" dirty="0">
                <a:cs typeface="Avenir Book"/>
              </a:rPr>
              <a:t> </a:t>
            </a:r>
          </a:p>
          <a:p>
            <a:pPr marL="800100" lvl="1" indent="-342900">
              <a:spcBef>
                <a:spcPts val="1272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Keep your eyes open</a:t>
            </a:r>
            <a:endParaRPr lang="en-US" sz="2400" dirty="0">
              <a:solidFill>
                <a:srgbClr val="274C76"/>
              </a:solidFill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883593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5">
            <a:extLst>
              <a:ext uri="{FF2B5EF4-FFF2-40B4-BE49-F238E27FC236}">
                <a16:creationId xmlns:a16="http://schemas.microsoft.com/office/drawing/2014/main" id="{8FD45649-2D1C-6F44-A2CB-2249D7318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41" y="3752073"/>
            <a:ext cx="10515599" cy="52322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800" i="1" u="sng" dirty="0">
                <a:solidFill>
                  <a:srgbClr val="274C76"/>
                </a:solidFill>
                <a:latin typeface="+mn-lt"/>
                <a:cs typeface="Avenir Book"/>
              </a:rPr>
              <a:t>Field Program</a:t>
            </a:r>
            <a:r>
              <a:rPr lang="en-US" sz="2800" i="1" dirty="0">
                <a:solidFill>
                  <a:srgbClr val="000090"/>
                </a:solidFill>
                <a:latin typeface="+mn-lt"/>
                <a:cs typeface="Avenir Book"/>
              </a:rPr>
              <a:t>:</a:t>
            </a:r>
            <a:endParaRPr lang="en-US" sz="2000" i="1" dirty="0">
              <a:latin typeface="+mn-lt"/>
              <a:cs typeface="Avenir Book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12D759-DE7A-144D-96A2-5D03F2B0CDF1}"/>
              </a:ext>
            </a:extLst>
          </p:cNvPr>
          <p:cNvGrpSpPr/>
          <p:nvPr/>
        </p:nvGrpSpPr>
        <p:grpSpPr>
          <a:xfrm>
            <a:off x="6757385" y="4546125"/>
            <a:ext cx="1679680" cy="1955382"/>
            <a:chOff x="6096000" y="757459"/>
            <a:chExt cx="2596896" cy="2975033"/>
          </a:xfrm>
        </p:grpSpPr>
        <p:pic>
          <p:nvPicPr>
            <p:cNvPr id="6" name="Picture 5" descr="EXPORTS_StaP.jpg">
              <a:extLst>
                <a:ext uri="{FF2B5EF4-FFF2-40B4-BE49-F238E27FC236}">
                  <a16:creationId xmlns:a16="http://schemas.microsoft.com/office/drawing/2014/main" id="{874C206E-6A80-7543-8C53-8045D6505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135596"/>
              <a:ext cx="2596896" cy="25968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0821F9-588D-6F4D-B55D-3DEF5C352375}"/>
                </a:ext>
              </a:extLst>
            </p:cNvPr>
            <p:cNvSpPr txBox="1"/>
            <p:nvPr/>
          </p:nvSpPr>
          <p:spPr>
            <a:xfrm>
              <a:off x="6430221" y="757459"/>
              <a:ext cx="1921771" cy="46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kern="1200" dirty="0">
                  <a:solidFill>
                    <a:srgbClr val="274C76"/>
                  </a:solidFill>
                  <a:cs typeface="Arial"/>
                </a:rPr>
                <a:t>Station P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33ABB54-B761-A24E-B773-C2EA5D6BD0E9}"/>
                </a:ext>
              </a:extLst>
            </p:cNvPr>
            <p:cNvSpPr/>
            <p:nvPr/>
          </p:nvSpPr>
          <p:spPr>
            <a:xfrm>
              <a:off x="7321296" y="1434446"/>
              <a:ext cx="152400" cy="1524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kern="1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BCFD8E-47C9-D643-A7D9-D0D7DF4918A3}"/>
              </a:ext>
            </a:extLst>
          </p:cNvPr>
          <p:cNvGrpSpPr/>
          <p:nvPr/>
        </p:nvGrpSpPr>
        <p:grpSpPr>
          <a:xfrm>
            <a:off x="9601702" y="4532229"/>
            <a:ext cx="2239945" cy="1926879"/>
            <a:chOff x="7393246" y="4900430"/>
            <a:chExt cx="3277266" cy="2647123"/>
          </a:xfrm>
        </p:grpSpPr>
        <p:pic>
          <p:nvPicPr>
            <p:cNvPr id="9" name="Picture 8" descr="Exports_NAtl.png">
              <a:extLst>
                <a:ext uri="{FF2B5EF4-FFF2-40B4-BE49-F238E27FC236}">
                  <a16:creationId xmlns:a16="http://schemas.microsoft.com/office/drawing/2014/main" id="{45F62A8E-5808-7241-B064-B29E1536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518" y="5291362"/>
              <a:ext cx="2457540" cy="22561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49ABFD-04DC-3842-A3A4-8AAE7743D3FD}"/>
                </a:ext>
              </a:extLst>
            </p:cNvPr>
            <p:cNvSpPr txBox="1"/>
            <p:nvPr/>
          </p:nvSpPr>
          <p:spPr>
            <a:xfrm>
              <a:off x="7393246" y="4900430"/>
              <a:ext cx="3277266" cy="42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kern="1200" dirty="0">
                  <a:solidFill>
                    <a:srgbClr val="274C76"/>
                  </a:solidFill>
                  <a:cs typeface="Arial"/>
                </a:rPr>
                <a:t>PAP Observatory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75B6D6-6A8E-BD47-A61E-1D6C07904F0C}"/>
                </a:ext>
              </a:extLst>
            </p:cNvPr>
            <p:cNvSpPr/>
            <p:nvPr/>
          </p:nvSpPr>
          <p:spPr>
            <a:xfrm>
              <a:off x="9292295" y="5586459"/>
              <a:ext cx="159017" cy="132717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kern="12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9526B5-DABD-3648-AF53-7922FC36FEEB}"/>
              </a:ext>
            </a:extLst>
          </p:cNvPr>
          <p:cNvSpPr txBox="1"/>
          <p:nvPr/>
        </p:nvSpPr>
        <p:spPr>
          <a:xfrm>
            <a:off x="7781826" y="6435896"/>
            <a:ext cx="2800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74C76"/>
                </a:solidFill>
              </a:rPr>
              <a:t>Aug 2018                              May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35B3D-F43F-AB46-9938-FE3C9158ED9F}"/>
              </a:ext>
            </a:extLst>
          </p:cNvPr>
          <p:cNvSpPr txBox="1"/>
          <p:nvPr/>
        </p:nvSpPr>
        <p:spPr>
          <a:xfrm>
            <a:off x="617870" y="4274547"/>
            <a:ext cx="5919017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eaLnBrk="1" hangingPunct="1">
              <a:spcBef>
                <a:spcPts val="900"/>
              </a:spcBef>
              <a:defRPr/>
            </a:pPr>
            <a:r>
              <a:rPr lang="en-US" sz="2400" i="1" dirty="0">
                <a:cs typeface="Avenir Book"/>
              </a:rPr>
              <a:t>Two cruises: Station P  &amp; North Atlantic </a:t>
            </a:r>
          </a:p>
          <a:p>
            <a:pPr marL="228600" eaLnBrk="1" hangingPunct="1">
              <a:spcBef>
                <a:spcPts val="700"/>
              </a:spcBef>
              <a:defRPr/>
            </a:pPr>
            <a:r>
              <a:rPr lang="en-US" sz="2400" i="1" dirty="0">
                <a:cs typeface="Avenir Book"/>
              </a:rPr>
              <a:t>Coordinated sampling with two ships &amp; multiple AUVs</a:t>
            </a:r>
          </a:p>
          <a:p>
            <a:pPr marL="228600" eaLnBrk="1" hangingPunct="1">
              <a:spcBef>
                <a:spcPts val="700"/>
              </a:spcBef>
              <a:defRPr/>
            </a:pPr>
            <a:r>
              <a:rPr lang="en-US" sz="2400" i="1" dirty="0">
                <a:cs typeface="Avenir Book"/>
              </a:rPr>
              <a:t>Dedicated data management team</a:t>
            </a:r>
          </a:p>
          <a:p>
            <a:pPr marL="228600" eaLnBrk="1" hangingPunct="1">
              <a:spcBef>
                <a:spcPts val="700"/>
              </a:spcBef>
              <a:defRPr/>
            </a:pPr>
            <a:r>
              <a:rPr lang="en-US" sz="2400" i="1" dirty="0">
                <a:cs typeface="Avenir Book"/>
              </a:rPr>
              <a:t>Documented protocols for all measurements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226243C1-79C8-204D-9369-C3795914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41" y="990175"/>
            <a:ext cx="11594206" cy="110799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i="1" u="sng" dirty="0">
                <a:solidFill>
                  <a:srgbClr val="274C76"/>
                </a:solidFill>
                <a:latin typeface="+mn-lt"/>
                <a:cs typeface="Avenir Book"/>
              </a:rPr>
              <a:t>Two Phases</a:t>
            </a:r>
            <a:r>
              <a:rPr lang="en-US" sz="2800" dirty="0">
                <a:solidFill>
                  <a:srgbClr val="274C76"/>
                </a:solidFill>
                <a:latin typeface="+mn-lt"/>
                <a:cs typeface="Avenir Book"/>
              </a:rPr>
              <a:t>: Field campaign followed by modeling &amp; synthesis phase</a:t>
            </a:r>
          </a:p>
          <a:p>
            <a:pPr>
              <a:spcBef>
                <a:spcPts val="1200"/>
              </a:spcBef>
            </a:pPr>
            <a:r>
              <a:rPr lang="en-US" sz="2800" i="1" u="sng" dirty="0">
                <a:solidFill>
                  <a:srgbClr val="274C76"/>
                </a:solidFill>
                <a:latin typeface="+mn-lt"/>
                <a:cs typeface="Avenir Book"/>
              </a:rPr>
              <a:t>Focus on Pathways &amp; Fates</a:t>
            </a:r>
            <a:r>
              <a:rPr lang="en-US" sz="2800" i="1" dirty="0">
                <a:solidFill>
                  <a:srgbClr val="274C76"/>
                </a:solidFill>
                <a:latin typeface="+mn-lt"/>
                <a:cs typeface="Avenir Book"/>
              </a:rPr>
              <a:t>:</a:t>
            </a:r>
            <a:endParaRPr lang="en-US" sz="2000" i="1" dirty="0">
              <a:solidFill>
                <a:srgbClr val="274C76"/>
              </a:solidFill>
              <a:latin typeface="+mn-lt"/>
              <a:cs typeface="Avenir Boo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22637-383E-1946-9BB5-2B8686912882}"/>
              </a:ext>
            </a:extLst>
          </p:cNvPr>
          <p:cNvSpPr txBox="1"/>
          <p:nvPr/>
        </p:nvSpPr>
        <p:spPr>
          <a:xfrm>
            <a:off x="655098" y="2059060"/>
            <a:ext cx="8401024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eaLnBrk="1" hangingPunct="1">
              <a:spcBef>
                <a:spcPts val="700"/>
              </a:spcBef>
              <a:defRPr/>
            </a:pPr>
            <a:r>
              <a:rPr lang="en-US" sz="2400" i="1" dirty="0">
                <a:cs typeface="Avenir Book"/>
              </a:rPr>
              <a:t>Controls on the 3 dominant export pathways - sinking, migration &amp; advection </a:t>
            </a:r>
          </a:p>
          <a:p>
            <a:pPr marL="228600" eaLnBrk="1" hangingPunct="1">
              <a:spcBef>
                <a:spcPts val="700"/>
              </a:spcBef>
              <a:defRPr/>
            </a:pPr>
            <a:r>
              <a:rPr lang="en-US" sz="2400" i="1" dirty="0">
                <a:cs typeface="Avenir Book"/>
              </a:rPr>
              <a:t>Assess BGC impacts </a:t>
            </a:r>
          </a:p>
          <a:p>
            <a:pPr marL="228600" eaLnBrk="1" hangingPunct="1">
              <a:spcBef>
                <a:spcPts val="700"/>
              </a:spcBef>
              <a:defRPr/>
            </a:pPr>
            <a:r>
              <a:rPr lang="en-US" sz="2400" i="1" dirty="0">
                <a:cs typeface="Avenir Book"/>
              </a:rPr>
              <a:t>Link to remote sensing variables for satellite algorithms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7792DA-2D3C-DA4A-B8C0-B8C813CAC7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698" y="1785876"/>
            <a:ext cx="2682260" cy="254654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98658943-099A-47A1-5447-79871514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28" y="353093"/>
            <a:ext cx="10515600" cy="1325563"/>
          </a:xfrm>
        </p:spPr>
        <p:txBody>
          <a:bodyPr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+mn-lt"/>
                <a:cs typeface="Avenir Book"/>
              </a:rPr>
              <a:t>Overall Project Plans</a:t>
            </a:r>
            <a:br>
              <a:rPr lang="en-US" sz="4400" dirty="0">
                <a:solidFill>
                  <a:schemeClr val="accent5">
                    <a:lumMod val="50000"/>
                  </a:schemeClr>
                </a:solidFill>
                <a:latin typeface="+mn-lt"/>
                <a:cs typeface="Avenir Book"/>
              </a:rPr>
            </a:br>
            <a:endParaRPr lang="en-US" dirty="0">
              <a:latin typeface="+mn-lt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C2F845A-1C0B-BD14-58CE-6D01EFF9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0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rone shot 01">
            <a:hlinkClick r:id="" action="ppaction://media"/>
            <a:extLst>
              <a:ext uri="{FF2B5EF4-FFF2-40B4-BE49-F238E27FC236}">
                <a16:creationId xmlns:a16="http://schemas.microsoft.com/office/drawing/2014/main" id="{5565658D-F704-4AAB-D0D9-14144B893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96" r="-1609"/>
          <a:stretch/>
        </p:blipFill>
        <p:spPr>
          <a:xfrm>
            <a:off x="6694161" y="1486151"/>
            <a:ext cx="5209080" cy="2924464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88463F-07DA-DF42-B40A-1B7AE471F1DD}"/>
              </a:ext>
            </a:extLst>
          </p:cNvPr>
          <p:cNvSpPr/>
          <p:nvPr/>
        </p:nvSpPr>
        <p:spPr>
          <a:xfrm>
            <a:off x="176464" y="915348"/>
            <a:ext cx="6753725" cy="33650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272"/>
              </a:spcBef>
              <a:defRPr/>
            </a:pPr>
            <a:r>
              <a:rPr lang="en-US" sz="2800" i="1" dirty="0">
                <a:solidFill>
                  <a:srgbClr val="274C76"/>
                </a:solidFill>
                <a:cs typeface="Avenir Book"/>
              </a:rPr>
              <a:t>Goals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Contrasting endmember to 2018 NE Pacific cruise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Big biomass &amp; export signal &amp; low flux attenuation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Goal - observe the demise of the North Atlantic Spring bloom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High mesoscale &amp; sub-mesoscale energy driving patchiness in biomass &amp; subduction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54682-33FE-B4D2-370D-0B877B5D8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4" y="160588"/>
            <a:ext cx="10515600" cy="1325563"/>
          </a:xfrm>
        </p:spPr>
        <p:txBody>
          <a:bodyPr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+mn-lt"/>
                <a:cs typeface="Avenir Book"/>
              </a:rPr>
              <a:t>North Atlantic Field Program </a:t>
            </a:r>
            <a:br>
              <a:rPr lang="en-US" sz="4400" dirty="0">
                <a:solidFill>
                  <a:schemeClr val="accent5">
                    <a:lumMod val="50000"/>
                  </a:schemeClr>
                </a:solidFill>
                <a:latin typeface="+mn-lt"/>
                <a:cs typeface="Avenir Book"/>
              </a:rPr>
            </a:br>
            <a:endParaRPr lang="en-US" dirty="0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FD71DDC-87CD-6288-0D95-3D3EB7FF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4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7EA29-94C2-525D-420B-A46653861670}"/>
              </a:ext>
            </a:extLst>
          </p:cNvPr>
          <p:cNvSpPr txBox="1"/>
          <p:nvPr/>
        </p:nvSpPr>
        <p:spPr>
          <a:xfrm>
            <a:off x="176463" y="4172075"/>
            <a:ext cx="12015537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72"/>
              </a:spcBef>
              <a:defRPr/>
            </a:pPr>
            <a:r>
              <a:rPr lang="en-US" sz="2800" i="1" dirty="0">
                <a:solidFill>
                  <a:srgbClr val="274C76"/>
                </a:solidFill>
                <a:cs typeface="Avenir Book"/>
              </a:rPr>
              <a:t>Siting &amp; Observational Platforms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Near NOC’s PAP Observatory in a retentive eddy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On site (~49N 15W) for 25 days of May 2021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cs typeface="Avenir Book"/>
              </a:rPr>
              <a:t>Three Ships - RRS James Cook (Process), RRS Discovery (Survey) &amp; R/V Sarmiento de </a:t>
            </a:r>
            <a:r>
              <a:rPr lang="en-US" sz="2400" i="1" dirty="0" err="1">
                <a:cs typeface="Avenir Book"/>
              </a:rPr>
              <a:t>Gamboa</a:t>
            </a:r>
            <a:r>
              <a:rPr lang="en-US" sz="2400" i="1" dirty="0">
                <a:cs typeface="Avenir Book"/>
              </a:rPr>
              <a:t> (WHOI’s OTZ)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cs typeface="Avenir Book"/>
              </a:rPr>
              <a:t>3 Gliders, 2 </a:t>
            </a:r>
            <a:r>
              <a:rPr lang="en-US" sz="2000" i="1" dirty="0" err="1">
                <a:cs typeface="Avenir Book"/>
              </a:rPr>
              <a:t>BioARGOs</a:t>
            </a:r>
            <a:r>
              <a:rPr lang="en-US" sz="2000" i="1" dirty="0">
                <a:cs typeface="Avenir Book"/>
              </a:rPr>
              <a:t>, 1 </a:t>
            </a:r>
            <a:r>
              <a:rPr lang="en-US" sz="2000" i="1" dirty="0" err="1">
                <a:cs typeface="Avenir Book"/>
              </a:rPr>
              <a:t>Lagrangian</a:t>
            </a:r>
            <a:r>
              <a:rPr lang="en-US" sz="2000" i="1" dirty="0">
                <a:cs typeface="Avenir Book"/>
              </a:rPr>
              <a:t> Float, Sediment Trap &amp; </a:t>
            </a:r>
            <a:r>
              <a:rPr lang="en-US" sz="2000" i="1" dirty="0" err="1">
                <a:cs typeface="Avenir Book"/>
              </a:rPr>
              <a:t>WireWalker</a:t>
            </a:r>
            <a:r>
              <a:rPr lang="en-US" sz="2000" i="1" dirty="0">
                <a:cs typeface="Avenir Book"/>
              </a:rPr>
              <a:t> arrays, &amp; multiple NBSTs, &amp; more…</a:t>
            </a:r>
          </a:p>
        </p:txBody>
      </p:sp>
    </p:spTree>
    <p:extLst>
      <p:ext uri="{BB962C8B-B14F-4D97-AF65-F5344CB8AC3E}">
        <p14:creationId xmlns:p14="http://schemas.microsoft.com/office/powerpoint/2010/main" val="10882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49654B-C7F0-F622-9054-308C1FAC3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26"/>
          <a:stretch/>
        </p:blipFill>
        <p:spPr>
          <a:xfrm>
            <a:off x="7896726" y="1690688"/>
            <a:ext cx="3970421" cy="4348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71895-1C08-2A46-930C-78FA6E71DCE5}"/>
              </a:ext>
            </a:extLst>
          </p:cNvPr>
          <p:cNvSpPr txBox="1">
            <a:spLocks/>
          </p:cNvSpPr>
          <p:nvPr/>
        </p:nvSpPr>
        <p:spPr>
          <a:xfrm>
            <a:off x="433659" y="994779"/>
            <a:ext cx="7795942" cy="5761621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4" algn="l">
              <a:lnSpc>
                <a:spcPct val="120000"/>
              </a:lnSpc>
            </a:pPr>
            <a:r>
              <a:rPr lang="en-US" sz="45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endParaRPr lang="en-US" sz="3200" i="1" dirty="0">
              <a:solidFill>
                <a:srgbClr val="274C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4344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Assess export pathways &amp; their proximate causes over time in a Lagrangian frame of reference – following the Lagrangian Float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(which sets experimental center)</a:t>
            </a:r>
          </a:p>
          <a:p>
            <a:pPr marL="464344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Integrate with other components to provide end-to-end assessment of the carbon cycle impacts of food web processes</a:t>
            </a:r>
          </a:p>
          <a:p>
            <a:pPr marL="464344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Link pathway / food web / BGC observations to remotely sensible quantities </a:t>
            </a:r>
          </a:p>
          <a:p>
            <a:pPr marL="7144" algn="l">
              <a:lnSpc>
                <a:spcPct val="120000"/>
              </a:lnSpc>
            </a:pPr>
            <a:r>
              <a:rPr lang="en-US" sz="45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endParaRPr lang="en-US" sz="3200" i="1" dirty="0">
              <a:solidFill>
                <a:srgbClr val="274C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4344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Focus on sinking &amp; active migrant carbon fluxes</a:t>
            </a:r>
          </a:p>
          <a:p>
            <a:pPr marL="464344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Characterize plankton / microbial community composition </a:t>
            </a:r>
          </a:p>
          <a:p>
            <a:pPr marL="464344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Make rate measurements to determine the flow of energy within upper ocean and mesopelagic food webs</a:t>
            </a:r>
          </a:p>
          <a:p>
            <a:pPr marL="464344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Address the roles of the food web in three export pathways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575E60-2CB6-3953-842D-A149CFAE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Ship – RRS James Cook</a:t>
            </a:r>
            <a:br>
              <a:rPr lang="en-US" sz="4400" b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solidFill>
                <a:srgbClr val="274C76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46001-D7E9-3C33-9955-3957B89B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5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B80EE1-5A3B-2EC0-EA50-A7C96B3E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3137">
            <a:off x="8203121" y="1813887"/>
            <a:ext cx="3825707" cy="2869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71895-1C08-2A46-930C-78FA6E71DCE5}"/>
              </a:ext>
            </a:extLst>
          </p:cNvPr>
          <p:cNvSpPr txBox="1">
            <a:spLocks/>
          </p:cNvSpPr>
          <p:nvPr/>
        </p:nvSpPr>
        <p:spPr>
          <a:xfrm>
            <a:off x="199267" y="1022684"/>
            <a:ext cx="8980828" cy="5835316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4" algn="l">
              <a:lnSpc>
                <a:spcPct val="120000"/>
              </a:lnSpc>
            </a:pPr>
            <a:r>
              <a:rPr lang="en-US" sz="34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en-US" sz="28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Provide spatial/temporal-physical/BGC context from CTD/rosette &amp; UW surveying,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Complete the Process Ship’s measurement suite,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Collect optical &amp; other data to ground truth &amp; build satellite algorithms,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Contribute to the assessment of advective export fluxes of POC &amp; DOC, and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intercalibration across the platforms</a:t>
            </a:r>
          </a:p>
          <a:p>
            <a:pPr marL="7144" algn="l">
              <a:lnSpc>
                <a:spcPct val="120000"/>
              </a:lnSpc>
            </a:pPr>
            <a:r>
              <a:rPr lang="en-US" sz="34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Conduct spatial surveying &amp; noon optics casts w/ CTD &amp; UW systems,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Conduct </a:t>
            </a:r>
            <a:r>
              <a:rPr lang="en-US" sz="32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234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Th flux, PSD, TMC sampling &amp; incubations &amp; high-volume pump profiles to support the Process Ship,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Sample frontal features to assess advective export fluxes (incl. UCTD),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Conduct 2-day “edge experiment” with the R/V Sarmiento, and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Perform intercalibration casts among the various sensor data sets.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F68FD3-27BD-8101-2335-3617E69F2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 Ship – RRS Discovery</a:t>
            </a:r>
            <a:b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74F2C-4B93-6DC4-2ABD-C8FE4B7C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09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e of the seagliders deployed on DY130, the cruise immediately prior to ours, which helped us scout features ahead of the ship and make informed decisions about where to sample. ">
            <a:extLst>
              <a:ext uri="{FF2B5EF4-FFF2-40B4-BE49-F238E27FC236}">
                <a16:creationId xmlns:a16="http://schemas.microsoft.com/office/drawing/2014/main" id="{C75ECB46-BF98-3A79-EAFC-FCEB7909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977" y="1600200"/>
            <a:ext cx="3441169" cy="4588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CF81C-AC08-4E2F-B34F-41A44E1417DF}"/>
              </a:ext>
            </a:extLst>
          </p:cNvPr>
          <p:cNvSpPr txBox="1"/>
          <p:nvPr/>
        </p:nvSpPr>
        <p:spPr>
          <a:xfrm>
            <a:off x="433659" y="103418"/>
            <a:ext cx="11779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AUVs – Gliders, </a:t>
            </a:r>
            <a:r>
              <a:rPr lang="en-US" sz="4400" dirty="0" err="1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BioARGOs</a:t>
            </a:r>
            <a:r>
              <a:rPr lang="en-US" sz="4400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the Lagrangian Float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71895-1C08-2A46-930C-78FA6E71DCE5}"/>
              </a:ext>
            </a:extLst>
          </p:cNvPr>
          <p:cNvSpPr txBox="1">
            <a:spLocks/>
          </p:cNvSpPr>
          <p:nvPr/>
        </p:nvSpPr>
        <p:spPr>
          <a:xfrm>
            <a:off x="151141" y="994780"/>
            <a:ext cx="8583786" cy="5646652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4" algn="l">
              <a:lnSpc>
                <a:spcPct val="120000"/>
              </a:lnSpc>
            </a:pPr>
            <a:r>
              <a:rPr lang="en-US" sz="26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Provide spatial/temporal physical/BGC oceanographic context on scales missing from ships (smaller space, longer time &amp; broader extent),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Lagrangian Float is the geographic center of the program,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Contribute to the assessment of advective export fluxes of POC &amp; DOC,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Help assess the retentiveness of the eddy feature before ships arrive, and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Linkage for intercalibration exercises.   </a:t>
            </a:r>
          </a:p>
          <a:p>
            <a:pPr marL="7144" algn="l">
              <a:lnSpc>
                <a:spcPct val="120000"/>
              </a:lnSpc>
            </a:pPr>
            <a:r>
              <a:rPr lang="en-US" sz="26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endParaRPr lang="en-US" sz="2600" i="1" dirty="0">
              <a:solidFill>
                <a:srgbClr val="005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Deploy three gliders from DY130 to three target sites,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Deploy two 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BioArgo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floats and the Lagrangian Float from DY131, and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Coordinate operations with shore, ships, the WHOI OTZ and NOC.</a:t>
            </a:r>
          </a:p>
        </p:txBody>
      </p:sp>
    </p:spTree>
    <p:extLst>
      <p:ext uri="{BB962C8B-B14F-4D97-AF65-F5344CB8AC3E}">
        <p14:creationId xmlns:p14="http://schemas.microsoft.com/office/powerpoint/2010/main" val="120931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0A44A-9E8E-3EA9-C762-AD00676D1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802" y="1828800"/>
            <a:ext cx="4170948" cy="3128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CF81C-AC08-4E2F-B34F-41A44E1417DF}"/>
              </a:ext>
            </a:extLst>
          </p:cNvPr>
          <p:cNvSpPr txBox="1"/>
          <p:nvPr/>
        </p:nvSpPr>
        <p:spPr>
          <a:xfrm>
            <a:off x="433659" y="103418"/>
            <a:ext cx="11238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Partnerships – NOC &amp; the WHOI OTZ program…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471895-1C08-2A46-930C-78FA6E71DCE5}"/>
              </a:ext>
            </a:extLst>
          </p:cNvPr>
          <p:cNvSpPr txBox="1">
            <a:spLocks/>
          </p:cNvSpPr>
          <p:nvPr/>
        </p:nvSpPr>
        <p:spPr>
          <a:xfrm>
            <a:off x="182250" y="1006388"/>
            <a:ext cx="7975161" cy="5748194"/>
          </a:xfrm>
          <a:prstGeom prst="rect">
            <a:avLst/>
          </a:prstGeom>
        </p:spPr>
        <p:txBody>
          <a:bodyPr vert="horz" lIns="68580" tIns="34290" rIns="68580" bIns="3429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4" algn="l">
              <a:lnSpc>
                <a:spcPct val="120000"/>
              </a:lnSpc>
            </a:pPr>
            <a:r>
              <a:rPr lang="en-US" sz="38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endParaRPr lang="en-US" sz="2800" dirty="0">
              <a:solidFill>
                <a:srgbClr val="274C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Extend the trophic and space / time sampling of the experiment,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Prove the utility of novel instrumentation for assessing twilight zone processes,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Help quantify advective fluxes using OTZ’s Stingray towed sled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(edge experiment)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Contribute data from PAP mooring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(incl. deep sea sediment fluxes)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PAP cruise (DY130) occurred before EXPORTS (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collected samples &amp; deployed gliders)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7144" algn="l">
              <a:lnSpc>
                <a:spcPct val="120000"/>
              </a:lnSpc>
            </a:pPr>
            <a:r>
              <a:rPr lang="en-US" sz="3800" i="1" dirty="0">
                <a:solidFill>
                  <a:srgbClr val="274C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 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WHOI OTZ - R/V Sarmiento de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Gamboa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on site May 6-18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4344" lvl="1" algn="l">
              <a:lnSpc>
                <a:spcPct val="100000"/>
              </a:lnSpc>
              <a:spcBef>
                <a:spcPts val="7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CTD/rosette/UVP, MOC-10 nets &amp; Stingray towed system</a:t>
            </a:r>
          </a:p>
          <a:p>
            <a:pPr marL="464344" lvl="1" algn="l">
              <a:lnSpc>
                <a:spcPct val="100000"/>
              </a:lnSpc>
              <a:spcBef>
                <a:spcPts val="70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Focus on higher trophic levels &amp;  novel instrumentation - Minions &amp; Twilight Zone Explorer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DY130 cruise was March 25-April 14 (DY130) - benthic science focus – turnaround BGC mooring – will help extend the EXPORTS time baseline</a:t>
            </a:r>
          </a:p>
          <a:p>
            <a:pPr marL="464344" indent="-457200" algn="l"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Operate NOC’s Slocum glider &amp; provide real-time data for mission planning</a:t>
            </a:r>
          </a:p>
        </p:txBody>
      </p:sp>
    </p:spTree>
    <p:extLst>
      <p:ext uri="{BB962C8B-B14F-4D97-AF65-F5344CB8AC3E}">
        <p14:creationId xmlns:p14="http://schemas.microsoft.com/office/powerpoint/2010/main" val="2155947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AA2DF71-92AE-08F5-CF69-9E82CB63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+mn-lt"/>
                <a:cs typeface="Avenir Book"/>
              </a:rPr>
              <a:t>Site Selection &amp; Sampling</a:t>
            </a:r>
            <a:br>
              <a:rPr lang="en-US" sz="4400" dirty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</a:b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AB1C8F-9702-9FC4-1FB5-DB412CC9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79" y="1240121"/>
            <a:ext cx="11430000" cy="2021305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1272"/>
              </a:spcBef>
              <a:buNone/>
              <a:defRPr/>
            </a:pPr>
            <a:r>
              <a:rPr lang="en-US" sz="4500" dirty="0">
                <a:solidFill>
                  <a:srgbClr val="093255"/>
                </a:solidFill>
                <a:cs typeface="Avenir Book"/>
              </a:rPr>
              <a:t>Chose a retentive eddying feature near PAP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Logistically simpler &amp; reduce roles of advection on the interpretation of rate / stocks measurements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Created “eddy selection” team with selection criteria &amp; democratic process – became “shore team”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Assessed many eddies in 2021 as well as “dry lab” feature selection process using previous years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Deployed 3 gliders to sample potential targets from DY130 (first deployed April 1)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Conducted a consensus feature selection process and elected feature (</a:t>
            </a:r>
            <a:r>
              <a:rPr lang="en-US" sz="2800" b="1" dirty="0">
                <a:cs typeface="Avenir Book"/>
              </a:rPr>
              <a:t>A2</a:t>
            </a:r>
            <a:r>
              <a:rPr lang="en-US" sz="2800" dirty="0">
                <a:cs typeface="Avenir Book"/>
              </a:rPr>
              <a:t>) was an anticyclone 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venir Book"/>
              </a:rPr>
              <a:t>All assets were tracked (N=49) - locations &amp; ship/AUV data shared with shore &amp; ships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B9DE428-8F9D-8A8A-2826-418DCC3C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6561-6880-4FCA-A3B4-0E54C3058C74}" type="slidenum">
              <a:rPr lang="en-US" smtClean="0"/>
              <a:t>9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FA7653-B91C-DCF8-9B03-D4935D08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026" y="3079301"/>
            <a:ext cx="9869905" cy="3412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EE6237-64C1-2686-761C-16F466CAFE06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067803" y="3858007"/>
            <a:ext cx="1883945" cy="689276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E21B67E-7051-8451-C286-EFFB51C6A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3" y="3557969"/>
            <a:ext cx="609600" cy="600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DBC880-4C74-8F4A-6F2C-11152678C5C1}"/>
              </a:ext>
            </a:extLst>
          </p:cNvPr>
          <p:cNvSpPr txBox="1"/>
          <p:nvPr/>
        </p:nvSpPr>
        <p:spPr>
          <a:xfrm>
            <a:off x="108284" y="6492875"/>
            <a:ext cx="4260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Erickson et al 2022, Erickson et al, in review</a:t>
            </a:r>
          </a:p>
        </p:txBody>
      </p:sp>
    </p:spTree>
    <p:extLst>
      <p:ext uri="{BB962C8B-B14F-4D97-AF65-F5344CB8AC3E}">
        <p14:creationId xmlns:p14="http://schemas.microsoft.com/office/powerpoint/2010/main" val="2776892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065698"/>
      </a:lt2>
      <a:accent1>
        <a:srgbClr val="065698"/>
      </a:accent1>
      <a:accent2>
        <a:srgbClr val="1A8AC2"/>
      </a:accent2>
      <a:accent3>
        <a:srgbClr val="000F33"/>
      </a:accent3>
      <a:accent4>
        <a:srgbClr val="ED7D3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1560</Words>
  <Application>Microsoft Office PowerPoint</Application>
  <PresentationFormat>Widescreen</PresentationFormat>
  <Paragraphs>210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Avenir Book</vt:lpstr>
      <vt:lpstr>Calibri</vt:lpstr>
      <vt:lpstr>Calibri Light</vt:lpstr>
      <vt:lpstr>Times</vt:lpstr>
      <vt:lpstr>Office Theme</vt:lpstr>
      <vt:lpstr>Operational Highlights of the EXport Processes  in the Ocean from RemoTe Sensing (EXPORTS) North Atlantic 2021 Field Campaign</vt:lpstr>
      <vt:lpstr>Goal &amp; Science Questions</vt:lpstr>
      <vt:lpstr>Overall Project Plans </vt:lpstr>
      <vt:lpstr>North Atlantic Field Program  </vt:lpstr>
      <vt:lpstr>Process Ship – RRS James Cook </vt:lpstr>
      <vt:lpstr>Survey Ship – RRS Discovery </vt:lpstr>
      <vt:lpstr>PowerPoint Presentation</vt:lpstr>
      <vt:lpstr>PowerPoint Presentation</vt:lpstr>
      <vt:lpstr>Site Selection &amp; Sampling </vt:lpstr>
      <vt:lpstr>PowerPoint Presentation</vt:lpstr>
      <vt:lpstr>Background</vt:lpstr>
      <vt:lpstr>PowerPoint Presentation</vt:lpstr>
      <vt:lpstr>Spatio-temporal changes</vt:lpstr>
      <vt:lpstr>Spatio-temporal changes</vt:lpstr>
      <vt:lpstr>PowerPoint Presentation</vt:lpstr>
      <vt:lpstr>PowerPoint Presentation</vt:lpstr>
      <vt:lpstr>PowerPoint Presentation</vt:lpstr>
      <vt:lpstr>PowerPoint Presentation</vt:lpstr>
      <vt:lpstr>EXPORTS North Atlantic…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Ivona Cetinic</dc:creator>
  <cp:lastModifiedBy>Ivona Cetinic</cp:lastModifiedBy>
  <cp:revision>8</cp:revision>
  <dcterms:created xsi:type="dcterms:W3CDTF">2023-05-04T17:53:02Z</dcterms:created>
  <dcterms:modified xsi:type="dcterms:W3CDTF">2023-05-05T19:32:00Z</dcterms:modified>
</cp:coreProperties>
</file>