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12192000"/>
  <p:notesSz cx="6858000" cy="9144000"/>
  <p:embeddedFontLst>
    <p:embeddedFont>
      <p:font typeface="Open Sans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hzGYt7ldQKRd0rXihid6iCiKRE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21254C-8836-4B4E-8D86-A7CE97FF1631}">
  <a:tblStyle styleId="{F221254C-8836-4B4E-8D86-A7CE97FF163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penSans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italic.fntdata"/><Relationship Id="rId14" Type="http://schemas.openxmlformats.org/officeDocument/2006/relationships/font" Target="fonts/OpenSans-bold.fntdata"/><Relationship Id="rId17" Type="http://customschemas.google.com/relationships/presentationmetadata" Target="metadata"/><Relationship Id="rId16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 on this slide</a:t>
            </a:r>
            <a:endParaRPr/>
          </a:p>
        </p:txBody>
      </p:sp>
      <p:sp>
        <p:nvSpPr>
          <p:cNvPr id="100" name="Google Shape;10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the Euclidean distance from each point to a centroid, each pixel is assigned  a cluster based on it having the minimum distance to that centroid</a:t>
            </a:r>
            <a:endParaRPr/>
          </a:p>
        </p:txBody>
      </p:sp>
      <p:sp>
        <p:nvSpPr>
          <p:cNvPr id="121" name="Google Shape;12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u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If the points are below the 1-1 line in both tails as in then the pattern should be identified as a left skew.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u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u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Heavy tailed sitributions -The other problematic pattern is to have more spread than a normal curve as in Figure2-12(e) and (f). This shows up with the points being below the line in the left tail (more extreme negative than expected by the normal)</a:t>
            </a:r>
            <a:endParaRPr b="0" i="0" u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u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u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Light tailed distribution – colville - the left tail above the line and the right tail below the line suggests less spread (</a:t>
            </a:r>
            <a:r>
              <a:rPr b="1" i="1" lang="en-US" u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lighter-tailed</a:t>
            </a:r>
            <a:r>
              <a:rPr b="0" i="0" lang="en-US" u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) than a normal as in Figure 2-12(g) and (h). This pattern is relatively harmless and you can proceed with methods that assume normality safely.</a:t>
            </a:r>
            <a:endParaRPr b="0" i="0" u="none" strike="noStrik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6888"/>
            <a:ext cx="12192000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38482" y="1458532"/>
            <a:ext cx="1171503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Catipovic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1,*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S.R. Laney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Massachusetts Institute of Technology / Woods Hole Oceanographic Institution Joint Program, Woods Hole, MA, USA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Woods Hole Oceanographic Institution, Woods Hole, MA, USA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*Correspondence: Luka Catipovic, lcatipovic@whoi.edu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8814084" y="5314904"/>
            <a:ext cx="42629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Cycle &amp; Ecosystems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Joint Science Workshop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OBB: Icy Ecosystems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College Park, Maryland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8, 2023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13198" l="1562" r="67430" t="-13200"/>
          <a:stretch/>
        </p:blipFill>
        <p:spPr>
          <a:xfrm>
            <a:off x="-423797" y="5357104"/>
            <a:ext cx="5287076" cy="15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2662" y="5127037"/>
            <a:ext cx="2223338" cy="18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8270" y="5265524"/>
            <a:ext cx="1732725" cy="15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38482" y="284290"/>
            <a:ext cx="1122961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Characterizing Northern Alaskan river runoff over sea ice during spring freshets using remote sensing reflectance spectra</a:t>
            </a:r>
            <a:endParaRPr b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34482" y="2194071"/>
            <a:ext cx="5268939" cy="300221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9291145" y="2194071"/>
            <a:ext cx="367862" cy="191777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25845" y="224867"/>
            <a:ext cx="9302313" cy="682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6806" y="3475198"/>
            <a:ext cx="7795194" cy="302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4744734" y="735381"/>
            <a:ext cx="6834318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 freshet waters on sea-ice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Applying clustering techniques identifies different water and ice types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8172531" y="2551764"/>
            <a:ext cx="624114" cy="620486"/>
          </a:xfrm>
          <a:prstGeom prst="ellipse">
            <a:avLst/>
          </a:prstGeom>
          <a:solidFill>
            <a:srgbClr val="0072B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6699867" y="2557478"/>
            <a:ext cx="624114" cy="620486"/>
          </a:xfrm>
          <a:prstGeom prst="ellipse">
            <a:avLst/>
          </a:prstGeom>
          <a:solidFill>
            <a:srgbClr val="D9531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5206375" y="2551764"/>
            <a:ext cx="624114" cy="620486"/>
          </a:xfrm>
          <a:prstGeom prst="ellipse">
            <a:avLst/>
          </a:prstGeom>
          <a:solidFill>
            <a:srgbClr val="77AC3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9536977" y="2555653"/>
            <a:ext cx="624114" cy="620486"/>
          </a:xfrm>
          <a:prstGeom prst="ellipse">
            <a:avLst/>
          </a:prstGeom>
          <a:solidFill>
            <a:srgbClr val="EDB12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0954938" y="2551764"/>
            <a:ext cx="624114" cy="620486"/>
          </a:xfrm>
          <a:prstGeom prst="ellipse">
            <a:avLst/>
          </a:prstGeom>
          <a:solidFill>
            <a:srgbClr val="7E2F8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536052" y="864947"/>
            <a:ext cx="3677189" cy="2355175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ice covered by freshet flooding in late Spring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Landsat 8 OLI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Sagavanirktok River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12, 2016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5144689" y="3244409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ice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6354791" y="3243081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water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7995785" y="3243081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Wet ice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9308225" y="3243081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ice</a:t>
            </a:r>
            <a:endParaRPr/>
          </a:p>
        </p:txBody>
      </p:sp>
      <p:sp>
        <p:nvSpPr>
          <p:cNvPr id="115" name="Google Shape;115;p2"/>
          <p:cNvSpPr txBox="1"/>
          <p:nvPr/>
        </p:nvSpPr>
        <p:spPr>
          <a:xfrm>
            <a:off x="10475843" y="3239192"/>
            <a:ext cx="18955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Freshet overflow</a:t>
            </a:r>
            <a:endParaRPr/>
          </a:p>
        </p:txBody>
      </p:sp>
      <p:graphicFrame>
        <p:nvGraphicFramePr>
          <p:cNvPr id="116" name="Google Shape;116;p2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{F221254C-8836-4B4E-8D86-A7CE97FF1631}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53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Over-ice flooding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Seasonal melt dynamics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Characterization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Acknowledgements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</a:tr>
            </a:tbl>
          </a:graphicData>
        </a:graphic>
      </p:graphicFrame>
      <p:pic>
        <p:nvPicPr>
          <p:cNvPr id="117" name="Google Shape;1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9394" y="1527878"/>
            <a:ext cx="1238828" cy="123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619" y="1065177"/>
            <a:ext cx="11718762" cy="593523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338499" y="598513"/>
            <a:ext cx="1185350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 evolution of 2022 freshet from a cluster perspective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1079292" y="3244334"/>
            <a:ext cx="8994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ice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10663002" y="3231044"/>
            <a:ext cx="105930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open water</a:t>
            </a:r>
            <a:endParaRPr/>
          </a:p>
        </p:txBody>
      </p:sp>
      <p:graphicFrame>
        <p:nvGraphicFramePr>
          <p:cNvPr id="127" name="Google Shape;127;p3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{F221254C-8836-4B4E-8D86-A7CE97FF1631}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53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Over-ice flooding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Seasonal melt dynamics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Characterization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Acknowledgements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5668" y="3784874"/>
            <a:ext cx="2201755" cy="297492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577" y="3642863"/>
            <a:ext cx="9218096" cy="311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5668" y="707241"/>
            <a:ext cx="2199617" cy="297493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5" name="Google Shape;135;p4"/>
          <p:cNvCxnSpPr/>
          <p:nvPr/>
        </p:nvCxnSpPr>
        <p:spPr>
          <a:xfrm rot="10800000">
            <a:off x="10483403" y="1157304"/>
            <a:ext cx="0" cy="2376796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6" name="Google Shape;136;p4"/>
          <p:cNvCxnSpPr/>
          <p:nvPr/>
        </p:nvCxnSpPr>
        <p:spPr>
          <a:xfrm rot="10800000">
            <a:off x="10120648" y="4115230"/>
            <a:ext cx="0" cy="2376796"/>
          </a:xfrm>
          <a:prstGeom prst="straightConnector1">
            <a:avLst/>
          </a:prstGeom>
          <a:noFill/>
          <a:ln cap="flat" cmpd="sng" w="38100">
            <a:solidFill>
              <a:srgbClr val="C55A1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37" name="Google Shape;13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17989" y="606119"/>
            <a:ext cx="3314618" cy="17783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196716" y="602141"/>
            <a:ext cx="8989325" cy="290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Freshet CDOM content?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OLI B1/B2 &lt; 1 indicates absorption by CDOM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Melt pond/ blue ice/ multiyear ice contains no detectable CDOM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Freshwater 🡪 river overflow shows CDOM as expected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9" name="Google Shape;139;p4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{F221254C-8836-4B4E-8D86-A7CE97FF1631}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53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Over-ice flooding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Seasonal melt dynamics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Characterization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Acknowledgements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01003" y="-755333"/>
            <a:ext cx="14849273" cy="735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>
            <p:ph type="title"/>
          </p:nvPr>
        </p:nvSpPr>
        <p:spPr>
          <a:xfrm>
            <a:off x="0" y="365125"/>
            <a:ext cx="125151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</a:pPr>
            <a:r>
              <a:rPr lang="en-US" sz="4300"/>
              <a:t>Spring freshet overflow across the Alaskan Arctic coast</a:t>
            </a:r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895288" y="2014426"/>
            <a:ext cx="18600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Colville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/>
          </a:p>
        </p:txBody>
      </p:sp>
      <p:sp>
        <p:nvSpPr>
          <p:cNvPr id="147" name="Google Shape;147;p5"/>
          <p:cNvSpPr txBox="1"/>
          <p:nvPr/>
        </p:nvSpPr>
        <p:spPr>
          <a:xfrm>
            <a:off x="2687908" y="1835080"/>
            <a:ext cx="18600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Kuparuk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/>
          </a:p>
        </p:txBody>
      </p:sp>
      <p:sp>
        <p:nvSpPr>
          <p:cNvPr id="148" name="Google Shape;148;p5"/>
          <p:cNvSpPr txBox="1"/>
          <p:nvPr/>
        </p:nvSpPr>
        <p:spPr>
          <a:xfrm>
            <a:off x="3146752" y="2373997"/>
            <a:ext cx="18600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Sagavanirktok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/>
          </a:p>
        </p:txBody>
      </p:sp>
      <p:sp>
        <p:nvSpPr>
          <p:cNvPr id="149" name="Google Shape;149;p5"/>
          <p:cNvSpPr txBox="1"/>
          <p:nvPr/>
        </p:nvSpPr>
        <p:spPr>
          <a:xfrm>
            <a:off x="9379387" y="2978022"/>
            <a:ext cx="18600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Jago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404732" y="4861659"/>
            <a:ext cx="1178726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Northern Alaskan rivers drain ~ 195,000 km</a:t>
            </a:r>
            <a:r>
              <a:rPr baseline="30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watershed across the North Slope &amp; Brooks Range.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Differing watershed characteristics may affect spring freshet organic content.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4782782" y="2782669"/>
            <a:ext cx="9300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Kavik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6107327" y="2978594"/>
            <a:ext cx="134768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Canning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/>
          </a:p>
        </p:txBody>
      </p:sp>
      <p:sp>
        <p:nvSpPr>
          <p:cNvPr id="153" name="Google Shape;153;p5"/>
          <p:cNvSpPr txBox="1"/>
          <p:nvPr/>
        </p:nvSpPr>
        <p:spPr>
          <a:xfrm>
            <a:off x="6978500" y="1696581"/>
            <a:ext cx="37302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freshet overflow area</a:t>
            </a:r>
            <a:endParaRPr/>
          </a:p>
        </p:txBody>
      </p:sp>
      <p:sp>
        <p:nvSpPr>
          <p:cNvPr id="154" name="Google Shape;154;p5"/>
          <p:cNvSpPr txBox="1"/>
          <p:nvPr/>
        </p:nvSpPr>
        <p:spPr>
          <a:xfrm>
            <a:off x="8118915" y="3208853"/>
            <a:ext cx="18600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Hulahula 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/>
          </a:p>
        </p:txBody>
      </p:sp>
      <p:sp>
        <p:nvSpPr>
          <p:cNvPr id="155" name="Google Shape;155;p5"/>
          <p:cNvSpPr txBox="1"/>
          <p:nvPr/>
        </p:nvSpPr>
        <p:spPr>
          <a:xfrm>
            <a:off x="10655082" y="3020328"/>
            <a:ext cx="186003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Kongakut R.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/>
          </a:p>
        </p:txBody>
      </p:sp>
      <p:graphicFrame>
        <p:nvGraphicFramePr>
          <p:cNvPr id="156" name="Google Shape;156;p5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{F221254C-8836-4B4E-8D86-A7CE97FF1631}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53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Over-ice flooding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Seasonal melt dynamics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Characterization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Acknowledgements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89804"/>
            <a:ext cx="6969673" cy="458007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>
            <p:ph type="title"/>
          </p:nvPr>
        </p:nvSpPr>
        <p:spPr>
          <a:xfrm>
            <a:off x="249264" y="647315"/>
            <a:ext cx="10660473" cy="735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B1/B2 ratios of three rivers’ freshets differ. Why?</a:t>
            </a:r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6531913" y="3703698"/>
            <a:ext cx="5671044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Differing drainage basin provide floodwaters with variable DOC levels</a:t>
            </a:r>
            <a:endParaRPr/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 skew provides insight into CDOM concentrations within freshets</a:t>
            </a:r>
            <a:endParaRPr/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step: continue examining CDOM B1/B2 distributions in all freshets shown in prior slide</a:t>
            </a:r>
            <a:endParaRPr/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7934" y="1497546"/>
            <a:ext cx="5979003" cy="20864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6" name="Google Shape;166;p6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{F221254C-8836-4B4E-8D86-A7CE97FF1631}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53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Over-ice flooding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Seasonal melt dynamics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Characterization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Acknowledgements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98728"/>
            <a:ext cx="12501797" cy="937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/>
          <p:nvPr/>
        </p:nvSpPr>
        <p:spPr>
          <a:xfrm>
            <a:off x="7698993" y="5852858"/>
            <a:ext cx="3388112" cy="870232"/>
          </a:xfrm>
          <a:prstGeom prst="flowChartTerminator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/>
          </a:p>
        </p:txBody>
      </p:sp>
      <p:sp>
        <p:nvSpPr>
          <p:cNvPr id="173" name="Google Shape;173;p7"/>
          <p:cNvSpPr txBox="1"/>
          <p:nvPr/>
        </p:nvSpPr>
        <p:spPr>
          <a:xfrm>
            <a:off x="360609" y="850005"/>
            <a:ext cx="1032532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interdisciplinary graduate research is supported by NASA’s Interdisciplinary Research in Earth Science program (Project #NNH19ZDA001N-IDS, PI S. Laney).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59961" y="5074831"/>
            <a:ext cx="4212236" cy="1633928"/>
          </a:xfrm>
          <a:prstGeom prst="flowChartTerminator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569" y="5128099"/>
            <a:ext cx="1824511" cy="152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5080" y="5221246"/>
            <a:ext cx="1468390" cy="13410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7" name="Google Shape;177;p7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{F221254C-8836-4B4E-8D86-A7CE97FF1631}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53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Over-ice flooding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Seasonal melt dynamics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Characterization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-US" sz="1800" u="none" cap="none" strike="noStrike"/>
                        <a:t>Acknowledgements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2023-04-19T20:58:41Z</dcterms:created>
  <dc:creator>Luka Catipovic</dc:creator>
</cp:coreProperties>
</file>