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56" r:id="rId3"/>
    <p:sldId id="265" r:id="rId4"/>
    <p:sldId id="263" r:id="rId5"/>
    <p:sldId id="264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any Lopez Barreto" initials="BLB" lastIdx="1" clrIdx="0">
    <p:extLst>
      <p:ext uri="{19B8F6BF-5375-455C-9EA6-DF929625EA0E}">
        <p15:presenceInfo xmlns:p15="http://schemas.microsoft.com/office/powerpoint/2012/main" userId="S::blopezbarreto@ucmerced.edu::cf8a775c-67ff-4590-8927-400c91dff7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FA4"/>
    <a:srgbClr val="FC9E5C"/>
    <a:srgbClr val="9BACD0"/>
    <a:srgbClr val="D2D9EA"/>
    <a:srgbClr val="F4F9F1"/>
    <a:srgbClr val="ECF5E7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E961D-3A97-4F75-87F7-1873D362C256}" v="5" dt="2023-05-04T18:32:44.396"/>
    <p1510:client id="{DC41BD2C-4663-DD29-D94D-08805D3C2A96}" v="6" dt="2023-05-15T17:45:22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1"/>
    <p:restoredTop sz="94360" autoAdjust="0"/>
  </p:normalViewPr>
  <p:slideViewPr>
    <p:cSldViewPr snapToGrid="0" snapToObjects="1">
      <p:cViewPr varScale="1">
        <p:scale>
          <a:sx n="104" d="100"/>
          <a:sy n="104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erced-my.sharepoint.com/personal/blopezbarreto_ucmerced_edu/Documents/chl_CM_fig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i="0" baseline="0" dirty="0">
                <a:solidFill>
                  <a:sysClr val="windowText" lastClr="000000"/>
                </a:solidFill>
              </a:rPr>
              <a:t>Chlorophyll-a vs Cyanotoxins by CA DWR in San Luis Reservoir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502456077882351E-2"/>
          <c:y val="7.9857556267708976E-2"/>
          <c:w val="0.96990178385975134"/>
          <c:h val="0.85248978665730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Sheet1!$S$2</c:f>
              <c:strCache>
                <c:ptCount val="1"/>
                <c:pt idx="0">
                  <c:v>Overpredicted Advisory</c:v>
                </c:pt>
              </c:strCache>
            </c:strRef>
          </c:tx>
          <c:spPr>
            <a:solidFill>
              <a:srgbClr val="9893FF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Sheet1!$T$1:$X$1</c:f>
              <c:strCache>
                <c:ptCount val="5"/>
                <c:pt idx="0">
                  <c:v>Lab-based Chl-a</c:v>
                </c:pt>
                <c:pt idx="1">
                  <c:v>S2 (Gons)</c:v>
                </c:pt>
                <c:pt idx="2">
                  <c:v>S2 (Moses)</c:v>
                </c:pt>
                <c:pt idx="3">
                  <c:v>S2 (Mishra)</c:v>
                </c:pt>
                <c:pt idx="4">
                  <c:v>S3 (CyAN)</c:v>
                </c:pt>
              </c:strCache>
            </c:strRef>
          </c:cat>
          <c:val>
            <c:numRef>
              <c:f>Sheet1!$T$2:$X$2</c:f>
              <c:numCache>
                <c:formatCode>General</c:formatCode>
                <c:ptCount val="5"/>
                <c:pt idx="0">
                  <c:v>2.8571428571428571E-2</c:v>
                </c:pt>
                <c:pt idx="1">
                  <c:v>0.25</c:v>
                </c:pt>
                <c:pt idx="2">
                  <c:v>0.53846153846153844</c:v>
                </c:pt>
                <c:pt idx="3">
                  <c:v>0.15384615384615385</c:v>
                </c:pt>
                <c:pt idx="4">
                  <c:v>7.0422535211267609E-2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C2-4F22-860C-09607DC5CF62}"/>
            </c:ext>
          </c:extLst>
        </c:ser>
        <c:ser>
          <c:idx val="1"/>
          <c:order val="1"/>
          <c:tx>
            <c:strRef>
              <c:f>Sheet1!$S$3</c:f>
              <c:strCache>
                <c:ptCount val="1"/>
                <c:pt idx="0">
                  <c:v>Underpredicted Advisory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Sheet1!$T$1:$X$1</c:f>
              <c:strCache>
                <c:ptCount val="5"/>
                <c:pt idx="0">
                  <c:v>Lab-based Chl-a</c:v>
                </c:pt>
                <c:pt idx="1">
                  <c:v>S2 (Gons)</c:v>
                </c:pt>
                <c:pt idx="2">
                  <c:v>S2 (Moses)</c:v>
                </c:pt>
                <c:pt idx="3">
                  <c:v>S2 (Mishra)</c:v>
                </c:pt>
                <c:pt idx="4">
                  <c:v>S3 (CyAN)</c:v>
                </c:pt>
              </c:strCache>
            </c:strRef>
          </c:cat>
          <c:val>
            <c:numRef>
              <c:f>Sheet1!$T$3:$X$3</c:f>
              <c:numCache>
                <c:formatCode>General</c:formatCode>
                <c:ptCount val="5"/>
                <c:pt idx="0">
                  <c:v>0.22857142857142856</c:v>
                </c:pt>
                <c:pt idx="1">
                  <c:v>4.1666666666666664E-2</c:v>
                </c:pt>
                <c:pt idx="2">
                  <c:v>0</c:v>
                </c:pt>
                <c:pt idx="3">
                  <c:v>0.23076923076923078</c:v>
                </c:pt>
                <c:pt idx="4">
                  <c:v>9.8591549295774641E-2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C2-4F22-860C-09607DC5CF62}"/>
            </c:ext>
          </c:extLst>
        </c:ser>
        <c:ser>
          <c:idx val="2"/>
          <c:order val="2"/>
          <c:tx>
            <c:strRef>
              <c:f>Sheet1!$S$4</c:f>
              <c:strCache>
                <c:ptCount val="1"/>
                <c:pt idx="0">
                  <c:v>Total Agreement</c:v>
                </c:pt>
              </c:strCache>
            </c:strRef>
          </c:tx>
          <c:spPr>
            <a:solidFill>
              <a:srgbClr val="4DC799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Sheet1!$T$1:$X$1</c:f>
              <c:strCache>
                <c:ptCount val="5"/>
                <c:pt idx="0">
                  <c:v>Lab-based Chl-a</c:v>
                </c:pt>
                <c:pt idx="1">
                  <c:v>S2 (Gons)</c:v>
                </c:pt>
                <c:pt idx="2">
                  <c:v>S2 (Moses)</c:v>
                </c:pt>
                <c:pt idx="3">
                  <c:v>S2 (Mishra)</c:v>
                </c:pt>
                <c:pt idx="4">
                  <c:v>S3 (CyAN)</c:v>
                </c:pt>
              </c:strCache>
            </c:strRef>
          </c:cat>
          <c:val>
            <c:numRef>
              <c:f>Sheet1!$T$4:$X$4</c:f>
              <c:numCache>
                <c:formatCode>General</c:formatCode>
                <c:ptCount val="5"/>
                <c:pt idx="0">
                  <c:v>0.74285714285714288</c:v>
                </c:pt>
                <c:pt idx="1">
                  <c:v>0.70833333333333337</c:v>
                </c:pt>
                <c:pt idx="2">
                  <c:v>0.46153846153846156</c:v>
                </c:pt>
                <c:pt idx="3">
                  <c:v>0.61538461538461542</c:v>
                </c:pt>
                <c:pt idx="4">
                  <c:v>0.83098591549295775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C2-4F22-860C-09607DC5C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525232"/>
        <c:axId val="499519000"/>
      </c:barChart>
      <c:catAx>
        <c:axId val="49952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sng" strike="noStrike" kern="1200" baseline="0">
                <a:solidFill>
                  <a:sysClr val="windowText" lastClr="000000"/>
                </a:solidFill>
                <a:uFillTx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19000"/>
        <c:crosses val="autoZero"/>
        <c:auto val="1"/>
        <c:lblAlgn val="ctr"/>
        <c:lblOffset val="100"/>
        <c:noMultiLvlLbl val="0"/>
      </c:catAx>
      <c:valAx>
        <c:axId val="499519000"/>
        <c:scaling>
          <c:orientation val="minMax"/>
          <c:max val="1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49952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087793714628789"/>
          <c:y val="0.17216784037205604"/>
          <c:w val="0.69824401859293339"/>
          <c:h val="4.378021376378890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E005C-91D6-7E47-95CF-4FD7F1754810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C997E-106D-E743-80BB-9278346FB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7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C997E-106D-E743-80BB-9278346FBE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C997E-106D-E743-80BB-9278346FBE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7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C997E-106D-E743-80BB-9278346FBE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16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Chla</a:t>
            </a:r>
            <a:r>
              <a:rPr lang="en-US"/>
              <a:t> products as a product </a:t>
            </a:r>
          </a:p>
          <a:p>
            <a:r>
              <a:rPr lang="en-US"/>
              <a:t>We used SLR as a </a:t>
            </a:r>
          </a:p>
          <a:p>
            <a:r>
              <a:rPr lang="en-US"/>
              <a:t>Mention poster,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C997E-106D-E743-80BB-9278346FBE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C997E-106D-E743-80BB-9278346FBE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4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733C-24E3-554E-A38A-67C27990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2FEFC-B31E-C245-9D67-56101C33E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E9E74-16A1-ED47-B869-07DA33BC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AF74-4340-42FC-9EEF-70BF469C11CE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C259-74D0-A841-9802-9DDB41C3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636B2-D0A3-3642-ACCC-C36A033A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89D4-EBB8-DB42-A89E-1A5C925E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5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B9C4-EB03-8D4D-9B9D-0D50437D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327DA-66EB-D54F-90D1-9A03265DC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D2033-A126-814B-A1F8-AF1DD9B8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A8E5-E6D4-4A7A-8A32-03E7B750CCE9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13C76-FB46-3141-9A91-F177E117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F9458-BD7F-E148-A916-5078CC05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89D4-EBB8-DB42-A89E-1A5C925E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4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E80554-A368-074C-8777-D338D8D98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49785-6C28-554C-AE35-D16E6A672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E3437-B3A0-C34F-9DA8-7025E56B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9BD2-C5B2-412E-B076-3288647E966B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38B55-5AFB-F741-9E8F-A97B67C7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3B635-4CAF-2F47-9092-640E37F2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89D4-EBB8-DB42-A89E-1A5C925E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8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B28C-4400-0348-B643-465A6437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88BB8-6711-F848-BCF4-5EBABBB94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E13DE-D3D1-3D49-AF52-3C7A160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4FBC-6A30-4B23-9249-306AE721FE78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579FF-9DB0-3A43-99D8-C1168C06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2F928-AFDA-2845-9C4A-AB7879D6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89D4-EBB8-DB42-A89E-1A5C925E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4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5256-DAD8-3841-A410-9C73DDEEC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96D22-D8AB-A842-9A33-447756C8F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10E51-117F-914C-AE22-C0F10B0F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60C3-E5FB-404D-B8F4-41FC3A87EF86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58423-3EFA-8A4C-A5CE-0DC52182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D080B-2920-004F-9A72-6C406F39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89D4-EBB8-DB42-A89E-1A5C925E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4808-2E1F-DD42-A45B-0835D4FA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1DE42-93F8-FB41-B7ED-956F9A974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A33DF-1BFC-AF4A-AE22-29EF801A0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607D8-8D32-534B-A6D0-C90624A5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640C-147E-4AEC-97B2-E4E3BB6A524B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4F3D8-655A-AE4B-AF88-120B5BCD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80D42-BB22-2646-BDE2-E8B99A16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89D4-EBB8-DB42-A89E-1A5C925E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3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D0670-7FE0-034E-B611-B1A3AF2A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4E432-8AB1-0647-8040-71002276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071ED-E329-F049-9D0E-5E0E3380D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FBFC6-8AEE-0D42-9A96-9689E5112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1E0443-A828-434F-A72F-FF9494AE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E7FD7-0048-E441-845F-AAA4EB9C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A44E-8403-4335-A923-65875439FFAB}" type="datetime1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F52D8D-FFEF-A64D-B100-EFCA98E2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718392-AAD1-7445-AB0D-35CC795A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89D4-EBB8-DB42-A89E-1A5C925E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2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13A4-B8B9-7B45-9711-8340250D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54042-00A7-EE45-8C72-BE07FCDC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A313-DE19-4118-9755-A86AD44F03E5}" type="datetime1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E5828-F4F7-0744-B299-CE10E246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69BB2-7DC9-114B-B266-E535C8AD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89D4-EBB8-DB42-A89E-1A5C925E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9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D497F-F64B-8A42-BDCE-B713AEED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B7C8-3183-449F-A706-428DA7472C01}" type="datetime1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F8204-894C-3F45-B458-4C0E10D1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AA875-B252-7147-96F9-AAC55CFC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89D4-EBB8-DB42-A89E-1A5C925E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9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837A-D5E0-7541-ACA6-91A84536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B22B8-FF70-CA4B-BC58-B6C2B966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19EF9-4A4E-0E4F-B4A8-8150B1A7D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26B10-30B4-B948-8CB3-908347CA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9F70-4F62-4BBC-BEB5-EECA96468F1D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58E57-0072-0D4B-9919-A4678109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E7A39-4771-144A-96F2-05FCC190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89D4-EBB8-DB42-A89E-1A5C925E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F34C-34A3-364F-AFB8-5E2329C1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00788-174F-5944-92DF-5A76A9AB5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B1210-A573-7E4C-B0BE-02D7E1496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68C04-B4FF-004E-94D7-AE6C992D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441B-BB66-4743-92E9-9133C9C269E4}" type="datetime1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03089-65F5-BE46-B966-4D2A3C64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03AC7-60E1-2443-AF97-0648B825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89D4-EBB8-DB42-A89E-1A5C925E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444DBC-F963-984B-8EAD-214CABEB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47055-E883-644F-9149-41743505B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3FFDD-4D0C-9448-B90D-BFF0F81A8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53F7-DCAD-443C-B57B-1C43BE2B238F}" type="datetime1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D0664-EAB0-224E-B261-446E45E3B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21A3B-44A3-3543-9A81-B761A802C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789D4-EBB8-DB42-A89E-1A5C925ED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8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23E075-6969-425C-8D5C-9D33A99F6C7E}"/>
              </a:ext>
            </a:extLst>
          </p:cNvPr>
          <p:cNvSpPr txBox="1"/>
          <p:nvPr/>
        </p:nvSpPr>
        <p:spPr>
          <a:xfrm>
            <a:off x="120713" y="228679"/>
            <a:ext cx="11950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Evaluating the Use of Satellite Remote Sensing for cyanoHAB Public Health Warnings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952F8-2265-4E18-B41C-E063F7942652}"/>
              </a:ext>
            </a:extLst>
          </p:cNvPr>
          <p:cNvSpPr txBox="1"/>
          <p:nvPr/>
        </p:nvSpPr>
        <p:spPr>
          <a:xfrm>
            <a:off x="3009362" y="5184662"/>
            <a:ext cx="65308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NASA CCE Joint Science Workshop</a:t>
            </a:r>
          </a:p>
          <a:p>
            <a:pPr algn="ctr"/>
            <a:r>
              <a:rPr lang="en-US" b="1" dirty="0"/>
              <a:t>Presenter: Brittany Lopez Barreto</a:t>
            </a:r>
            <a:r>
              <a:rPr lang="en-US" b="1" baseline="30000" dirty="0"/>
              <a:t>1</a:t>
            </a:r>
            <a:r>
              <a:rPr lang="en-US" b="1" dirty="0"/>
              <a:t> </a:t>
            </a:r>
          </a:p>
          <a:p>
            <a:pPr algn="ctr"/>
            <a:r>
              <a:rPr lang="en-US" u="sng" dirty="0"/>
              <a:t>blopezbarreto@ucmerced.edu</a:t>
            </a:r>
          </a:p>
          <a:p>
            <a:pPr algn="ctr"/>
            <a:r>
              <a:rPr lang="en-US" sz="1600" dirty="0"/>
              <a:t>Co-authors: Dr. Erin L. Hestir</a:t>
            </a:r>
            <a:r>
              <a:rPr lang="en-US" sz="1600" baseline="30000" dirty="0"/>
              <a:t>1</a:t>
            </a:r>
            <a:r>
              <a:rPr lang="en-US" sz="1600" dirty="0"/>
              <a:t>, Dr. Christine Lee</a:t>
            </a:r>
            <a:r>
              <a:rPr lang="en-US" sz="1600" baseline="30000" dirty="0"/>
              <a:t>2</a:t>
            </a:r>
            <a:r>
              <a:rPr lang="en-US" sz="1600" dirty="0"/>
              <a:t>, Dr. Marc Beutel</a:t>
            </a:r>
            <a:r>
              <a:rPr lang="en-US" sz="1600" baseline="30000" dirty="0"/>
              <a:t>1</a:t>
            </a:r>
            <a:r>
              <a:rPr lang="en-US" sz="1600" dirty="0"/>
              <a:t> </a:t>
            </a:r>
          </a:p>
          <a:p>
            <a:pPr algn="ctr"/>
            <a:r>
              <a:rPr lang="en-US" sz="1300" baseline="30000" dirty="0"/>
              <a:t>1</a:t>
            </a:r>
            <a:r>
              <a:rPr lang="en-US" sz="1300" dirty="0"/>
              <a:t>University of California, Merced</a:t>
            </a:r>
          </a:p>
          <a:p>
            <a:pPr algn="ctr"/>
            <a:r>
              <a:rPr lang="en-US" sz="1300" baseline="30000" dirty="0"/>
              <a:t>2</a:t>
            </a:r>
            <a:r>
              <a:rPr lang="en-US" sz="1300" dirty="0"/>
              <a:t>NASA JPL Terrestrial Hydrology Group</a:t>
            </a:r>
          </a:p>
        </p:txBody>
      </p:sp>
      <p:pic>
        <p:nvPicPr>
          <p:cNvPr id="5" name="Picture 4" descr="A picture containing black, cave, hole&#10;&#10;Description automatically generated">
            <a:extLst>
              <a:ext uri="{FF2B5EF4-FFF2-40B4-BE49-F238E27FC236}">
                <a16:creationId xmlns:a16="http://schemas.microsoft.com/office/drawing/2014/main" id="{C379AD1A-E184-B944-B7FA-8F6F34188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634" y="1754842"/>
            <a:ext cx="4497903" cy="3174564"/>
          </a:xfrm>
          <a:prstGeom prst="rect">
            <a:avLst/>
          </a:prstGeom>
        </p:spPr>
      </p:pic>
      <p:pic>
        <p:nvPicPr>
          <p:cNvPr id="6" name="Content Placeholder 4" descr="A picture containing sky, nature, outdoor, mountain&#10;&#10;Description automatically generated">
            <a:extLst>
              <a:ext uri="{FF2B5EF4-FFF2-40B4-BE49-F238E27FC236}">
                <a16:creationId xmlns:a16="http://schemas.microsoft.com/office/drawing/2014/main" id="{428273AB-7B3E-D347-A684-904F156CD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80673" y="1754842"/>
            <a:ext cx="4776408" cy="3174563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B9FDB91-CCB6-4314-A9DD-D4D9FAABA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" y="5247063"/>
            <a:ext cx="2304182" cy="671740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A550849B-B560-4D06-B03E-9ACDBD5CA6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0687" r="2190" b="7934"/>
          <a:stretch/>
        </p:blipFill>
        <p:spPr>
          <a:xfrm>
            <a:off x="0" y="6046437"/>
            <a:ext cx="2161347" cy="792888"/>
          </a:xfrm>
          <a:prstGeom prst="rect">
            <a:avLst/>
          </a:prstGeom>
        </p:spPr>
      </p:pic>
      <p:pic>
        <p:nvPicPr>
          <p:cNvPr id="10" name="Picture 9" descr="Diagram, icon&#10;&#10;Description automatically generated">
            <a:extLst>
              <a:ext uri="{FF2B5EF4-FFF2-40B4-BE49-F238E27FC236}">
                <a16:creationId xmlns:a16="http://schemas.microsoft.com/office/drawing/2014/main" id="{DE578F57-AA32-4BA8-B168-25FDA25B49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/>
          <a:stretch/>
        </p:blipFill>
        <p:spPr>
          <a:xfrm>
            <a:off x="10822193" y="5646674"/>
            <a:ext cx="1369807" cy="12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8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D51A70-81C4-4683-A4A6-65C7A2702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19008"/>
              </p:ext>
            </p:extLst>
          </p:nvPr>
        </p:nvGraphicFramePr>
        <p:xfrm>
          <a:off x="239216" y="1074150"/>
          <a:ext cx="7999895" cy="571588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47931">
                  <a:extLst>
                    <a:ext uri="{9D8B030D-6E8A-4147-A177-3AD203B41FA5}">
                      <a16:colId xmlns:a16="http://schemas.microsoft.com/office/drawing/2014/main" val="1232110170"/>
                    </a:ext>
                  </a:extLst>
                </a:gridCol>
                <a:gridCol w="3486268">
                  <a:extLst>
                    <a:ext uri="{9D8B030D-6E8A-4147-A177-3AD203B41FA5}">
                      <a16:colId xmlns:a16="http://schemas.microsoft.com/office/drawing/2014/main" val="1083076185"/>
                    </a:ext>
                  </a:extLst>
                </a:gridCol>
                <a:gridCol w="1930558">
                  <a:extLst>
                    <a:ext uri="{9D8B030D-6E8A-4147-A177-3AD203B41FA5}">
                      <a16:colId xmlns:a16="http://schemas.microsoft.com/office/drawing/2014/main" val="382683322"/>
                    </a:ext>
                  </a:extLst>
                </a:gridCol>
                <a:gridCol w="1335138">
                  <a:extLst>
                    <a:ext uri="{9D8B030D-6E8A-4147-A177-3AD203B41FA5}">
                      <a16:colId xmlns:a16="http://schemas.microsoft.com/office/drawing/2014/main" val="3178660442"/>
                    </a:ext>
                  </a:extLst>
                </a:gridCol>
              </a:tblGrid>
              <a:tr h="69757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Authority</a:t>
                      </a:r>
                      <a:endParaRPr lang="en-US" sz="2200" b="1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Quantity</a:t>
                      </a:r>
                      <a:endParaRPr lang="en-US" sz="2200" b="1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Guideline Value Classification</a:t>
                      </a:r>
                      <a:endParaRPr lang="en-US" sz="2200" b="1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+mn-lt"/>
                        </a:rPr>
                        <a:t>Method</a:t>
                      </a:r>
                    </a:p>
                  </a:txBody>
                  <a:tcPr marL="52603" marR="52603" marT="52603" marB="52603"/>
                </a:tc>
                <a:extLst>
                  <a:ext uri="{0D108BD9-81ED-4DB2-BD59-A6C34878D82A}">
                    <a16:rowId xmlns:a16="http://schemas.microsoft.com/office/drawing/2014/main" val="48685849"/>
                  </a:ext>
                </a:extLst>
              </a:tr>
              <a:tr h="400122"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 DWR</a:t>
                      </a:r>
                      <a:endParaRPr lang="en-US" sz="2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2603" marR="52603" marT="52603" marB="52603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0.8 - 5.99 µg/L Microcystins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Caution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 rowSpan="3">
                  <a:txBody>
                    <a:bodyPr/>
                    <a:lstStyle/>
                    <a:p>
                      <a:pPr marL="60325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Field Sampling</a:t>
                      </a:r>
                    </a:p>
                  </a:txBody>
                  <a:tcPr marL="52603" marR="52603" marT="52603" marB="52603"/>
                </a:tc>
                <a:extLst>
                  <a:ext uri="{0D108BD9-81ED-4DB2-BD59-A6C34878D82A}">
                    <a16:rowId xmlns:a16="http://schemas.microsoft.com/office/drawing/2014/main" val="3468703108"/>
                  </a:ext>
                </a:extLst>
              </a:tr>
              <a:tr h="400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6 - 19.99 µg/L Microcystins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Warning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410059"/>
                  </a:ext>
                </a:extLst>
              </a:tr>
              <a:tr h="400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 µg/L ≤  Microcystins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Danger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01398"/>
                  </a:ext>
                </a:extLst>
              </a:tr>
              <a:tr h="4780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WHO (2021)</a:t>
                      </a:r>
                      <a:endParaRPr lang="en-US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>
                          <a:solidFill>
                            <a:srgbClr val="000000"/>
                          </a:solidFill>
                          <a:effectLst/>
                        </a:rPr>
                        <a:t>Chl-a  ≤ 24 µg/L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 Alert</a:t>
                      </a:r>
                      <a:endParaRPr lang="en-US" sz="2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defTabSz="114300"/>
                      <a:r>
                        <a:rPr lang="en-US" sz="2200" dirty="0">
                          <a:latin typeface="+mn-lt"/>
                          <a:cs typeface="Times New Roman" panose="02020603050405020304" pitchFamily="18" charset="0"/>
                        </a:rPr>
                        <a:t>Sentinel-2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044249"/>
                  </a:ext>
                </a:extLst>
              </a:tr>
              <a:tr h="478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Chl-a ≥ 24 µg/L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Alert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65498"/>
                  </a:ext>
                </a:extLst>
              </a:tr>
              <a:tr h="697574"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WHO (1999)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≤ 20,000 cyanobacterial cells/ml </a:t>
                      </a:r>
                      <a:r>
                        <a:rPr lang="en-US" sz="2200" b="0" i="1" u="sng" strike="noStrike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US" sz="2200" b="0" u="none" strike="noStrike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≤ 10  chl-a µg/L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Low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 rowSpan="3">
                  <a:txBody>
                    <a:bodyPr/>
                    <a:lstStyle/>
                    <a:p>
                      <a:pPr marL="60325" indent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</a:rPr>
                        <a:t>Sentinel-3</a:t>
                      </a:r>
                    </a:p>
                  </a:txBody>
                  <a:tcPr marL="52603" marR="52603" marT="52603" marB="52603"/>
                </a:tc>
                <a:extLst>
                  <a:ext uri="{0D108BD9-81ED-4DB2-BD59-A6C34878D82A}">
                    <a16:rowId xmlns:a16="http://schemas.microsoft.com/office/drawing/2014/main" val="2455072222"/>
                  </a:ext>
                </a:extLst>
              </a:tr>
              <a:tr h="758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20,000-100,000 cyanobacterial cells/ml </a:t>
                      </a:r>
                      <a:r>
                        <a:rPr lang="en-US" sz="2200" b="0" i="1" u="sng" strike="noStrike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10.1 - 50 chl-a µg/L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Moderate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11059"/>
                  </a:ext>
                </a:extLst>
              </a:tr>
              <a:tr h="697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≥ 100,000 cyanobacterial cells/ml </a:t>
                      </a:r>
                      <a:r>
                        <a:rPr lang="en-US" sz="2200" b="0" i="1" u="sng" strike="noStrike" dirty="0">
                          <a:solidFill>
                            <a:srgbClr val="000000"/>
                          </a:solidFill>
                          <a:effectLst/>
                        </a:rPr>
                        <a:t>or</a:t>
                      </a: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≥ 50 chl-a µg/L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High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marL="52603" marR="52603" marT="52603" marB="52603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36336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33C4EAD-30C6-41C4-BD45-E2D6D244C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550" y="17310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A4EAE-4266-4148-9599-944B9FF156A2}"/>
              </a:ext>
            </a:extLst>
          </p:cNvPr>
          <p:cNvSpPr txBox="1"/>
          <p:nvPr/>
        </p:nvSpPr>
        <p:spPr>
          <a:xfrm>
            <a:off x="8777905" y="6518149"/>
            <a:ext cx="341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effectLst/>
                <a:latin typeface="Times New Roman" panose="02020603050405020304" pitchFamily="18" charset="0"/>
              </a:rPr>
              <a:t>Source:</a:t>
            </a:r>
            <a:r>
              <a:rPr lang="en-US" sz="1600" b="0" i="0" dirty="0">
                <a:effectLst/>
                <a:latin typeface="Times New Roman" panose="02020603050405020304" pitchFamily="18" charset="0"/>
              </a:rPr>
              <a:t> TCiW, Chorus &amp; Testai (2021)</a:t>
            </a:r>
            <a:endParaRPr lang="en-US" sz="1600" dirty="0"/>
          </a:p>
        </p:txBody>
      </p:sp>
      <p:pic>
        <p:nvPicPr>
          <p:cNvPr id="10" name="Picture 9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B3B4C1CA-C7F9-4316-B9CE-4AF5CFD6E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8" t="14205" r="53542" b="1854"/>
          <a:stretch/>
        </p:blipFill>
        <p:spPr>
          <a:xfrm>
            <a:off x="8610600" y="4081344"/>
            <a:ext cx="1681088" cy="24404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586E8E-A5E0-458C-AA00-440D9FC4D770}"/>
              </a:ext>
            </a:extLst>
          </p:cNvPr>
          <p:cNvSpPr txBox="1"/>
          <p:nvPr/>
        </p:nvSpPr>
        <p:spPr>
          <a:xfrm>
            <a:off x="0" y="11173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Guideline Values for Cyanobacteria in Recreational Waters</a:t>
            </a:r>
          </a:p>
        </p:txBody>
      </p:sp>
      <p:pic>
        <p:nvPicPr>
          <p:cNvPr id="14" name="Picture 13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4F289FCC-659C-427F-A0B4-755C1525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83" t="14205" r="1088" b="1854"/>
          <a:stretch/>
        </p:blipFill>
        <p:spPr>
          <a:xfrm>
            <a:off x="10393540" y="4063902"/>
            <a:ext cx="1681088" cy="24404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194D61-2416-4B8D-B928-93134F19530B}"/>
              </a:ext>
            </a:extLst>
          </p:cNvPr>
          <p:cNvSpPr txBox="1"/>
          <p:nvPr/>
        </p:nvSpPr>
        <p:spPr>
          <a:xfrm>
            <a:off x="8962256" y="3747425"/>
            <a:ext cx="97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Alert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D5630-A0AF-4FEE-8E80-310EA50211F1}"/>
              </a:ext>
            </a:extLst>
          </p:cNvPr>
          <p:cNvSpPr txBox="1"/>
          <p:nvPr/>
        </p:nvSpPr>
        <p:spPr>
          <a:xfrm>
            <a:off x="10903469" y="3747425"/>
            <a:ext cx="84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Alert </a:t>
            </a:r>
          </a:p>
        </p:txBody>
      </p:sp>
      <p:pic>
        <p:nvPicPr>
          <p:cNvPr id="19" name="Picture 18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FF9931C1-FBD6-4212-B920-8FCF95522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128" y="1074150"/>
            <a:ext cx="3691119" cy="24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9701-846A-4CCF-AAD4-FA8F4B75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" y="-109330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San Luis Reservoir (SLR)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95C883-B9FF-D64C-95BD-DE7C6C32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0"/>
            <a:ext cx="432815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6C41DF8-0FE1-8941-95D8-FBEA7854C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3429000"/>
            <a:ext cx="43281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847D0619-0D5E-4386-95F2-EF89D620D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01" y="1101707"/>
            <a:ext cx="7598947" cy="5621822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879AD5-D920-4656-923C-E43A5473BA33}"/>
              </a:ext>
            </a:extLst>
          </p:cNvPr>
          <p:cNvCxnSpPr>
            <a:cxnSpLocks/>
          </p:cNvCxnSpPr>
          <p:nvPr/>
        </p:nvCxnSpPr>
        <p:spPr>
          <a:xfrm flipH="1" flipV="1">
            <a:off x="3636086" y="4830185"/>
            <a:ext cx="2377439" cy="9251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6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70B335-B4DF-4C12-B4D0-FC6232AD8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24341"/>
              </p:ext>
            </p:extLst>
          </p:nvPr>
        </p:nvGraphicFramePr>
        <p:xfrm>
          <a:off x="8901590" y="3769645"/>
          <a:ext cx="3138009" cy="2461964"/>
        </p:xfrm>
        <a:graphic>
          <a:graphicData uri="http://schemas.openxmlformats.org/drawingml/2006/table">
            <a:tbl>
              <a:tblPr/>
              <a:tblGrid>
                <a:gridCol w="434034">
                  <a:extLst>
                    <a:ext uri="{9D8B030D-6E8A-4147-A177-3AD203B41FA5}">
                      <a16:colId xmlns:a16="http://schemas.microsoft.com/office/drawing/2014/main" val="36425622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5451067"/>
                    </a:ext>
                  </a:extLst>
                </a:gridCol>
                <a:gridCol w="1276526">
                  <a:extLst>
                    <a:ext uri="{9D8B030D-6E8A-4147-A177-3AD203B41FA5}">
                      <a16:colId xmlns:a16="http://schemas.microsoft.com/office/drawing/2014/main" val="3772527038"/>
                    </a:ext>
                  </a:extLst>
                </a:gridCol>
                <a:gridCol w="1219169">
                  <a:extLst>
                    <a:ext uri="{9D8B030D-6E8A-4147-A177-3AD203B41FA5}">
                      <a16:colId xmlns:a16="http://schemas.microsoft.com/office/drawing/2014/main" val="3508564804"/>
                    </a:ext>
                  </a:extLst>
                </a:gridCol>
              </a:tblGrid>
              <a:tr h="217284">
                <a:tc rowSpan="4">
                  <a:txBody>
                    <a:bodyPr/>
                    <a:lstStyle/>
                    <a:p>
                      <a:pPr algn="ctr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</a:rPr>
                        <a:t>Remote Sensing or Field Campaign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DWR ​</a:t>
                      </a:r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138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auto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Alert​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Elevated Alert​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91619"/>
                  </a:ext>
                </a:extLst>
              </a:tr>
              <a:tr h="880444">
                <a:tc vMerge="1">
                  <a:txBody>
                    <a:bodyPr/>
                    <a:lstStyle/>
                    <a:p>
                      <a:pPr algn="ctr" fontAlgn="base"/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Alert​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Agreement​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F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Under-predicted </a:t>
                      </a:r>
                    </a:p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Advisory​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E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121421"/>
                  </a:ext>
                </a:extLst>
              </a:tr>
              <a:tr h="971920">
                <a:tc vMerge="1">
                  <a:txBody>
                    <a:bodyPr/>
                    <a:lstStyle/>
                    <a:p>
                      <a:pPr algn="ctr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</a:rPr>
                        <a:t>Remote Sensing or Field Campaign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Alert​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Over-predicted </a:t>
                      </a:r>
                    </a:p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Advisory​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C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Agreement​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1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F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3957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CE7191E1-C230-42E5-AF54-FAB1BE453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5003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830C0F-C05A-46A0-8822-277B780DDAFF}"/>
              </a:ext>
            </a:extLst>
          </p:cNvPr>
          <p:cNvSpPr txBox="1"/>
          <p:nvPr/>
        </p:nvSpPr>
        <p:spPr>
          <a:xfrm>
            <a:off x="8914083" y="864205"/>
            <a:ext cx="3177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/>
              <a:t>Algorithm Matters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09BBE03-9687-414A-A8F8-79D51072F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221816"/>
              </p:ext>
            </p:extLst>
          </p:nvPr>
        </p:nvGraphicFramePr>
        <p:xfrm>
          <a:off x="-251616" y="104770"/>
          <a:ext cx="9335805" cy="664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77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6E08-EF88-4E56-9842-BBC98112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5" y="187097"/>
            <a:ext cx="10515600" cy="1325563"/>
          </a:xfrm>
        </p:spPr>
        <p:txBody>
          <a:bodyPr/>
          <a:lstStyle/>
          <a:p>
            <a:r>
              <a:rPr lang="en-US" dirty="0"/>
              <a:t>Final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F7C1A-41DB-4641-9EDB-4CB11F167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5" y="1623955"/>
            <a:ext cx="6467947" cy="4351338"/>
          </a:xfrm>
        </p:spPr>
        <p:txBody>
          <a:bodyPr>
            <a:norm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SRS can become an important tool in aiding in public health alerts of potential exposure to cyanotoxins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SRS can measure areas where DWR does not collect samples, and during the times of the year they do not measure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hl-a products as a proxy for cyanotoxins may work best for the detection of blooms rather than as a measure of their intensity</a:t>
            </a:r>
          </a:p>
        </p:txBody>
      </p:sp>
      <p:pic>
        <p:nvPicPr>
          <p:cNvPr id="4" name="Picture 3" descr="A high angle view of a lake&#10;&#10;Description automatically generated with low confidence">
            <a:extLst>
              <a:ext uri="{FF2B5EF4-FFF2-40B4-BE49-F238E27FC236}">
                <a16:creationId xmlns:a16="http://schemas.microsoft.com/office/drawing/2014/main" id="{03F6D6B8-F59C-4C2F-9923-135A06691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t="2165"/>
          <a:stretch/>
        </p:blipFill>
        <p:spPr>
          <a:xfrm>
            <a:off x="7197505" y="1627129"/>
            <a:ext cx="4903960" cy="3354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7AB4D3-2F21-4E37-AE75-57F02D26D9E2}"/>
              </a:ext>
            </a:extLst>
          </p:cNvPr>
          <p:cNvSpPr txBox="1"/>
          <p:nvPr/>
        </p:nvSpPr>
        <p:spPr>
          <a:xfrm>
            <a:off x="1538335" y="5671089"/>
            <a:ext cx="10040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>
                <a:solidFill>
                  <a:srgbClr val="000000"/>
                </a:solidFill>
              </a:rPr>
              <a:t>This study provides a framework for evaluating public health utility of SRS for enhancing cyanotoxin monitoring globally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801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67D8D17-DE07-4785-B5E4-8F0DB3E6C3C5}"/>
              </a:ext>
            </a:extLst>
          </p:cNvPr>
          <p:cNvSpPr txBox="1"/>
          <p:nvPr/>
        </p:nvSpPr>
        <p:spPr>
          <a:xfrm>
            <a:off x="3003176" y="161365"/>
            <a:ext cx="61856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Additional Questions?</a:t>
            </a:r>
          </a:p>
          <a:p>
            <a:pPr algn="ctr"/>
            <a:r>
              <a:rPr lang="en-US" sz="4800" b="1" dirty="0"/>
              <a:t> </a:t>
            </a:r>
          </a:p>
          <a:p>
            <a:pPr algn="ctr"/>
            <a:r>
              <a:rPr lang="en-US" sz="2400" dirty="0"/>
              <a:t>Poster Presentation on Wednesday from </a:t>
            </a:r>
            <a:r>
              <a:rPr lang="en-US" sz="2400" b="1" dirty="0"/>
              <a:t>5-7 PM</a:t>
            </a:r>
          </a:p>
          <a:p>
            <a:pPr algn="ctr"/>
            <a:r>
              <a:rPr lang="en-US" sz="2400" dirty="0"/>
              <a:t>Title: Remote Sensing-based Chlorophyll-a as a Proxy for Harmful Algal Bloom Public Health Advisories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Thank you!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B2E6D6-BECA-4BDE-B180-5774B54C3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51"/>
          <a:stretch/>
        </p:blipFill>
        <p:spPr>
          <a:xfrm>
            <a:off x="379320" y="3216537"/>
            <a:ext cx="4873214" cy="31657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9ED179B-2429-4C60-A76A-0FA887290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496" y="3216537"/>
            <a:ext cx="4299184" cy="316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84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21531</TotalTime>
  <Words>360</Words>
  <Application>Microsoft Office PowerPoint</Application>
  <PresentationFormat>Widescreen</PresentationFormat>
  <Paragraphs>81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San Luis Reservoir (SLR)</vt:lpstr>
      <vt:lpstr>PowerPoint Presentation</vt:lpstr>
      <vt:lpstr>Final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Lopez Barreto</dc:creator>
  <cp:lastModifiedBy>Brittany Lopez Barreto</cp:lastModifiedBy>
  <cp:revision>5</cp:revision>
  <dcterms:created xsi:type="dcterms:W3CDTF">2023-04-11T18:38:08Z</dcterms:created>
  <dcterms:modified xsi:type="dcterms:W3CDTF">2023-05-16T16:51:59Z</dcterms:modified>
</cp:coreProperties>
</file>