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1076" r:id="rId2"/>
    <p:sldId id="270" r:id="rId3"/>
    <p:sldId id="1079" r:id="rId4"/>
    <p:sldId id="1070" r:id="rId5"/>
    <p:sldId id="1071" r:id="rId6"/>
    <p:sldId id="1080" r:id="rId7"/>
    <p:sldId id="285" r:id="rId8"/>
    <p:sldId id="262" r:id="rId9"/>
    <p:sldId id="271" r:id="rId10"/>
    <p:sldId id="308" r:id="rId11"/>
    <p:sldId id="311" r:id="rId12"/>
    <p:sldId id="1081" r:id="rId13"/>
    <p:sldId id="329" r:id="rId14"/>
    <p:sldId id="335" r:id="rId15"/>
    <p:sldId id="334" r:id="rId16"/>
    <p:sldId id="337" r:id="rId17"/>
    <p:sldId id="1082" r:id="rId18"/>
    <p:sldId id="1083" r:id="rId19"/>
    <p:sldId id="260" r:id="rId20"/>
    <p:sldId id="1077" r:id="rId21"/>
    <p:sldId id="1078" r:id="rId22"/>
    <p:sldId id="1084" r:id="rId23"/>
    <p:sldId id="336" r:id="rId24"/>
    <p:sldId id="338" r:id="rId25"/>
    <p:sldId id="32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67"/>
    <p:restoredTop sz="90774"/>
  </p:normalViewPr>
  <p:slideViewPr>
    <p:cSldViewPr snapToGrid="0">
      <p:cViewPr varScale="1">
        <p:scale>
          <a:sx n="162" d="100"/>
          <a:sy n="162" d="100"/>
        </p:scale>
        <p:origin x="12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F7A145-D78A-9747-B1A0-0BDA890CB72E}" type="datetimeFigureOut">
              <a:rPr lang="en-US" smtClean="0"/>
              <a:t>5/4/23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EF2C65-6CE0-8F46-874B-459A3E7CF72C}" type="slidenum">
              <a:rPr lang="en-US" smtClean="0"/>
              <a:t>‹#›</a:t>
            </a:fld>
            <a:endParaRPr lang="en-US"/>
          </a:p>
        </p:txBody>
      </p:sp>
    </p:spTree>
    <p:extLst>
      <p:ext uri="{BB962C8B-B14F-4D97-AF65-F5344CB8AC3E}">
        <p14:creationId xmlns:p14="http://schemas.microsoft.com/office/powerpoint/2010/main" val="1519020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recently published a paper examining the resistance and resilience of kelp canopy to the unprecedented marine heat waves from 2014 – 2016 in the NE Pacific. This paper was also a case study showing how </a:t>
            </a:r>
            <a:r>
              <a:rPr lang="en-US" dirty="0" err="1"/>
              <a:t>Kelpwatch.org</a:t>
            </a:r>
            <a:r>
              <a:rPr lang="en-US" dirty="0"/>
              <a:t> can be used. </a:t>
            </a:r>
          </a:p>
          <a:p>
            <a:endParaRPr lang="en-US" dirty="0"/>
          </a:p>
          <a:p>
            <a:r>
              <a:rPr lang="en-US" dirty="0"/>
              <a:t>We used data directly accessed from </a:t>
            </a:r>
            <a:r>
              <a:rPr lang="en-US" dirty="0" err="1"/>
              <a:t>Kelpwatch</a:t>
            </a:r>
            <a:r>
              <a:rPr lang="en-US" dirty="0"/>
              <a:t> to divide the cost into 209 10km cells and found that during the heatwave period the majority of cells declined to less than half of their historical mean, but that the trends were significantly related to latitude for each species.</a:t>
            </a:r>
          </a:p>
          <a:p>
            <a:endParaRPr lang="en-US" dirty="0"/>
          </a:p>
          <a:p>
            <a:r>
              <a:rPr lang="en-US" dirty="0"/>
              <a:t>However, when we examined the resilience of kelp after the heatwave, we found that the latitudinal relationship was much weaker for giant kelp with examples of high local and regional resilience across the range (S. Baja, N. Baja, SoCal, </a:t>
            </a:r>
            <a:r>
              <a:rPr lang="en-US" dirty="0" err="1"/>
              <a:t>CenCal</a:t>
            </a:r>
            <a:r>
              <a:rPr lang="en-US" dirty="0"/>
              <a:t>).</a:t>
            </a:r>
          </a:p>
          <a:p>
            <a:endParaRPr lang="en-US" dirty="0"/>
          </a:p>
          <a:p>
            <a:r>
              <a:rPr lang="en-US" dirty="0"/>
              <a:t>We found that the kelp around the Monterey Peninsula displayed much less resilience than the rest of the central coast.</a:t>
            </a:r>
          </a:p>
        </p:txBody>
      </p:sp>
      <p:sp>
        <p:nvSpPr>
          <p:cNvPr id="4" name="Slide Number Placeholder 3"/>
          <p:cNvSpPr>
            <a:spLocks noGrp="1"/>
          </p:cNvSpPr>
          <p:nvPr>
            <p:ph type="sldNum" sz="quarter" idx="5"/>
          </p:nvPr>
        </p:nvSpPr>
        <p:spPr/>
        <p:txBody>
          <a:bodyPr/>
          <a:lstStyle/>
          <a:p>
            <a:pPr>
              <a:defRPr/>
            </a:pPr>
            <a:fld id="{E711FE52-DC13-FD4D-9782-21885CE75E94}" type="slidenum">
              <a:rPr lang="en-US" smtClean="0"/>
              <a:pPr>
                <a:defRPr/>
              </a:pPr>
              <a:t>4</a:t>
            </a:fld>
            <a:endParaRPr lang="en-US"/>
          </a:p>
        </p:txBody>
      </p:sp>
    </p:spTree>
    <p:extLst>
      <p:ext uri="{BB962C8B-B14F-4D97-AF65-F5344CB8AC3E}">
        <p14:creationId xmlns:p14="http://schemas.microsoft.com/office/powerpoint/2010/main" val="1968162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 first produced our initial time series of kelp canopy dynamics in Southern California, it has been difficult to visualize and share the data with others, especially those not used to working with large datasets. </a:t>
            </a:r>
          </a:p>
          <a:p>
            <a:endParaRPr lang="en-US" dirty="0"/>
          </a:p>
          <a:p>
            <a:r>
              <a:rPr lang="en-US" dirty="0"/>
              <a:t>In 2019, we partnered with The Nature Conservancy to develop </a:t>
            </a:r>
            <a:r>
              <a:rPr lang="en-US" dirty="0" err="1"/>
              <a:t>Kelpwatch.org</a:t>
            </a:r>
            <a:r>
              <a:rPr lang="en-US" dirty="0"/>
              <a:t>, a web-based data visualization and download platform, so that anyone can access these data and see how kelp has changed through time at their location of interest.</a:t>
            </a:r>
          </a:p>
        </p:txBody>
      </p:sp>
      <p:sp>
        <p:nvSpPr>
          <p:cNvPr id="4" name="Slide Number Placeholder 3"/>
          <p:cNvSpPr>
            <a:spLocks noGrp="1"/>
          </p:cNvSpPr>
          <p:nvPr>
            <p:ph type="sldNum" sz="quarter" idx="5"/>
          </p:nvPr>
        </p:nvSpPr>
        <p:spPr/>
        <p:txBody>
          <a:bodyPr/>
          <a:lstStyle/>
          <a:p>
            <a:pPr>
              <a:defRPr/>
            </a:pPr>
            <a:fld id="{E711FE52-DC13-FD4D-9782-21885CE75E94}" type="slidenum">
              <a:rPr lang="en-US" smtClean="0"/>
              <a:pPr>
                <a:defRPr/>
              </a:pPr>
              <a:t>20</a:t>
            </a:fld>
            <a:endParaRPr lang="en-US"/>
          </a:p>
        </p:txBody>
      </p:sp>
    </p:spTree>
    <p:extLst>
      <p:ext uri="{BB962C8B-B14F-4D97-AF65-F5344CB8AC3E}">
        <p14:creationId xmlns:p14="http://schemas.microsoft.com/office/powerpoint/2010/main" val="1676517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2021, we were funded by NASA to translate our code to Google Earth Engine and expand our map of canopy forming kelp dynamics globally and add them to </a:t>
            </a:r>
            <a:r>
              <a:rPr lang="en-US" dirty="0" err="1"/>
              <a:t>Kelpwatch.org</a:t>
            </a:r>
            <a:r>
              <a:rPr lang="en-US" dirty="0"/>
              <a:t>. In the next month we will add SE Alaska and the Falkland Islands to the map, with Peru and British Columbia being added later this year. </a:t>
            </a:r>
          </a:p>
          <a:p>
            <a:endParaRPr lang="en-US" dirty="0"/>
          </a:p>
          <a:p>
            <a:r>
              <a:rPr lang="en-US" dirty="0"/>
              <a:t>In 2024, we will add Chile, Argentina, Australia, New Zealand, South Africa, and NW Alaska. </a:t>
            </a:r>
          </a:p>
          <a:p>
            <a:endParaRPr lang="en-US" dirty="0"/>
          </a:p>
          <a:p>
            <a:r>
              <a:rPr lang="en-US" dirty="0"/>
              <a:t>This will enable researchers globally to understand the drivers of kelp canopy dynamics and the resilience to climate change. </a:t>
            </a:r>
          </a:p>
          <a:p>
            <a:endParaRPr lang="en-US" dirty="0"/>
          </a:p>
          <a:p>
            <a:r>
              <a:rPr lang="en-US" dirty="0"/>
              <a:t>My postdoc, Henry </a:t>
            </a:r>
            <a:r>
              <a:rPr lang="en-US" dirty="0" err="1"/>
              <a:t>Houskeeper</a:t>
            </a:r>
            <a:r>
              <a:rPr lang="en-US" dirty="0"/>
              <a:t>, published a paper last year examining the long term dynamics of kelp around the Falkland Islands and will be submitting a paper next month focusing on Peru.</a:t>
            </a:r>
          </a:p>
        </p:txBody>
      </p:sp>
      <p:sp>
        <p:nvSpPr>
          <p:cNvPr id="4" name="Slide Number Placeholder 3"/>
          <p:cNvSpPr>
            <a:spLocks noGrp="1"/>
          </p:cNvSpPr>
          <p:nvPr>
            <p:ph type="sldNum" sz="quarter" idx="5"/>
          </p:nvPr>
        </p:nvSpPr>
        <p:spPr/>
        <p:txBody>
          <a:bodyPr/>
          <a:lstStyle/>
          <a:p>
            <a:fld id="{0A4643D7-75A4-2548-BDC6-F212C354AE97}" type="slidenum">
              <a:rPr lang="en-US" smtClean="0"/>
              <a:t>21</a:t>
            </a:fld>
            <a:endParaRPr lang="en-US"/>
          </a:p>
        </p:txBody>
      </p:sp>
    </p:spTree>
    <p:extLst>
      <p:ext uri="{BB962C8B-B14F-4D97-AF65-F5344CB8AC3E}">
        <p14:creationId xmlns:p14="http://schemas.microsoft.com/office/powerpoint/2010/main" val="1600086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7DD0E3-CBE9-4B49-AD8E-2FE257385826}" type="slidenum">
              <a:rPr lang="en-US" smtClean="0"/>
              <a:t>24</a:t>
            </a:fld>
            <a:endParaRPr lang="en-US"/>
          </a:p>
        </p:txBody>
      </p:sp>
    </p:spTree>
    <p:extLst>
      <p:ext uri="{BB962C8B-B14F-4D97-AF65-F5344CB8AC3E}">
        <p14:creationId xmlns:p14="http://schemas.microsoft.com/office/powerpoint/2010/main" val="533900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www.cpc.ncep.noaa.gov</a:t>
            </a:r>
            <a:r>
              <a:rPr lang="en-US" dirty="0"/>
              <a:t>/products/</a:t>
            </a:r>
            <a:r>
              <a:rPr lang="en-US" dirty="0" err="1"/>
              <a:t>analysis_monitoring</a:t>
            </a:r>
            <a:r>
              <a:rPr lang="en-US" dirty="0"/>
              <a:t>/</a:t>
            </a:r>
            <a:r>
              <a:rPr lang="en-US" dirty="0" err="1"/>
              <a:t>ensocycle</a:t>
            </a:r>
            <a:r>
              <a:rPr lang="en-US" dirty="0"/>
              <a:t>/</a:t>
            </a:r>
            <a:r>
              <a:rPr lang="en-US" dirty="0" err="1"/>
              <a:t>ensocycle.shtml</a:t>
            </a:r>
            <a:endParaRPr lang="en-US" dirty="0"/>
          </a:p>
        </p:txBody>
      </p:sp>
      <p:sp>
        <p:nvSpPr>
          <p:cNvPr id="4" name="Slide Number Placeholder 3"/>
          <p:cNvSpPr>
            <a:spLocks noGrp="1"/>
          </p:cNvSpPr>
          <p:nvPr>
            <p:ph type="sldNum" sz="quarter" idx="5"/>
          </p:nvPr>
        </p:nvSpPr>
        <p:spPr/>
        <p:txBody>
          <a:bodyPr/>
          <a:lstStyle/>
          <a:p>
            <a:fld id="{987DD0E3-CBE9-4B49-AD8E-2FE257385826}" type="slidenum">
              <a:rPr lang="en-US" smtClean="0"/>
              <a:t>25</a:t>
            </a:fld>
            <a:endParaRPr lang="en-US"/>
          </a:p>
        </p:txBody>
      </p:sp>
    </p:spTree>
    <p:extLst>
      <p:ext uri="{BB962C8B-B14F-4D97-AF65-F5344CB8AC3E}">
        <p14:creationId xmlns:p14="http://schemas.microsoft.com/office/powerpoint/2010/main" val="1862475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graph on the left shows the maximum annual canopy area for the Monterey Peninsula with the heat wave period shown in red and several years of low and declining canopy after the heatwave.</a:t>
            </a:r>
          </a:p>
          <a:p>
            <a:endParaRPr lang="en-US" dirty="0"/>
          </a:p>
          <a:p>
            <a:r>
              <a:rPr lang="en-US" dirty="0"/>
              <a:t>When we zoomed in to the Monterey Peninsula at a 1km scale, we found that much of the area had collapsed and this was confirmed by diver surveys showing high sea urchin densities which had denuded the reef.</a:t>
            </a:r>
          </a:p>
        </p:txBody>
      </p:sp>
      <p:sp>
        <p:nvSpPr>
          <p:cNvPr id="4" name="Slide Number Placeholder 3"/>
          <p:cNvSpPr>
            <a:spLocks noGrp="1"/>
          </p:cNvSpPr>
          <p:nvPr>
            <p:ph type="sldNum" sz="quarter" idx="5"/>
          </p:nvPr>
        </p:nvSpPr>
        <p:spPr/>
        <p:txBody>
          <a:bodyPr/>
          <a:lstStyle/>
          <a:p>
            <a:pPr>
              <a:defRPr/>
            </a:pPr>
            <a:fld id="{E711FE52-DC13-FD4D-9782-21885CE75E94}" type="slidenum">
              <a:rPr lang="en-US" smtClean="0"/>
              <a:pPr>
                <a:defRPr/>
              </a:pPr>
              <a:t>5</a:t>
            </a:fld>
            <a:endParaRPr lang="en-US"/>
          </a:p>
        </p:txBody>
      </p:sp>
    </p:spTree>
    <p:extLst>
      <p:ext uri="{BB962C8B-B14F-4D97-AF65-F5344CB8AC3E}">
        <p14:creationId xmlns:p14="http://schemas.microsoft.com/office/powerpoint/2010/main" val="1130724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Sea otters have a unique relationship with kelp forests and can exert</a:t>
            </a:r>
            <a:r>
              <a:rPr lang="en-US" sz="1200" kern="1200" baseline="0" dirty="0">
                <a:solidFill>
                  <a:schemeClr val="tx1"/>
                </a:solidFill>
                <a:effectLst/>
                <a:latin typeface="+mn-lt"/>
                <a:ea typeface="+mn-ea"/>
                <a:cs typeface="+mn-cs"/>
              </a:rPr>
              <a:t> a strong top-down pressure on kelp herbivores leading to the classic trophic cascade described by Estes and Palmisano.</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Especially in areas without other major sea urchin predators.</a:t>
            </a:r>
          </a:p>
        </p:txBody>
      </p:sp>
      <p:sp>
        <p:nvSpPr>
          <p:cNvPr id="4" name="Slide Number Placeholder 3"/>
          <p:cNvSpPr>
            <a:spLocks noGrp="1"/>
          </p:cNvSpPr>
          <p:nvPr>
            <p:ph type="sldNum" sz="quarter" idx="10"/>
          </p:nvPr>
        </p:nvSpPr>
        <p:spPr/>
        <p:txBody>
          <a:bodyPr/>
          <a:lstStyle/>
          <a:p>
            <a:fld id="{EFCA85F0-070C-2243-9D94-F7FA764EC584}" type="slidenum">
              <a:rPr lang="en-US" smtClean="0"/>
              <a:t>7</a:t>
            </a:fld>
            <a:endParaRPr lang="en-US"/>
          </a:p>
        </p:txBody>
      </p:sp>
    </p:spTree>
    <p:extLst>
      <p:ext uri="{BB962C8B-B14F-4D97-AF65-F5344CB8AC3E}">
        <p14:creationId xmlns:p14="http://schemas.microsoft.com/office/powerpoint/2010/main" val="4239984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map of SE AK and we built timeseries of kelp canopy cover for the three regions in the red boxes: Sitka Sound (in the north), NW Prince of Wales Island (in the center), and the outer coast of Dall Island in the south. </a:t>
            </a:r>
          </a:p>
          <a:p>
            <a:endParaRPr lang="en-US" dirty="0"/>
          </a:p>
          <a:p>
            <a:r>
              <a:rPr lang="en-US" dirty="0"/>
              <a:t>All of these areas have different histories of otter recolonization, with Sitka Sound having an early growth in otter population peaking around 1990, with frequent harvest by hunting. </a:t>
            </a:r>
          </a:p>
          <a:p>
            <a:endParaRPr lang="en-US" dirty="0"/>
          </a:p>
          <a:p>
            <a:r>
              <a:rPr lang="en-US" dirty="0"/>
              <a:t>NW Prince of Wales Island had a later population increase, slowing in the late 1990’s, and Dall island recolonization started in the late 1990’s with high population growth starting in the mid-2000’s.</a:t>
            </a:r>
          </a:p>
          <a:p>
            <a:endParaRPr lang="en-US" dirty="0"/>
          </a:p>
          <a:p>
            <a:r>
              <a:rPr lang="en-US" dirty="0"/>
              <a:t>We used the Landsat satellites measure the presence, density, and area of kelp canopy in each of the three regions. </a:t>
            </a:r>
          </a:p>
          <a:p>
            <a:endParaRPr lang="en-US" dirty="0"/>
          </a:p>
          <a:p>
            <a:r>
              <a:rPr lang="en-US" dirty="0"/>
              <a:t>The Landsat satellites have provided imagery of these regions since 1984, with an image every 16 days, at a pixel resolution of 30m. </a:t>
            </a:r>
          </a:p>
          <a:p>
            <a:endParaRPr lang="en-US" dirty="0"/>
          </a:p>
          <a:p>
            <a:r>
              <a:rPr lang="en-US" dirty="0"/>
              <a:t>We recently implemented a novel land masking method that removes the large intertidal areas in this region.</a:t>
            </a:r>
          </a:p>
        </p:txBody>
      </p:sp>
      <p:sp>
        <p:nvSpPr>
          <p:cNvPr id="4" name="Slide Number Placeholder 3"/>
          <p:cNvSpPr>
            <a:spLocks noGrp="1"/>
          </p:cNvSpPr>
          <p:nvPr>
            <p:ph type="sldNum" sz="quarter" idx="5"/>
          </p:nvPr>
        </p:nvSpPr>
        <p:spPr/>
        <p:txBody>
          <a:bodyPr/>
          <a:lstStyle/>
          <a:p>
            <a:fld id="{CDF8D5D2-CC01-1F48-8318-76DFD617C6E8}" type="slidenum">
              <a:rPr lang="en-US" smtClean="0"/>
              <a:t>8</a:t>
            </a:fld>
            <a:endParaRPr lang="en-US"/>
          </a:p>
        </p:txBody>
      </p:sp>
    </p:spTree>
    <p:extLst>
      <p:ext uri="{BB962C8B-B14F-4D97-AF65-F5344CB8AC3E}">
        <p14:creationId xmlns:p14="http://schemas.microsoft.com/office/powerpoint/2010/main" val="2632601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www.cpc.ncep.noaa.gov</a:t>
            </a:r>
            <a:r>
              <a:rPr lang="en-US" dirty="0"/>
              <a:t>/products/</a:t>
            </a:r>
            <a:r>
              <a:rPr lang="en-US" dirty="0" err="1"/>
              <a:t>analysis_monitoring</a:t>
            </a:r>
            <a:r>
              <a:rPr lang="en-US" dirty="0"/>
              <a:t>/</a:t>
            </a:r>
            <a:r>
              <a:rPr lang="en-US" dirty="0" err="1"/>
              <a:t>ensocycle</a:t>
            </a:r>
            <a:r>
              <a:rPr lang="en-US" dirty="0"/>
              <a:t>/</a:t>
            </a:r>
            <a:r>
              <a:rPr lang="en-US" dirty="0" err="1"/>
              <a:t>ensocycle.shtml</a:t>
            </a:r>
            <a:endParaRPr lang="en-US" dirty="0"/>
          </a:p>
        </p:txBody>
      </p:sp>
      <p:sp>
        <p:nvSpPr>
          <p:cNvPr id="4" name="Slide Number Placeholder 3"/>
          <p:cNvSpPr>
            <a:spLocks noGrp="1"/>
          </p:cNvSpPr>
          <p:nvPr>
            <p:ph type="sldNum" sz="quarter" idx="5"/>
          </p:nvPr>
        </p:nvSpPr>
        <p:spPr/>
        <p:txBody>
          <a:bodyPr/>
          <a:lstStyle/>
          <a:p>
            <a:fld id="{987DD0E3-CBE9-4B49-AD8E-2FE257385826}" type="slidenum">
              <a:rPr lang="en-US" smtClean="0"/>
              <a:t>13</a:t>
            </a:fld>
            <a:endParaRPr lang="en-US"/>
          </a:p>
        </p:txBody>
      </p:sp>
    </p:spTree>
    <p:extLst>
      <p:ext uri="{BB962C8B-B14F-4D97-AF65-F5344CB8AC3E}">
        <p14:creationId xmlns:p14="http://schemas.microsoft.com/office/powerpoint/2010/main" val="1744899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www.cpc.ncep.noaa.gov</a:t>
            </a:r>
            <a:r>
              <a:rPr lang="en-US" dirty="0"/>
              <a:t>/products/</a:t>
            </a:r>
            <a:r>
              <a:rPr lang="en-US" dirty="0" err="1"/>
              <a:t>analysis_monitoring</a:t>
            </a:r>
            <a:r>
              <a:rPr lang="en-US" dirty="0"/>
              <a:t>/</a:t>
            </a:r>
            <a:r>
              <a:rPr lang="en-US" dirty="0" err="1"/>
              <a:t>ensocycle</a:t>
            </a:r>
            <a:r>
              <a:rPr lang="en-US" dirty="0"/>
              <a:t>/</a:t>
            </a:r>
            <a:r>
              <a:rPr lang="en-US" dirty="0" err="1"/>
              <a:t>ensocycle.shtml</a:t>
            </a:r>
            <a:endParaRPr lang="en-US" dirty="0"/>
          </a:p>
        </p:txBody>
      </p:sp>
      <p:sp>
        <p:nvSpPr>
          <p:cNvPr id="4" name="Slide Number Placeholder 3"/>
          <p:cNvSpPr>
            <a:spLocks noGrp="1"/>
          </p:cNvSpPr>
          <p:nvPr>
            <p:ph type="sldNum" sz="quarter" idx="5"/>
          </p:nvPr>
        </p:nvSpPr>
        <p:spPr/>
        <p:txBody>
          <a:bodyPr/>
          <a:lstStyle/>
          <a:p>
            <a:fld id="{987DD0E3-CBE9-4B49-AD8E-2FE257385826}" type="slidenum">
              <a:rPr lang="en-US" smtClean="0"/>
              <a:t>14</a:t>
            </a:fld>
            <a:endParaRPr lang="en-US"/>
          </a:p>
        </p:txBody>
      </p:sp>
    </p:spTree>
    <p:extLst>
      <p:ext uri="{BB962C8B-B14F-4D97-AF65-F5344CB8AC3E}">
        <p14:creationId xmlns:p14="http://schemas.microsoft.com/office/powerpoint/2010/main" val="1059326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7DD0E3-CBE9-4B49-AD8E-2FE257385826}" type="slidenum">
              <a:rPr lang="en-US" smtClean="0"/>
              <a:t>15</a:t>
            </a:fld>
            <a:endParaRPr lang="en-US"/>
          </a:p>
        </p:txBody>
      </p:sp>
    </p:spTree>
    <p:extLst>
      <p:ext uri="{BB962C8B-B14F-4D97-AF65-F5344CB8AC3E}">
        <p14:creationId xmlns:p14="http://schemas.microsoft.com/office/powerpoint/2010/main" val="144451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7DD0E3-CBE9-4B49-AD8E-2FE257385826}" type="slidenum">
              <a:rPr lang="en-US" smtClean="0"/>
              <a:t>16</a:t>
            </a:fld>
            <a:endParaRPr lang="en-US"/>
          </a:p>
        </p:txBody>
      </p:sp>
    </p:spTree>
    <p:extLst>
      <p:ext uri="{BB962C8B-B14F-4D97-AF65-F5344CB8AC3E}">
        <p14:creationId xmlns:p14="http://schemas.microsoft.com/office/powerpoint/2010/main" val="1980539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F752D-75E8-629D-9AA4-B042884817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1A21B9-2728-89CD-3DC7-9E4F291B82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61971E-94C8-43D2-FE35-49646A193284}"/>
              </a:ext>
            </a:extLst>
          </p:cNvPr>
          <p:cNvSpPr>
            <a:spLocks noGrp="1"/>
          </p:cNvSpPr>
          <p:nvPr>
            <p:ph type="dt" sz="half" idx="10"/>
          </p:nvPr>
        </p:nvSpPr>
        <p:spPr/>
        <p:txBody>
          <a:bodyPr/>
          <a:lstStyle/>
          <a:p>
            <a:fld id="{E02E0688-FFBC-D542-8A25-B25CF14822ED}" type="datetimeFigureOut">
              <a:rPr lang="en-US" smtClean="0"/>
              <a:t>5/4/23</a:t>
            </a:fld>
            <a:endParaRPr lang="en-US"/>
          </a:p>
        </p:txBody>
      </p:sp>
      <p:sp>
        <p:nvSpPr>
          <p:cNvPr id="5" name="Footer Placeholder 4">
            <a:extLst>
              <a:ext uri="{FF2B5EF4-FFF2-40B4-BE49-F238E27FC236}">
                <a16:creationId xmlns:a16="http://schemas.microsoft.com/office/drawing/2014/main" id="{76361BC0-2517-81E9-609C-B0F941477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CC4BE-BD5C-9954-8C4C-5AC3513F2256}"/>
              </a:ext>
            </a:extLst>
          </p:cNvPr>
          <p:cNvSpPr>
            <a:spLocks noGrp="1"/>
          </p:cNvSpPr>
          <p:nvPr>
            <p:ph type="sldNum" sz="quarter" idx="12"/>
          </p:nvPr>
        </p:nvSpPr>
        <p:spPr/>
        <p:txBody>
          <a:bodyPr/>
          <a:lstStyle/>
          <a:p>
            <a:fld id="{07534CC7-4846-A042-94D2-68C831678182}" type="slidenum">
              <a:rPr lang="en-US" smtClean="0"/>
              <a:t>‹#›</a:t>
            </a:fld>
            <a:endParaRPr lang="en-US"/>
          </a:p>
        </p:txBody>
      </p:sp>
    </p:spTree>
    <p:extLst>
      <p:ext uri="{BB962C8B-B14F-4D97-AF65-F5344CB8AC3E}">
        <p14:creationId xmlns:p14="http://schemas.microsoft.com/office/powerpoint/2010/main" val="1812608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604DC-3FD2-C1AF-DD68-42F82C9F39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7215CA-D169-76D3-00AD-492975A951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C5CD2-52BC-7FB6-9B6E-97E61641627F}"/>
              </a:ext>
            </a:extLst>
          </p:cNvPr>
          <p:cNvSpPr>
            <a:spLocks noGrp="1"/>
          </p:cNvSpPr>
          <p:nvPr>
            <p:ph type="dt" sz="half" idx="10"/>
          </p:nvPr>
        </p:nvSpPr>
        <p:spPr/>
        <p:txBody>
          <a:bodyPr/>
          <a:lstStyle/>
          <a:p>
            <a:fld id="{E02E0688-FFBC-D542-8A25-B25CF14822ED}" type="datetimeFigureOut">
              <a:rPr lang="en-US" smtClean="0"/>
              <a:t>5/4/23</a:t>
            </a:fld>
            <a:endParaRPr lang="en-US"/>
          </a:p>
        </p:txBody>
      </p:sp>
      <p:sp>
        <p:nvSpPr>
          <p:cNvPr id="5" name="Footer Placeholder 4">
            <a:extLst>
              <a:ext uri="{FF2B5EF4-FFF2-40B4-BE49-F238E27FC236}">
                <a16:creationId xmlns:a16="http://schemas.microsoft.com/office/drawing/2014/main" id="{E15A84B6-7574-7DE9-3E6D-47F0137462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2610F5-4A81-6ABB-8074-59804531CE93}"/>
              </a:ext>
            </a:extLst>
          </p:cNvPr>
          <p:cNvSpPr>
            <a:spLocks noGrp="1"/>
          </p:cNvSpPr>
          <p:nvPr>
            <p:ph type="sldNum" sz="quarter" idx="12"/>
          </p:nvPr>
        </p:nvSpPr>
        <p:spPr/>
        <p:txBody>
          <a:bodyPr/>
          <a:lstStyle/>
          <a:p>
            <a:fld id="{07534CC7-4846-A042-94D2-68C831678182}" type="slidenum">
              <a:rPr lang="en-US" smtClean="0"/>
              <a:t>‹#›</a:t>
            </a:fld>
            <a:endParaRPr lang="en-US"/>
          </a:p>
        </p:txBody>
      </p:sp>
    </p:spTree>
    <p:extLst>
      <p:ext uri="{BB962C8B-B14F-4D97-AF65-F5344CB8AC3E}">
        <p14:creationId xmlns:p14="http://schemas.microsoft.com/office/powerpoint/2010/main" val="238372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CBDD55-AF8B-725E-C231-7AD4FD4A43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636E49-B645-75B8-21DA-5BEFEE5DCD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AA686-BAF6-07A6-13F6-3F7AC66E9333}"/>
              </a:ext>
            </a:extLst>
          </p:cNvPr>
          <p:cNvSpPr>
            <a:spLocks noGrp="1"/>
          </p:cNvSpPr>
          <p:nvPr>
            <p:ph type="dt" sz="half" idx="10"/>
          </p:nvPr>
        </p:nvSpPr>
        <p:spPr/>
        <p:txBody>
          <a:bodyPr/>
          <a:lstStyle/>
          <a:p>
            <a:fld id="{E02E0688-FFBC-D542-8A25-B25CF14822ED}" type="datetimeFigureOut">
              <a:rPr lang="en-US" smtClean="0"/>
              <a:t>5/4/23</a:t>
            </a:fld>
            <a:endParaRPr lang="en-US"/>
          </a:p>
        </p:txBody>
      </p:sp>
      <p:sp>
        <p:nvSpPr>
          <p:cNvPr id="5" name="Footer Placeholder 4">
            <a:extLst>
              <a:ext uri="{FF2B5EF4-FFF2-40B4-BE49-F238E27FC236}">
                <a16:creationId xmlns:a16="http://schemas.microsoft.com/office/drawing/2014/main" id="{C073D49C-CC98-9743-1AF0-A9DB5D24D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F931F-0629-C47E-9BB5-9C8D0826A135}"/>
              </a:ext>
            </a:extLst>
          </p:cNvPr>
          <p:cNvSpPr>
            <a:spLocks noGrp="1"/>
          </p:cNvSpPr>
          <p:nvPr>
            <p:ph type="sldNum" sz="quarter" idx="12"/>
          </p:nvPr>
        </p:nvSpPr>
        <p:spPr/>
        <p:txBody>
          <a:bodyPr/>
          <a:lstStyle/>
          <a:p>
            <a:fld id="{07534CC7-4846-A042-94D2-68C831678182}" type="slidenum">
              <a:rPr lang="en-US" smtClean="0"/>
              <a:t>‹#›</a:t>
            </a:fld>
            <a:endParaRPr lang="en-US"/>
          </a:p>
        </p:txBody>
      </p:sp>
    </p:spTree>
    <p:extLst>
      <p:ext uri="{BB962C8B-B14F-4D97-AF65-F5344CB8AC3E}">
        <p14:creationId xmlns:p14="http://schemas.microsoft.com/office/powerpoint/2010/main" val="2578673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BB3E2-7DB2-2E9F-ABA5-A272D9EFCC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6C103E-B8C1-F595-1488-2D0970523C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271706-43E8-790D-5070-DB67C2F30488}"/>
              </a:ext>
            </a:extLst>
          </p:cNvPr>
          <p:cNvSpPr>
            <a:spLocks noGrp="1"/>
          </p:cNvSpPr>
          <p:nvPr>
            <p:ph type="dt" sz="half" idx="10"/>
          </p:nvPr>
        </p:nvSpPr>
        <p:spPr/>
        <p:txBody>
          <a:bodyPr/>
          <a:lstStyle/>
          <a:p>
            <a:fld id="{E02E0688-FFBC-D542-8A25-B25CF14822ED}" type="datetimeFigureOut">
              <a:rPr lang="en-US" smtClean="0"/>
              <a:t>5/4/23</a:t>
            </a:fld>
            <a:endParaRPr lang="en-US"/>
          </a:p>
        </p:txBody>
      </p:sp>
      <p:sp>
        <p:nvSpPr>
          <p:cNvPr id="5" name="Footer Placeholder 4">
            <a:extLst>
              <a:ext uri="{FF2B5EF4-FFF2-40B4-BE49-F238E27FC236}">
                <a16:creationId xmlns:a16="http://schemas.microsoft.com/office/drawing/2014/main" id="{84DDA92B-9628-D3CE-9A81-D670737B7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52E57-2766-B498-EFC4-46E6612FAEED}"/>
              </a:ext>
            </a:extLst>
          </p:cNvPr>
          <p:cNvSpPr>
            <a:spLocks noGrp="1"/>
          </p:cNvSpPr>
          <p:nvPr>
            <p:ph type="sldNum" sz="quarter" idx="12"/>
          </p:nvPr>
        </p:nvSpPr>
        <p:spPr/>
        <p:txBody>
          <a:bodyPr/>
          <a:lstStyle/>
          <a:p>
            <a:fld id="{07534CC7-4846-A042-94D2-68C831678182}" type="slidenum">
              <a:rPr lang="en-US" smtClean="0"/>
              <a:t>‹#›</a:t>
            </a:fld>
            <a:endParaRPr lang="en-US"/>
          </a:p>
        </p:txBody>
      </p:sp>
    </p:spTree>
    <p:extLst>
      <p:ext uri="{BB962C8B-B14F-4D97-AF65-F5344CB8AC3E}">
        <p14:creationId xmlns:p14="http://schemas.microsoft.com/office/powerpoint/2010/main" val="584095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685F6-D748-570D-DDC2-48501FE2EF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F66EE1-8367-A21D-A9DE-E120428BF3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877852-B89A-8E46-6EB2-85C8E61DE778}"/>
              </a:ext>
            </a:extLst>
          </p:cNvPr>
          <p:cNvSpPr>
            <a:spLocks noGrp="1"/>
          </p:cNvSpPr>
          <p:nvPr>
            <p:ph type="dt" sz="half" idx="10"/>
          </p:nvPr>
        </p:nvSpPr>
        <p:spPr/>
        <p:txBody>
          <a:bodyPr/>
          <a:lstStyle/>
          <a:p>
            <a:fld id="{E02E0688-FFBC-D542-8A25-B25CF14822ED}" type="datetimeFigureOut">
              <a:rPr lang="en-US" smtClean="0"/>
              <a:t>5/4/23</a:t>
            </a:fld>
            <a:endParaRPr lang="en-US"/>
          </a:p>
        </p:txBody>
      </p:sp>
      <p:sp>
        <p:nvSpPr>
          <p:cNvPr id="5" name="Footer Placeholder 4">
            <a:extLst>
              <a:ext uri="{FF2B5EF4-FFF2-40B4-BE49-F238E27FC236}">
                <a16:creationId xmlns:a16="http://schemas.microsoft.com/office/drawing/2014/main" id="{72FFEBF0-E87E-15F7-34A5-554B52ACA7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DC72B-D755-697D-D355-C1D4D5D5E60A}"/>
              </a:ext>
            </a:extLst>
          </p:cNvPr>
          <p:cNvSpPr>
            <a:spLocks noGrp="1"/>
          </p:cNvSpPr>
          <p:nvPr>
            <p:ph type="sldNum" sz="quarter" idx="12"/>
          </p:nvPr>
        </p:nvSpPr>
        <p:spPr/>
        <p:txBody>
          <a:bodyPr/>
          <a:lstStyle/>
          <a:p>
            <a:fld id="{07534CC7-4846-A042-94D2-68C831678182}" type="slidenum">
              <a:rPr lang="en-US" smtClean="0"/>
              <a:t>‹#›</a:t>
            </a:fld>
            <a:endParaRPr lang="en-US"/>
          </a:p>
        </p:txBody>
      </p:sp>
    </p:spTree>
    <p:extLst>
      <p:ext uri="{BB962C8B-B14F-4D97-AF65-F5344CB8AC3E}">
        <p14:creationId xmlns:p14="http://schemas.microsoft.com/office/powerpoint/2010/main" val="3724521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205A-8172-57D3-8600-A9FCD9DDE6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AC7A70-6C4D-47B5-2219-A526573D91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9AA05-F77B-DB5D-D291-8EC3577AC9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B81DE1-D11D-93EA-C659-61BFDA5562F7}"/>
              </a:ext>
            </a:extLst>
          </p:cNvPr>
          <p:cNvSpPr>
            <a:spLocks noGrp="1"/>
          </p:cNvSpPr>
          <p:nvPr>
            <p:ph type="dt" sz="half" idx="10"/>
          </p:nvPr>
        </p:nvSpPr>
        <p:spPr/>
        <p:txBody>
          <a:bodyPr/>
          <a:lstStyle/>
          <a:p>
            <a:fld id="{E02E0688-FFBC-D542-8A25-B25CF14822ED}" type="datetimeFigureOut">
              <a:rPr lang="en-US" smtClean="0"/>
              <a:t>5/4/23</a:t>
            </a:fld>
            <a:endParaRPr lang="en-US"/>
          </a:p>
        </p:txBody>
      </p:sp>
      <p:sp>
        <p:nvSpPr>
          <p:cNvPr id="6" name="Footer Placeholder 5">
            <a:extLst>
              <a:ext uri="{FF2B5EF4-FFF2-40B4-BE49-F238E27FC236}">
                <a16:creationId xmlns:a16="http://schemas.microsoft.com/office/drawing/2014/main" id="{3B53158B-63B8-9DAC-818F-AE14ACEACE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E035F0-7D5D-9B5E-6BC4-03BC31D3656D}"/>
              </a:ext>
            </a:extLst>
          </p:cNvPr>
          <p:cNvSpPr>
            <a:spLocks noGrp="1"/>
          </p:cNvSpPr>
          <p:nvPr>
            <p:ph type="sldNum" sz="quarter" idx="12"/>
          </p:nvPr>
        </p:nvSpPr>
        <p:spPr/>
        <p:txBody>
          <a:bodyPr/>
          <a:lstStyle/>
          <a:p>
            <a:fld id="{07534CC7-4846-A042-94D2-68C831678182}" type="slidenum">
              <a:rPr lang="en-US" smtClean="0"/>
              <a:t>‹#›</a:t>
            </a:fld>
            <a:endParaRPr lang="en-US"/>
          </a:p>
        </p:txBody>
      </p:sp>
    </p:spTree>
    <p:extLst>
      <p:ext uri="{BB962C8B-B14F-4D97-AF65-F5344CB8AC3E}">
        <p14:creationId xmlns:p14="http://schemas.microsoft.com/office/powerpoint/2010/main" val="2891680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A59F1-6298-3F8B-8850-64072EC5E7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597E92-82AB-9A2B-C36A-3DE61B0B09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194F98-647A-F66F-D543-8277B19E0A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FFC246-951F-086B-9D29-D09A1746A8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0EF36D-6AFA-7B69-9AC2-B45179A6E8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033474-3A3A-8B1E-80AC-54FD1ECD1B01}"/>
              </a:ext>
            </a:extLst>
          </p:cNvPr>
          <p:cNvSpPr>
            <a:spLocks noGrp="1"/>
          </p:cNvSpPr>
          <p:nvPr>
            <p:ph type="dt" sz="half" idx="10"/>
          </p:nvPr>
        </p:nvSpPr>
        <p:spPr/>
        <p:txBody>
          <a:bodyPr/>
          <a:lstStyle/>
          <a:p>
            <a:fld id="{E02E0688-FFBC-D542-8A25-B25CF14822ED}" type="datetimeFigureOut">
              <a:rPr lang="en-US" smtClean="0"/>
              <a:t>5/4/23</a:t>
            </a:fld>
            <a:endParaRPr lang="en-US"/>
          </a:p>
        </p:txBody>
      </p:sp>
      <p:sp>
        <p:nvSpPr>
          <p:cNvPr id="8" name="Footer Placeholder 7">
            <a:extLst>
              <a:ext uri="{FF2B5EF4-FFF2-40B4-BE49-F238E27FC236}">
                <a16:creationId xmlns:a16="http://schemas.microsoft.com/office/drawing/2014/main" id="{2F2B9DBB-6641-946B-4339-4F0062BFB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4BE68E-02BE-A1A2-9E46-6411848AB8FD}"/>
              </a:ext>
            </a:extLst>
          </p:cNvPr>
          <p:cNvSpPr>
            <a:spLocks noGrp="1"/>
          </p:cNvSpPr>
          <p:nvPr>
            <p:ph type="sldNum" sz="quarter" idx="12"/>
          </p:nvPr>
        </p:nvSpPr>
        <p:spPr/>
        <p:txBody>
          <a:bodyPr/>
          <a:lstStyle/>
          <a:p>
            <a:fld id="{07534CC7-4846-A042-94D2-68C831678182}" type="slidenum">
              <a:rPr lang="en-US" smtClean="0"/>
              <a:t>‹#›</a:t>
            </a:fld>
            <a:endParaRPr lang="en-US"/>
          </a:p>
        </p:txBody>
      </p:sp>
    </p:spTree>
    <p:extLst>
      <p:ext uri="{BB962C8B-B14F-4D97-AF65-F5344CB8AC3E}">
        <p14:creationId xmlns:p14="http://schemas.microsoft.com/office/powerpoint/2010/main" val="15365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1C08F-4E0E-BBCD-47DD-EEDA4B43EA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1B6975-67BE-C883-4A8D-C2688E43C044}"/>
              </a:ext>
            </a:extLst>
          </p:cNvPr>
          <p:cNvSpPr>
            <a:spLocks noGrp="1"/>
          </p:cNvSpPr>
          <p:nvPr>
            <p:ph type="dt" sz="half" idx="10"/>
          </p:nvPr>
        </p:nvSpPr>
        <p:spPr/>
        <p:txBody>
          <a:bodyPr/>
          <a:lstStyle/>
          <a:p>
            <a:fld id="{E02E0688-FFBC-D542-8A25-B25CF14822ED}" type="datetimeFigureOut">
              <a:rPr lang="en-US" smtClean="0"/>
              <a:t>5/4/23</a:t>
            </a:fld>
            <a:endParaRPr lang="en-US"/>
          </a:p>
        </p:txBody>
      </p:sp>
      <p:sp>
        <p:nvSpPr>
          <p:cNvPr id="4" name="Footer Placeholder 3">
            <a:extLst>
              <a:ext uri="{FF2B5EF4-FFF2-40B4-BE49-F238E27FC236}">
                <a16:creationId xmlns:a16="http://schemas.microsoft.com/office/drawing/2014/main" id="{2B305C4F-29BD-31FD-5999-BF0BFCFFB9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65C861-FEC8-50D0-545B-DDD7E416D8B6}"/>
              </a:ext>
            </a:extLst>
          </p:cNvPr>
          <p:cNvSpPr>
            <a:spLocks noGrp="1"/>
          </p:cNvSpPr>
          <p:nvPr>
            <p:ph type="sldNum" sz="quarter" idx="12"/>
          </p:nvPr>
        </p:nvSpPr>
        <p:spPr/>
        <p:txBody>
          <a:bodyPr/>
          <a:lstStyle/>
          <a:p>
            <a:fld id="{07534CC7-4846-A042-94D2-68C831678182}" type="slidenum">
              <a:rPr lang="en-US" smtClean="0"/>
              <a:t>‹#›</a:t>
            </a:fld>
            <a:endParaRPr lang="en-US"/>
          </a:p>
        </p:txBody>
      </p:sp>
    </p:spTree>
    <p:extLst>
      <p:ext uri="{BB962C8B-B14F-4D97-AF65-F5344CB8AC3E}">
        <p14:creationId xmlns:p14="http://schemas.microsoft.com/office/powerpoint/2010/main" val="108476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EBCD6C-1B8B-C660-7E9F-1A3CCD6AEDBA}"/>
              </a:ext>
            </a:extLst>
          </p:cNvPr>
          <p:cNvSpPr>
            <a:spLocks noGrp="1"/>
          </p:cNvSpPr>
          <p:nvPr>
            <p:ph type="dt" sz="half" idx="10"/>
          </p:nvPr>
        </p:nvSpPr>
        <p:spPr/>
        <p:txBody>
          <a:bodyPr/>
          <a:lstStyle/>
          <a:p>
            <a:fld id="{E02E0688-FFBC-D542-8A25-B25CF14822ED}" type="datetimeFigureOut">
              <a:rPr lang="en-US" smtClean="0"/>
              <a:t>5/4/23</a:t>
            </a:fld>
            <a:endParaRPr lang="en-US"/>
          </a:p>
        </p:txBody>
      </p:sp>
      <p:sp>
        <p:nvSpPr>
          <p:cNvPr id="3" name="Footer Placeholder 2">
            <a:extLst>
              <a:ext uri="{FF2B5EF4-FFF2-40B4-BE49-F238E27FC236}">
                <a16:creationId xmlns:a16="http://schemas.microsoft.com/office/drawing/2014/main" id="{D01DA9D5-FB2B-BAFC-A336-2943951DAD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0B542C-B4B2-DA64-D0B4-3BABE38D54F2}"/>
              </a:ext>
            </a:extLst>
          </p:cNvPr>
          <p:cNvSpPr>
            <a:spLocks noGrp="1"/>
          </p:cNvSpPr>
          <p:nvPr>
            <p:ph type="sldNum" sz="quarter" idx="12"/>
          </p:nvPr>
        </p:nvSpPr>
        <p:spPr/>
        <p:txBody>
          <a:bodyPr/>
          <a:lstStyle/>
          <a:p>
            <a:fld id="{07534CC7-4846-A042-94D2-68C831678182}" type="slidenum">
              <a:rPr lang="en-US" smtClean="0"/>
              <a:t>‹#›</a:t>
            </a:fld>
            <a:endParaRPr lang="en-US"/>
          </a:p>
        </p:txBody>
      </p:sp>
    </p:spTree>
    <p:extLst>
      <p:ext uri="{BB962C8B-B14F-4D97-AF65-F5344CB8AC3E}">
        <p14:creationId xmlns:p14="http://schemas.microsoft.com/office/powerpoint/2010/main" val="580569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CB39C-9C9D-B71F-1E1E-664266A462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65A041-4E29-AA02-C7F1-7847500BE3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ED243B-EDCA-7E9A-967C-D4255CBF4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0BE040-9454-F155-9CD1-F081093EF772}"/>
              </a:ext>
            </a:extLst>
          </p:cNvPr>
          <p:cNvSpPr>
            <a:spLocks noGrp="1"/>
          </p:cNvSpPr>
          <p:nvPr>
            <p:ph type="dt" sz="half" idx="10"/>
          </p:nvPr>
        </p:nvSpPr>
        <p:spPr/>
        <p:txBody>
          <a:bodyPr/>
          <a:lstStyle/>
          <a:p>
            <a:fld id="{E02E0688-FFBC-D542-8A25-B25CF14822ED}" type="datetimeFigureOut">
              <a:rPr lang="en-US" smtClean="0"/>
              <a:t>5/4/23</a:t>
            </a:fld>
            <a:endParaRPr lang="en-US"/>
          </a:p>
        </p:txBody>
      </p:sp>
      <p:sp>
        <p:nvSpPr>
          <p:cNvPr id="6" name="Footer Placeholder 5">
            <a:extLst>
              <a:ext uri="{FF2B5EF4-FFF2-40B4-BE49-F238E27FC236}">
                <a16:creationId xmlns:a16="http://schemas.microsoft.com/office/drawing/2014/main" id="{41C1FB16-67A0-393A-AD37-6CD1791B9B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D41CBF-9456-6A55-81B6-498A5B2619A4}"/>
              </a:ext>
            </a:extLst>
          </p:cNvPr>
          <p:cNvSpPr>
            <a:spLocks noGrp="1"/>
          </p:cNvSpPr>
          <p:nvPr>
            <p:ph type="sldNum" sz="quarter" idx="12"/>
          </p:nvPr>
        </p:nvSpPr>
        <p:spPr/>
        <p:txBody>
          <a:bodyPr/>
          <a:lstStyle/>
          <a:p>
            <a:fld id="{07534CC7-4846-A042-94D2-68C831678182}" type="slidenum">
              <a:rPr lang="en-US" smtClean="0"/>
              <a:t>‹#›</a:t>
            </a:fld>
            <a:endParaRPr lang="en-US"/>
          </a:p>
        </p:txBody>
      </p:sp>
    </p:spTree>
    <p:extLst>
      <p:ext uri="{BB962C8B-B14F-4D97-AF65-F5344CB8AC3E}">
        <p14:creationId xmlns:p14="http://schemas.microsoft.com/office/powerpoint/2010/main" val="1119063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545D4-2200-F9FB-3306-4A6496CA37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5FC2DF-77DF-18D4-7C0E-3C6802A648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7F3009-5C45-CDEB-B5E1-A65AAA534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6E2346-8E9D-3EED-FB79-D5E0B126DE7F}"/>
              </a:ext>
            </a:extLst>
          </p:cNvPr>
          <p:cNvSpPr>
            <a:spLocks noGrp="1"/>
          </p:cNvSpPr>
          <p:nvPr>
            <p:ph type="dt" sz="half" idx="10"/>
          </p:nvPr>
        </p:nvSpPr>
        <p:spPr/>
        <p:txBody>
          <a:bodyPr/>
          <a:lstStyle/>
          <a:p>
            <a:fld id="{E02E0688-FFBC-D542-8A25-B25CF14822ED}" type="datetimeFigureOut">
              <a:rPr lang="en-US" smtClean="0"/>
              <a:t>5/4/23</a:t>
            </a:fld>
            <a:endParaRPr lang="en-US"/>
          </a:p>
        </p:txBody>
      </p:sp>
      <p:sp>
        <p:nvSpPr>
          <p:cNvPr id="6" name="Footer Placeholder 5">
            <a:extLst>
              <a:ext uri="{FF2B5EF4-FFF2-40B4-BE49-F238E27FC236}">
                <a16:creationId xmlns:a16="http://schemas.microsoft.com/office/drawing/2014/main" id="{5FEF81AE-CBDF-D55A-27DF-1D12D2A834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D7BC9D-65B1-22F8-DEEA-6CA3AA2AF3C4}"/>
              </a:ext>
            </a:extLst>
          </p:cNvPr>
          <p:cNvSpPr>
            <a:spLocks noGrp="1"/>
          </p:cNvSpPr>
          <p:nvPr>
            <p:ph type="sldNum" sz="quarter" idx="12"/>
          </p:nvPr>
        </p:nvSpPr>
        <p:spPr/>
        <p:txBody>
          <a:bodyPr/>
          <a:lstStyle/>
          <a:p>
            <a:fld id="{07534CC7-4846-A042-94D2-68C831678182}" type="slidenum">
              <a:rPr lang="en-US" smtClean="0"/>
              <a:t>‹#›</a:t>
            </a:fld>
            <a:endParaRPr lang="en-US"/>
          </a:p>
        </p:txBody>
      </p:sp>
    </p:spTree>
    <p:extLst>
      <p:ext uri="{BB962C8B-B14F-4D97-AF65-F5344CB8AC3E}">
        <p14:creationId xmlns:p14="http://schemas.microsoft.com/office/powerpoint/2010/main" val="4272896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F68932-3C18-35FF-DC08-85A4EDA740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E684F1-5495-439A-B250-E83A4D7882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3CE526-6E71-C568-DA67-A9922E18A2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E0688-FFBC-D542-8A25-B25CF14822ED}" type="datetimeFigureOut">
              <a:rPr lang="en-US" smtClean="0"/>
              <a:t>5/4/23</a:t>
            </a:fld>
            <a:endParaRPr lang="en-US"/>
          </a:p>
        </p:txBody>
      </p:sp>
      <p:sp>
        <p:nvSpPr>
          <p:cNvPr id="5" name="Footer Placeholder 4">
            <a:extLst>
              <a:ext uri="{FF2B5EF4-FFF2-40B4-BE49-F238E27FC236}">
                <a16:creationId xmlns:a16="http://schemas.microsoft.com/office/drawing/2014/main" id="{785F5783-267E-965F-8F42-46D8D90836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A23119-B1F4-3D46-AA5D-E5E4662F27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34CC7-4846-A042-94D2-68C831678182}" type="slidenum">
              <a:rPr lang="en-US" smtClean="0"/>
              <a:t>‹#›</a:t>
            </a:fld>
            <a:endParaRPr lang="en-US"/>
          </a:p>
        </p:txBody>
      </p:sp>
    </p:spTree>
    <p:extLst>
      <p:ext uri="{BB962C8B-B14F-4D97-AF65-F5344CB8AC3E}">
        <p14:creationId xmlns:p14="http://schemas.microsoft.com/office/powerpoint/2010/main" val="3907811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17.emf"/><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10" Type="http://schemas.openxmlformats.org/officeDocument/2006/relationships/image" Target="../media/image15.jpeg"/><Relationship Id="rId4" Type="http://schemas.openxmlformats.org/officeDocument/2006/relationships/image" Target="../media/image19.emf"/><Relationship Id="rId9"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28.emf"/><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gif"/></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0.gif"/><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43.png"/><Relationship Id="rId5" Type="http://schemas.openxmlformats.org/officeDocument/2006/relationships/image" Target="../media/image38.jpg"/><Relationship Id="rId10" Type="http://schemas.openxmlformats.org/officeDocument/2006/relationships/image" Target="../media/image42.png"/><Relationship Id="rId4" Type="http://schemas.openxmlformats.org/officeDocument/2006/relationships/image" Target="../media/image37.jp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jp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46.jpg"/><Relationship Id="rId4" Type="http://schemas.openxmlformats.org/officeDocument/2006/relationships/image" Target="../media/image45.jp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jpg"/></Relationships>
</file>

<file path=ppt/slides/_rels/slide2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2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B776C-4B20-1E4F-C346-4ADD8602F827}"/>
              </a:ext>
            </a:extLst>
          </p:cNvPr>
          <p:cNvSpPr>
            <a:spLocks noGrp="1"/>
          </p:cNvSpPr>
          <p:nvPr>
            <p:ph type="ctrTitle"/>
          </p:nvPr>
        </p:nvSpPr>
        <p:spPr>
          <a:xfrm>
            <a:off x="5483291" y="552182"/>
            <a:ext cx="5998840" cy="2752877"/>
          </a:xfrm>
          <a:noFill/>
        </p:spPr>
        <p:txBody>
          <a:bodyPr>
            <a:normAutofit/>
          </a:bodyPr>
          <a:lstStyle/>
          <a:p>
            <a:pPr algn="l"/>
            <a:r>
              <a:rPr lang="en-US" sz="4400" dirty="0"/>
              <a:t>Toward Understanding the Drivers of Global Kelp Forest Dynamics</a:t>
            </a:r>
          </a:p>
        </p:txBody>
      </p:sp>
      <p:sp>
        <p:nvSpPr>
          <p:cNvPr id="3" name="Subtitle 2">
            <a:extLst>
              <a:ext uri="{FF2B5EF4-FFF2-40B4-BE49-F238E27FC236}">
                <a16:creationId xmlns:a16="http://schemas.microsoft.com/office/drawing/2014/main" id="{0389E912-5804-D590-93D7-D20D05C8BB0D}"/>
              </a:ext>
            </a:extLst>
          </p:cNvPr>
          <p:cNvSpPr>
            <a:spLocks noGrp="1"/>
          </p:cNvSpPr>
          <p:nvPr>
            <p:ph type="subTitle" idx="1"/>
          </p:nvPr>
        </p:nvSpPr>
        <p:spPr>
          <a:xfrm>
            <a:off x="5483291" y="3798075"/>
            <a:ext cx="5998840" cy="2067068"/>
          </a:xfrm>
          <a:noFill/>
        </p:spPr>
        <p:txBody>
          <a:bodyPr>
            <a:normAutofit/>
          </a:bodyPr>
          <a:lstStyle/>
          <a:p>
            <a:pPr algn="l"/>
            <a:r>
              <a:rPr lang="en-US" dirty="0"/>
              <a:t>PI: Tom Bell (WHOI), Kyle Cavanaugh (UCLA), Jarrett Byrnes (UMass Boston)</a:t>
            </a:r>
          </a:p>
          <a:p>
            <a:pPr algn="l"/>
            <a:r>
              <a:rPr lang="en-US" dirty="0"/>
              <a:t>Postdoc: Henry </a:t>
            </a:r>
            <a:r>
              <a:rPr lang="en-US" dirty="0" err="1"/>
              <a:t>Houskeeper</a:t>
            </a:r>
            <a:endParaRPr lang="en-US" dirty="0"/>
          </a:p>
          <a:p>
            <a:pPr algn="l"/>
            <a:r>
              <a:rPr lang="en-US" dirty="0"/>
              <a:t>Graduate Student: Katherine Cavanaugh</a:t>
            </a:r>
          </a:p>
        </p:txBody>
      </p:sp>
      <p:pic>
        <p:nvPicPr>
          <p:cNvPr id="4" name="Picture 5" descr="sanclementekelp_oli_2013357_lrg (1).jpg">
            <a:extLst>
              <a:ext uri="{FF2B5EF4-FFF2-40B4-BE49-F238E27FC236}">
                <a16:creationId xmlns:a16="http://schemas.microsoft.com/office/drawing/2014/main" id="{7A67F601-EC0D-C4FF-7887-0C6804FED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95"/>
          <a:stretch/>
        </p:blipFill>
        <p:spPr bwMode="auto">
          <a:xfrm>
            <a:off x="20" y="10"/>
            <a:ext cx="4992985"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2490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443CAB-2641-42E5-AD29-B18893BFB2FF}"/>
              </a:ext>
            </a:extLst>
          </p:cNvPr>
          <p:cNvPicPr>
            <a:picLocks noChangeAspect="1"/>
          </p:cNvPicPr>
          <p:nvPr/>
        </p:nvPicPr>
        <p:blipFill>
          <a:blip r:embed="rId2"/>
          <a:stretch>
            <a:fillRect/>
          </a:stretch>
        </p:blipFill>
        <p:spPr>
          <a:xfrm>
            <a:off x="97974" y="1548492"/>
            <a:ext cx="2913742" cy="2185307"/>
          </a:xfrm>
          <a:prstGeom prst="rect">
            <a:avLst/>
          </a:prstGeom>
        </p:spPr>
      </p:pic>
      <p:pic>
        <p:nvPicPr>
          <p:cNvPr id="11" name="Picture 10">
            <a:extLst>
              <a:ext uri="{FF2B5EF4-FFF2-40B4-BE49-F238E27FC236}">
                <a16:creationId xmlns:a16="http://schemas.microsoft.com/office/drawing/2014/main" id="{41F10111-907F-59B7-49BB-157DAEC789C1}"/>
              </a:ext>
            </a:extLst>
          </p:cNvPr>
          <p:cNvPicPr>
            <a:picLocks noChangeAspect="1"/>
          </p:cNvPicPr>
          <p:nvPr/>
        </p:nvPicPr>
        <p:blipFill>
          <a:blip r:embed="rId3"/>
          <a:stretch>
            <a:fillRect/>
          </a:stretch>
        </p:blipFill>
        <p:spPr>
          <a:xfrm>
            <a:off x="3011716" y="1548491"/>
            <a:ext cx="2913742" cy="2185307"/>
          </a:xfrm>
          <a:prstGeom prst="rect">
            <a:avLst/>
          </a:prstGeom>
        </p:spPr>
      </p:pic>
      <p:pic>
        <p:nvPicPr>
          <p:cNvPr id="12" name="Picture 11">
            <a:extLst>
              <a:ext uri="{FF2B5EF4-FFF2-40B4-BE49-F238E27FC236}">
                <a16:creationId xmlns:a16="http://schemas.microsoft.com/office/drawing/2014/main" id="{C28568DE-4436-D397-538C-80ACC68AEAF7}"/>
              </a:ext>
            </a:extLst>
          </p:cNvPr>
          <p:cNvPicPr>
            <a:picLocks noChangeAspect="1"/>
          </p:cNvPicPr>
          <p:nvPr/>
        </p:nvPicPr>
        <p:blipFill>
          <a:blip r:embed="rId4"/>
          <a:srcRect/>
          <a:stretch/>
        </p:blipFill>
        <p:spPr>
          <a:xfrm>
            <a:off x="6212118" y="1548491"/>
            <a:ext cx="2913742" cy="2185306"/>
          </a:xfrm>
          <a:prstGeom prst="rect">
            <a:avLst/>
          </a:prstGeom>
        </p:spPr>
      </p:pic>
      <p:pic>
        <p:nvPicPr>
          <p:cNvPr id="13" name="Picture 12">
            <a:extLst>
              <a:ext uri="{FF2B5EF4-FFF2-40B4-BE49-F238E27FC236}">
                <a16:creationId xmlns:a16="http://schemas.microsoft.com/office/drawing/2014/main" id="{C4D782BA-17BC-FA60-716C-D64F9E829D78}"/>
              </a:ext>
            </a:extLst>
          </p:cNvPr>
          <p:cNvPicPr>
            <a:picLocks noChangeAspect="1"/>
          </p:cNvPicPr>
          <p:nvPr/>
        </p:nvPicPr>
        <p:blipFill>
          <a:blip r:embed="rId5"/>
          <a:srcRect/>
          <a:stretch/>
        </p:blipFill>
        <p:spPr>
          <a:xfrm>
            <a:off x="9125860" y="1548492"/>
            <a:ext cx="2913742" cy="2185306"/>
          </a:xfrm>
          <a:prstGeom prst="rect">
            <a:avLst/>
          </a:prstGeom>
        </p:spPr>
      </p:pic>
      <p:pic>
        <p:nvPicPr>
          <p:cNvPr id="14" name="Picture 13">
            <a:extLst>
              <a:ext uri="{FF2B5EF4-FFF2-40B4-BE49-F238E27FC236}">
                <a16:creationId xmlns:a16="http://schemas.microsoft.com/office/drawing/2014/main" id="{6B0B73E7-C9B9-34FC-46D7-0AE918D59216}"/>
              </a:ext>
            </a:extLst>
          </p:cNvPr>
          <p:cNvPicPr>
            <a:picLocks noChangeAspect="1"/>
          </p:cNvPicPr>
          <p:nvPr/>
        </p:nvPicPr>
        <p:blipFill>
          <a:blip r:embed="rId6"/>
          <a:srcRect/>
          <a:stretch/>
        </p:blipFill>
        <p:spPr>
          <a:xfrm>
            <a:off x="97974" y="4380144"/>
            <a:ext cx="2913742" cy="2185306"/>
          </a:xfrm>
          <a:prstGeom prst="rect">
            <a:avLst/>
          </a:prstGeom>
        </p:spPr>
      </p:pic>
      <p:pic>
        <p:nvPicPr>
          <p:cNvPr id="15" name="Picture 14">
            <a:extLst>
              <a:ext uri="{FF2B5EF4-FFF2-40B4-BE49-F238E27FC236}">
                <a16:creationId xmlns:a16="http://schemas.microsoft.com/office/drawing/2014/main" id="{32708EB4-A69E-D2C4-1193-E70FBDE36FCC}"/>
              </a:ext>
            </a:extLst>
          </p:cNvPr>
          <p:cNvPicPr>
            <a:picLocks noChangeAspect="1"/>
          </p:cNvPicPr>
          <p:nvPr/>
        </p:nvPicPr>
        <p:blipFill>
          <a:blip r:embed="rId7"/>
          <a:srcRect/>
          <a:stretch/>
        </p:blipFill>
        <p:spPr>
          <a:xfrm>
            <a:off x="3011716" y="4380143"/>
            <a:ext cx="2913742" cy="2185306"/>
          </a:xfrm>
          <a:prstGeom prst="rect">
            <a:avLst/>
          </a:prstGeom>
        </p:spPr>
      </p:pic>
      <p:pic>
        <p:nvPicPr>
          <p:cNvPr id="16" name="Picture 15">
            <a:extLst>
              <a:ext uri="{FF2B5EF4-FFF2-40B4-BE49-F238E27FC236}">
                <a16:creationId xmlns:a16="http://schemas.microsoft.com/office/drawing/2014/main" id="{7B32DAE0-E30D-07A6-85D3-A84C6E9C6F31}"/>
              </a:ext>
            </a:extLst>
          </p:cNvPr>
          <p:cNvPicPr>
            <a:picLocks noChangeAspect="1"/>
          </p:cNvPicPr>
          <p:nvPr/>
        </p:nvPicPr>
        <p:blipFill>
          <a:blip r:embed="rId8"/>
          <a:srcRect/>
          <a:stretch/>
        </p:blipFill>
        <p:spPr>
          <a:xfrm>
            <a:off x="6212118" y="4380143"/>
            <a:ext cx="2913742" cy="2185306"/>
          </a:xfrm>
          <a:prstGeom prst="rect">
            <a:avLst/>
          </a:prstGeom>
        </p:spPr>
      </p:pic>
      <p:pic>
        <p:nvPicPr>
          <p:cNvPr id="17" name="Picture 16">
            <a:extLst>
              <a:ext uri="{FF2B5EF4-FFF2-40B4-BE49-F238E27FC236}">
                <a16:creationId xmlns:a16="http://schemas.microsoft.com/office/drawing/2014/main" id="{CEB19FD9-911B-DCEA-CB2E-76C34299D12F}"/>
              </a:ext>
            </a:extLst>
          </p:cNvPr>
          <p:cNvPicPr>
            <a:picLocks noChangeAspect="1"/>
          </p:cNvPicPr>
          <p:nvPr/>
        </p:nvPicPr>
        <p:blipFill>
          <a:blip r:embed="rId9"/>
          <a:srcRect/>
          <a:stretch/>
        </p:blipFill>
        <p:spPr>
          <a:xfrm>
            <a:off x="9125860" y="4380144"/>
            <a:ext cx="2913742" cy="2185306"/>
          </a:xfrm>
          <a:prstGeom prst="rect">
            <a:avLst/>
          </a:prstGeom>
        </p:spPr>
      </p:pic>
      <p:sp>
        <p:nvSpPr>
          <p:cNvPr id="18" name="TextBox 17">
            <a:extLst>
              <a:ext uri="{FF2B5EF4-FFF2-40B4-BE49-F238E27FC236}">
                <a16:creationId xmlns:a16="http://schemas.microsoft.com/office/drawing/2014/main" id="{82A688AB-159B-C143-4A92-934575C071FB}"/>
              </a:ext>
            </a:extLst>
          </p:cNvPr>
          <p:cNvSpPr txBox="1"/>
          <p:nvPr/>
        </p:nvSpPr>
        <p:spPr>
          <a:xfrm>
            <a:off x="1062402" y="1179159"/>
            <a:ext cx="3898627" cy="369332"/>
          </a:xfrm>
          <a:prstGeom prst="rect">
            <a:avLst/>
          </a:prstGeom>
          <a:noFill/>
        </p:spPr>
        <p:txBody>
          <a:bodyPr wrap="square" rtlCol="0">
            <a:spAutoFit/>
          </a:bodyPr>
          <a:lstStyle/>
          <a:p>
            <a:pPr algn="ctr"/>
            <a:r>
              <a:rPr lang="en-US" dirty="0"/>
              <a:t>Glacier Bay</a:t>
            </a:r>
          </a:p>
        </p:txBody>
      </p:sp>
      <p:sp>
        <p:nvSpPr>
          <p:cNvPr id="19" name="TextBox 18">
            <a:extLst>
              <a:ext uri="{FF2B5EF4-FFF2-40B4-BE49-F238E27FC236}">
                <a16:creationId xmlns:a16="http://schemas.microsoft.com/office/drawing/2014/main" id="{190A9DAE-5502-8CE2-F789-20883114C2DE}"/>
              </a:ext>
            </a:extLst>
          </p:cNvPr>
          <p:cNvSpPr txBox="1"/>
          <p:nvPr/>
        </p:nvSpPr>
        <p:spPr>
          <a:xfrm>
            <a:off x="7176546" y="1179159"/>
            <a:ext cx="3898627" cy="369332"/>
          </a:xfrm>
          <a:prstGeom prst="rect">
            <a:avLst/>
          </a:prstGeom>
          <a:noFill/>
        </p:spPr>
        <p:txBody>
          <a:bodyPr wrap="square" rtlCol="0">
            <a:spAutoFit/>
          </a:bodyPr>
          <a:lstStyle/>
          <a:p>
            <a:pPr algn="ctr"/>
            <a:r>
              <a:rPr lang="en-US" dirty="0"/>
              <a:t>N03</a:t>
            </a:r>
          </a:p>
        </p:txBody>
      </p:sp>
      <p:sp>
        <p:nvSpPr>
          <p:cNvPr id="20" name="TextBox 19">
            <a:extLst>
              <a:ext uri="{FF2B5EF4-FFF2-40B4-BE49-F238E27FC236}">
                <a16:creationId xmlns:a16="http://schemas.microsoft.com/office/drawing/2014/main" id="{0512D7B3-1BE9-377C-B8D0-BB5A7E943C85}"/>
              </a:ext>
            </a:extLst>
          </p:cNvPr>
          <p:cNvSpPr txBox="1"/>
          <p:nvPr/>
        </p:nvSpPr>
        <p:spPr>
          <a:xfrm>
            <a:off x="1062401" y="4035688"/>
            <a:ext cx="3898627" cy="369332"/>
          </a:xfrm>
          <a:prstGeom prst="rect">
            <a:avLst/>
          </a:prstGeom>
          <a:noFill/>
        </p:spPr>
        <p:txBody>
          <a:bodyPr wrap="square" rtlCol="0">
            <a:spAutoFit/>
          </a:bodyPr>
          <a:lstStyle/>
          <a:p>
            <a:pPr algn="ctr"/>
            <a:r>
              <a:rPr lang="en-US" dirty="0"/>
              <a:t>N04</a:t>
            </a:r>
          </a:p>
        </p:txBody>
      </p:sp>
      <p:sp>
        <p:nvSpPr>
          <p:cNvPr id="21" name="TextBox 20">
            <a:extLst>
              <a:ext uri="{FF2B5EF4-FFF2-40B4-BE49-F238E27FC236}">
                <a16:creationId xmlns:a16="http://schemas.microsoft.com/office/drawing/2014/main" id="{1B15AB10-08F1-F9D9-88B1-3B8AFC24A7ED}"/>
              </a:ext>
            </a:extLst>
          </p:cNvPr>
          <p:cNvSpPr txBox="1"/>
          <p:nvPr/>
        </p:nvSpPr>
        <p:spPr>
          <a:xfrm>
            <a:off x="7176545" y="4035688"/>
            <a:ext cx="3898627" cy="369332"/>
          </a:xfrm>
          <a:prstGeom prst="rect">
            <a:avLst/>
          </a:prstGeom>
          <a:noFill/>
        </p:spPr>
        <p:txBody>
          <a:bodyPr wrap="square" rtlCol="0">
            <a:spAutoFit/>
          </a:bodyPr>
          <a:lstStyle/>
          <a:p>
            <a:pPr algn="ctr"/>
            <a:r>
              <a:rPr lang="en-US" dirty="0"/>
              <a:t>Sitka Sound</a:t>
            </a:r>
          </a:p>
        </p:txBody>
      </p:sp>
      <p:sp>
        <p:nvSpPr>
          <p:cNvPr id="22" name="Title 1">
            <a:extLst>
              <a:ext uri="{FF2B5EF4-FFF2-40B4-BE49-F238E27FC236}">
                <a16:creationId xmlns:a16="http://schemas.microsoft.com/office/drawing/2014/main" id="{2DD75DA0-C05A-62E0-7CDA-FAFBE9DA3EFC}"/>
              </a:ext>
            </a:extLst>
          </p:cNvPr>
          <p:cNvSpPr>
            <a:spLocks noGrp="1"/>
          </p:cNvSpPr>
          <p:nvPr>
            <p:ph type="title"/>
          </p:nvPr>
        </p:nvSpPr>
        <p:spPr>
          <a:xfrm>
            <a:off x="119484" y="-62822"/>
            <a:ext cx="10515600" cy="1325563"/>
          </a:xfrm>
        </p:spPr>
        <p:txBody>
          <a:bodyPr>
            <a:normAutofit/>
          </a:bodyPr>
          <a:lstStyle/>
          <a:p>
            <a:r>
              <a:rPr lang="en-US" sz="3600" dirty="0"/>
              <a:t>Increase in Otters = New Kelp Canopy Areas</a:t>
            </a:r>
          </a:p>
        </p:txBody>
      </p:sp>
      <p:grpSp>
        <p:nvGrpSpPr>
          <p:cNvPr id="28" name="Group 27">
            <a:extLst>
              <a:ext uri="{FF2B5EF4-FFF2-40B4-BE49-F238E27FC236}">
                <a16:creationId xmlns:a16="http://schemas.microsoft.com/office/drawing/2014/main" id="{8216A28E-6D35-EA5A-7520-CE530701FF91}"/>
              </a:ext>
            </a:extLst>
          </p:cNvPr>
          <p:cNvGrpSpPr/>
          <p:nvPr/>
        </p:nvGrpSpPr>
        <p:grpSpPr>
          <a:xfrm>
            <a:off x="10582731" y="192280"/>
            <a:ext cx="1921848" cy="1169095"/>
            <a:chOff x="10582731" y="192280"/>
            <a:chExt cx="1921848" cy="1169095"/>
          </a:xfrm>
        </p:grpSpPr>
        <p:pic>
          <p:nvPicPr>
            <p:cNvPr id="24" name="Picture 23">
              <a:extLst>
                <a:ext uri="{FF2B5EF4-FFF2-40B4-BE49-F238E27FC236}">
                  <a16:creationId xmlns:a16="http://schemas.microsoft.com/office/drawing/2014/main" id="{60AA0035-F4DF-3317-67E8-98932D4B239C}"/>
                </a:ext>
              </a:extLst>
            </p:cNvPr>
            <p:cNvPicPr>
              <a:picLocks noChangeAspect="1"/>
            </p:cNvPicPr>
            <p:nvPr/>
          </p:nvPicPr>
          <p:blipFill>
            <a:blip r:embed="rId10"/>
            <a:stretch>
              <a:fillRect/>
            </a:stretch>
          </p:blipFill>
          <p:spPr>
            <a:xfrm>
              <a:off x="10582731" y="192280"/>
              <a:ext cx="1254381" cy="1146190"/>
            </a:xfrm>
            <a:prstGeom prst="rect">
              <a:avLst/>
            </a:prstGeom>
          </p:spPr>
        </p:pic>
        <p:sp>
          <p:nvSpPr>
            <p:cNvPr id="25" name="Down Arrow 24">
              <a:extLst>
                <a:ext uri="{FF2B5EF4-FFF2-40B4-BE49-F238E27FC236}">
                  <a16:creationId xmlns:a16="http://schemas.microsoft.com/office/drawing/2014/main" id="{A5BA728A-1F9E-354B-6DCF-72389B847933}"/>
                </a:ext>
              </a:extLst>
            </p:cNvPr>
            <p:cNvSpPr/>
            <p:nvPr/>
          </p:nvSpPr>
          <p:spPr>
            <a:xfrm rot="10800000">
              <a:off x="10622487" y="270699"/>
              <a:ext cx="318052" cy="64210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8CD7726-BF78-04F8-5017-F10536D0CE8A}"/>
                </a:ext>
              </a:extLst>
            </p:cNvPr>
            <p:cNvSpPr txBox="1"/>
            <p:nvPr/>
          </p:nvSpPr>
          <p:spPr>
            <a:xfrm>
              <a:off x="11473192" y="1145931"/>
              <a:ext cx="1031387" cy="215444"/>
            </a:xfrm>
            <a:prstGeom prst="rect">
              <a:avLst/>
            </a:prstGeom>
            <a:noFill/>
          </p:spPr>
          <p:txBody>
            <a:bodyPr wrap="square" rtlCol="0">
              <a:spAutoFit/>
            </a:bodyPr>
            <a:lstStyle/>
            <a:p>
              <a:r>
                <a:rPr lang="en-US" sz="800" dirty="0">
                  <a:solidFill>
                    <a:schemeClr val="bg1"/>
                  </a:solidFill>
                </a:rPr>
                <a:t>Hedin</a:t>
              </a:r>
            </a:p>
          </p:txBody>
        </p:sp>
      </p:grpSp>
      <p:sp>
        <p:nvSpPr>
          <p:cNvPr id="2" name="TextBox 1">
            <a:extLst>
              <a:ext uri="{FF2B5EF4-FFF2-40B4-BE49-F238E27FC236}">
                <a16:creationId xmlns:a16="http://schemas.microsoft.com/office/drawing/2014/main" id="{69C5FCF4-7132-D0B3-0B2E-39AEC90E0317}"/>
              </a:ext>
            </a:extLst>
          </p:cNvPr>
          <p:cNvSpPr txBox="1"/>
          <p:nvPr/>
        </p:nvSpPr>
        <p:spPr>
          <a:xfrm>
            <a:off x="10259480" y="6540574"/>
            <a:ext cx="2953079" cy="369332"/>
          </a:xfrm>
          <a:prstGeom prst="rect">
            <a:avLst/>
          </a:prstGeom>
          <a:noFill/>
          <a:effectLst/>
        </p:spPr>
        <p:txBody>
          <a:bodyPr wrap="square" rtlCol="0">
            <a:spAutoFit/>
          </a:bodyPr>
          <a:lstStyle/>
          <a:p>
            <a:r>
              <a:rPr lang="en-US" dirty="0">
                <a:cs typeface="Arial" panose="020B0604020202020204" pitchFamily="34" charset="0"/>
              </a:rPr>
              <a:t>Bell et al. </a:t>
            </a:r>
            <a:r>
              <a:rPr lang="en-US" i="1" dirty="0">
                <a:cs typeface="Arial" panose="020B0604020202020204" pitchFamily="34" charset="0"/>
              </a:rPr>
              <a:t>in prep</a:t>
            </a:r>
          </a:p>
        </p:txBody>
      </p:sp>
    </p:spTree>
    <p:extLst>
      <p:ext uri="{BB962C8B-B14F-4D97-AF65-F5344CB8AC3E}">
        <p14:creationId xmlns:p14="http://schemas.microsoft.com/office/powerpoint/2010/main" val="3716045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FED03-61EF-D388-E0C4-D7B185ED1040}"/>
              </a:ext>
            </a:extLst>
          </p:cNvPr>
          <p:cNvPicPr>
            <a:picLocks noChangeAspect="1"/>
          </p:cNvPicPr>
          <p:nvPr/>
        </p:nvPicPr>
        <p:blipFill>
          <a:blip r:embed="rId2"/>
          <a:srcRect/>
          <a:stretch/>
        </p:blipFill>
        <p:spPr>
          <a:xfrm>
            <a:off x="3182258" y="1700892"/>
            <a:ext cx="2913742" cy="2185306"/>
          </a:xfrm>
          <a:prstGeom prst="rect">
            <a:avLst/>
          </a:prstGeom>
        </p:spPr>
      </p:pic>
      <p:pic>
        <p:nvPicPr>
          <p:cNvPr id="5" name="Picture 4">
            <a:extLst>
              <a:ext uri="{FF2B5EF4-FFF2-40B4-BE49-F238E27FC236}">
                <a16:creationId xmlns:a16="http://schemas.microsoft.com/office/drawing/2014/main" id="{EAD6FD60-ED8A-3D24-9AC2-28E98FC9E6B1}"/>
              </a:ext>
            </a:extLst>
          </p:cNvPr>
          <p:cNvPicPr>
            <a:picLocks noChangeAspect="1"/>
          </p:cNvPicPr>
          <p:nvPr/>
        </p:nvPicPr>
        <p:blipFill>
          <a:blip r:embed="rId3"/>
          <a:srcRect/>
          <a:stretch/>
        </p:blipFill>
        <p:spPr>
          <a:xfrm>
            <a:off x="6096000" y="1700891"/>
            <a:ext cx="2913742" cy="2185306"/>
          </a:xfrm>
          <a:prstGeom prst="rect">
            <a:avLst/>
          </a:prstGeom>
        </p:spPr>
      </p:pic>
      <p:pic>
        <p:nvPicPr>
          <p:cNvPr id="6" name="Picture 5">
            <a:extLst>
              <a:ext uri="{FF2B5EF4-FFF2-40B4-BE49-F238E27FC236}">
                <a16:creationId xmlns:a16="http://schemas.microsoft.com/office/drawing/2014/main" id="{79AD86A9-694B-C5FB-712D-411247819136}"/>
              </a:ext>
            </a:extLst>
          </p:cNvPr>
          <p:cNvPicPr>
            <a:picLocks noChangeAspect="1"/>
          </p:cNvPicPr>
          <p:nvPr/>
        </p:nvPicPr>
        <p:blipFill>
          <a:blip r:embed="rId4"/>
          <a:srcRect/>
          <a:stretch/>
        </p:blipFill>
        <p:spPr>
          <a:xfrm>
            <a:off x="3182258" y="4532544"/>
            <a:ext cx="2913741" cy="2185306"/>
          </a:xfrm>
          <a:prstGeom prst="rect">
            <a:avLst/>
          </a:prstGeom>
        </p:spPr>
      </p:pic>
      <p:pic>
        <p:nvPicPr>
          <p:cNvPr id="7" name="Picture 6">
            <a:extLst>
              <a:ext uri="{FF2B5EF4-FFF2-40B4-BE49-F238E27FC236}">
                <a16:creationId xmlns:a16="http://schemas.microsoft.com/office/drawing/2014/main" id="{43AAB5E9-681E-064C-ACDE-74937AD56C54}"/>
              </a:ext>
            </a:extLst>
          </p:cNvPr>
          <p:cNvPicPr>
            <a:picLocks noChangeAspect="1"/>
          </p:cNvPicPr>
          <p:nvPr/>
        </p:nvPicPr>
        <p:blipFill>
          <a:blip r:embed="rId5"/>
          <a:srcRect/>
          <a:stretch/>
        </p:blipFill>
        <p:spPr>
          <a:xfrm>
            <a:off x="6096000" y="4532543"/>
            <a:ext cx="2913741" cy="2185306"/>
          </a:xfrm>
          <a:prstGeom prst="rect">
            <a:avLst/>
          </a:prstGeom>
        </p:spPr>
      </p:pic>
      <p:sp>
        <p:nvSpPr>
          <p:cNvPr id="8" name="TextBox 7">
            <a:extLst>
              <a:ext uri="{FF2B5EF4-FFF2-40B4-BE49-F238E27FC236}">
                <a16:creationId xmlns:a16="http://schemas.microsoft.com/office/drawing/2014/main" id="{CF138031-9480-A778-D39F-3F24A77122F2}"/>
              </a:ext>
            </a:extLst>
          </p:cNvPr>
          <p:cNvSpPr txBox="1"/>
          <p:nvPr/>
        </p:nvSpPr>
        <p:spPr>
          <a:xfrm>
            <a:off x="4146686" y="1331558"/>
            <a:ext cx="3898627" cy="369332"/>
          </a:xfrm>
          <a:prstGeom prst="rect">
            <a:avLst/>
          </a:prstGeom>
          <a:noFill/>
        </p:spPr>
        <p:txBody>
          <a:bodyPr wrap="square" rtlCol="0">
            <a:spAutoFit/>
          </a:bodyPr>
          <a:lstStyle/>
          <a:p>
            <a:pPr algn="ctr"/>
            <a:r>
              <a:rPr lang="en-US" dirty="0"/>
              <a:t>N08</a:t>
            </a:r>
          </a:p>
        </p:txBody>
      </p:sp>
      <p:sp>
        <p:nvSpPr>
          <p:cNvPr id="9" name="TextBox 8">
            <a:extLst>
              <a:ext uri="{FF2B5EF4-FFF2-40B4-BE49-F238E27FC236}">
                <a16:creationId xmlns:a16="http://schemas.microsoft.com/office/drawing/2014/main" id="{093AD7DC-70DA-74A8-8416-B0ED3772DB1F}"/>
              </a:ext>
            </a:extLst>
          </p:cNvPr>
          <p:cNvSpPr txBox="1"/>
          <p:nvPr/>
        </p:nvSpPr>
        <p:spPr>
          <a:xfrm>
            <a:off x="4146685" y="4163212"/>
            <a:ext cx="3898627" cy="369332"/>
          </a:xfrm>
          <a:prstGeom prst="rect">
            <a:avLst/>
          </a:prstGeom>
          <a:noFill/>
        </p:spPr>
        <p:txBody>
          <a:bodyPr wrap="square" rtlCol="0">
            <a:spAutoFit/>
          </a:bodyPr>
          <a:lstStyle/>
          <a:p>
            <a:pPr algn="ctr"/>
            <a:r>
              <a:rPr lang="en-US" dirty="0"/>
              <a:t>Admiralty Island</a:t>
            </a:r>
          </a:p>
        </p:txBody>
      </p:sp>
      <p:sp>
        <p:nvSpPr>
          <p:cNvPr id="10" name="Title 1">
            <a:extLst>
              <a:ext uri="{FF2B5EF4-FFF2-40B4-BE49-F238E27FC236}">
                <a16:creationId xmlns:a16="http://schemas.microsoft.com/office/drawing/2014/main" id="{19B31CB2-A6C8-C7DA-AC24-174B0FD69AC5}"/>
              </a:ext>
            </a:extLst>
          </p:cNvPr>
          <p:cNvSpPr>
            <a:spLocks noGrp="1"/>
          </p:cNvSpPr>
          <p:nvPr>
            <p:ph type="title"/>
          </p:nvPr>
        </p:nvSpPr>
        <p:spPr>
          <a:xfrm>
            <a:off x="119484" y="-62822"/>
            <a:ext cx="10515600" cy="1325563"/>
          </a:xfrm>
        </p:spPr>
        <p:txBody>
          <a:bodyPr>
            <a:normAutofit/>
          </a:bodyPr>
          <a:lstStyle/>
          <a:p>
            <a:r>
              <a:rPr lang="en-US" sz="3600" dirty="0"/>
              <a:t>No Increase in Otters = No New Kelp Areas</a:t>
            </a:r>
          </a:p>
        </p:txBody>
      </p:sp>
      <p:grpSp>
        <p:nvGrpSpPr>
          <p:cNvPr id="2" name="Group 1">
            <a:extLst>
              <a:ext uri="{FF2B5EF4-FFF2-40B4-BE49-F238E27FC236}">
                <a16:creationId xmlns:a16="http://schemas.microsoft.com/office/drawing/2014/main" id="{51D78236-5B94-D4AC-7605-A9D33569B6CD}"/>
              </a:ext>
            </a:extLst>
          </p:cNvPr>
          <p:cNvGrpSpPr/>
          <p:nvPr/>
        </p:nvGrpSpPr>
        <p:grpSpPr>
          <a:xfrm>
            <a:off x="10585389" y="189830"/>
            <a:ext cx="1919190" cy="1171545"/>
            <a:chOff x="10585389" y="189830"/>
            <a:chExt cx="1919190" cy="1171545"/>
          </a:xfrm>
        </p:grpSpPr>
        <p:pic>
          <p:nvPicPr>
            <p:cNvPr id="12" name="Picture 11">
              <a:extLst>
                <a:ext uri="{FF2B5EF4-FFF2-40B4-BE49-F238E27FC236}">
                  <a16:creationId xmlns:a16="http://schemas.microsoft.com/office/drawing/2014/main" id="{F3F88283-2F23-5C13-6CD2-E744C5A8FFA1}"/>
                </a:ext>
              </a:extLst>
            </p:cNvPr>
            <p:cNvPicPr>
              <a:picLocks noChangeAspect="1"/>
            </p:cNvPicPr>
            <p:nvPr/>
          </p:nvPicPr>
          <p:blipFill>
            <a:blip r:embed="rId6"/>
            <a:stretch>
              <a:fillRect/>
            </a:stretch>
          </p:blipFill>
          <p:spPr>
            <a:xfrm>
              <a:off x="10585389" y="189830"/>
              <a:ext cx="1254381" cy="1146190"/>
            </a:xfrm>
            <a:prstGeom prst="rect">
              <a:avLst/>
            </a:prstGeom>
          </p:spPr>
        </p:pic>
        <p:sp>
          <p:nvSpPr>
            <p:cNvPr id="13" name="Cross 12">
              <a:extLst>
                <a:ext uri="{FF2B5EF4-FFF2-40B4-BE49-F238E27FC236}">
                  <a16:creationId xmlns:a16="http://schemas.microsoft.com/office/drawing/2014/main" id="{A761DFC5-7AAF-65C7-334E-6ED7387BD87C}"/>
                </a:ext>
              </a:extLst>
            </p:cNvPr>
            <p:cNvSpPr/>
            <p:nvPr/>
          </p:nvSpPr>
          <p:spPr>
            <a:xfrm rot="18951074">
              <a:off x="10737285" y="274954"/>
              <a:ext cx="975942" cy="975942"/>
            </a:xfrm>
            <a:prstGeom prst="plus">
              <a:avLst>
                <a:gd name="adj" fmla="val 4537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A34426D-CD3B-9293-5B91-2412A7121E11}"/>
                </a:ext>
              </a:extLst>
            </p:cNvPr>
            <p:cNvSpPr txBox="1"/>
            <p:nvPr/>
          </p:nvSpPr>
          <p:spPr>
            <a:xfrm>
              <a:off x="11473192" y="1145931"/>
              <a:ext cx="1031387" cy="215444"/>
            </a:xfrm>
            <a:prstGeom prst="rect">
              <a:avLst/>
            </a:prstGeom>
            <a:noFill/>
          </p:spPr>
          <p:txBody>
            <a:bodyPr wrap="square" rtlCol="0">
              <a:spAutoFit/>
            </a:bodyPr>
            <a:lstStyle/>
            <a:p>
              <a:r>
                <a:rPr lang="en-US" sz="800" dirty="0">
                  <a:solidFill>
                    <a:schemeClr val="bg1"/>
                  </a:solidFill>
                </a:rPr>
                <a:t>Hedin</a:t>
              </a:r>
            </a:p>
          </p:txBody>
        </p:sp>
      </p:grpSp>
      <p:sp>
        <p:nvSpPr>
          <p:cNvPr id="11" name="TextBox 10">
            <a:extLst>
              <a:ext uri="{FF2B5EF4-FFF2-40B4-BE49-F238E27FC236}">
                <a16:creationId xmlns:a16="http://schemas.microsoft.com/office/drawing/2014/main" id="{A5FE23DF-C73F-AD3A-3B65-E3BE66D6368C}"/>
              </a:ext>
            </a:extLst>
          </p:cNvPr>
          <p:cNvSpPr txBox="1"/>
          <p:nvPr/>
        </p:nvSpPr>
        <p:spPr>
          <a:xfrm>
            <a:off x="10259480" y="6540574"/>
            <a:ext cx="2953079" cy="369332"/>
          </a:xfrm>
          <a:prstGeom prst="rect">
            <a:avLst/>
          </a:prstGeom>
          <a:noFill/>
          <a:effectLst/>
        </p:spPr>
        <p:txBody>
          <a:bodyPr wrap="square" rtlCol="0">
            <a:spAutoFit/>
          </a:bodyPr>
          <a:lstStyle/>
          <a:p>
            <a:r>
              <a:rPr lang="en-US" dirty="0">
                <a:cs typeface="Arial" panose="020B0604020202020204" pitchFamily="34" charset="0"/>
              </a:rPr>
              <a:t>Bell et al. </a:t>
            </a:r>
            <a:r>
              <a:rPr lang="en-US" i="1" dirty="0">
                <a:cs typeface="Arial" panose="020B0604020202020204" pitchFamily="34" charset="0"/>
              </a:rPr>
              <a:t>in prep</a:t>
            </a:r>
          </a:p>
        </p:txBody>
      </p:sp>
    </p:spTree>
    <p:extLst>
      <p:ext uri="{BB962C8B-B14F-4D97-AF65-F5344CB8AC3E}">
        <p14:creationId xmlns:p14="http://schemas.microsoft.com/office/powerpoint/2010/main" val="486735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934F77-CA1A-BBBC-DFD8-9D3550611DF3}"/>
              </a:ext>
            </a:extLst>
          </p:cNvPr>
          <p:cNvPicPr>
            <a:picLocks noChangeAspect="1"/>
          </p:cNvPicPr>
          <p:nvPr/>
        </p:nvPicPr>
        <p:blipFill>
          <a:blip r:embed="rId2"/>
          <a:stretch>
            <a:fillRect/>
          </a:stretch>
        </p:blipFill>
        <p:spPr>
          <a:xfrm>
            <a:off x="-550844" y="0"/>
            <a:ext cx="13716000" cy="6858000"/>
          </a:xfrm>
          <a:prstGeom prst="rect">
            <a:avLst/>
          </a:prstGeom>
        </p:spPr>
      </p:pic>
      <p:sp>
        <p:nvSpPr>
          <p:cNvPr id="11" name="Rectangle 10">
            <a:extLst>
              <a:ext uri="{FF2B5EF4-FFF2-40B4-BE49-F238E27FC236}">
                <a16:creationId xmlns:a16="http://schemas.microsoft.com/office/drawing/2014/main" id="{118D6544-9227-913D-C0DC-205EEDF795D2}"/>
              </a:ext>
            </a:extLst>
          </p:cNvPr>
          <p:cNvSpPr/>
          <p:nvPr/>
        </p:nvSpPr>
        <p:spPr>
          <a:xfrm>
            <a:off x="3249827" y="3777106"/>
            <a:ext cx="420130" cy="43655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B8669D1-9D43-DA9A-3EF5-A2FF76B468CD}"/>
              </a:ext>
            </a:extLst>
          </p:cNvPr>
          <p:cNvSpPr/>
          <p:nvPr/>
        </p:nvSpPr>
        <p:spPr>
          <a:xfrm>
            <a:off x="1746422" y="2224274"/>
            <a:ext cx="420130" cy="43655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D5F40635-2764-56D4-7662-A0064639E887}"/>
              </a:ext>
            </a:extLst>
          </p:cNvPr>
          <p:cNvCxnSpPr/>
          <p:nvPr/>
        </p:nvCxnSpPr>
        <p:spPr>
          <a:xfrm>
            <a:off x="-550844" y="3459891"/>
            <a:ext cx="1332773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872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C2F807-5661-F17B-C02B-67F5784ECEC3}"/>
              </a:ext>
            </a:extLst>
          </p:cNvPr>
          <p:cNvSpPr txBox="1"/>
          <p:nvPr/>
        </p:nvSpPr>
        <p:spPr>
          <a:xfrm>
            <a:off x="23545" y="5829441"/>
            <a:ext cx="4057963" cy="646331"/>
          </a:xfrm>
          <a:prstGeom prst="rect">
            <a:avLst/>
          </a:prstGeom>
          <a:noFill/>
        </p:spPr>
        <p:txBody>
          <a:bodyPr wrap="square" rtlCol="0">
            <a:spAutoFit/>
          </a:bodyPr>
          <a:lstStyle/>
          <a:p>
            <a:pPr algn="ctr"/>
            <a:r>
              <a:rPr lang="en-US" dirty="0"/>
              <a:t>Historical ENSO SST Anomaly Maps from NOAA Climate Prediction Center</a:t>
            </a:r>
          </a:p>
        </p:txBody>
      </p:sp>
      <p:pic>
        <p:nvPicPr>
          <p:cNvPr id="5" name="Picture 4">
            <a:extLst>
              <a:ext uri="{FF2B5EF4-FFF2-40B4-BE49-F238E27FC236}">
                <a16:creationId xmlns:a16="http://schemas.microsoft.com/office/drawing/2014/main" id="{5AFCB5DC-70B6-0860-6AFE-25CA6AB6B4E1}"/>
              </a:ext>
            </a:extLst>
          </p:cNvPr>
          <p:cNvPicPr>
            <a:picLocks noChangeAspect="1"/>
          </p:cNvPicPr>
          <p:nvPr/>
        </p:nvPicPr>
        <p:blipFill>
          <a:blip r:embed="rId3"/>
          <a:stretch>
            <a:fillRect/>
          </a:stretch>
        </p:blipFill>
        <p:spPr>
          <a:xfrm>
            <a:off x="3894064" y="994547"/>
            <a:ext cx="7772400" cy="5730288"/>
          </a:xfrm>
          <a:prstGeom prst="rect">
            <a:avLst/>
          </a:prstGeom>
        </p:spPr>
      </p:pic>
      <p:pic>
        <p:nvPicPr>
          <p:cNvPr id="3" name="Picture 2">
            <a:extLst>
              <a:ext uri="{FF2B5EF4-FFF2-40B4-BE49-F238E27FC236}">
                <a16:creationId xmlns:a16="http://schemas.microsoft.com/office/drawing/2014/main" id="{1A91126B-CE32-7ECA-20E0-5C4A2FB741EB}"/>
              </a:ext>
            </a:extLst>
          </p:cNvPr>
          <p:cNvPicPr>
            <a:picLocks noChangeAspect="1"/>
          </p:cNvPicPr>
          <p:nvPr/>
        </p:nvPicPr>
        <p:blipFill rotWithShape="1">
          <a:blip r:embed="rId4"/>
          <a:srcRect l="30191" t="61743" r="55444" b="27367"/>
          <a:stretch/>
        </p:blipFill>
        <p:spPr>
          <a:xfrm>
            <a:off x="9540018" y="1397991"/>
            <a:ext cx="1768840" cy="1222576"/>
          </a:xfrm>
          <a:prstGeom prst="rect">
            <a:avLst/>
          </a:prstGeom>
          <a:ln>
            <a:solidFill>
              <a:schemeClr val="tx1"/>
            </a:solidFill>
          </a:ln>
        </p:spPr>
      </p:pic>
      <p:pic>
        <p:nvPicPr>
          <p:cNvPr id="6" name="Picture 5">
            <a:extLst>
              <a:ext uri="{FF2B5EF4-FFF2-40B4-BE49-F238E27FC236}">
                <a16:creationId xmlns:a16="http://schemas.microsoft.com/office/drawing/2014/main" id="{934619BE-33B9-6A32-5750-AD7A81820BDC}"/>
              </a:ext>
            </a:extLst>
          </p:cNvPr>
          <p:cNvPicPr>
            <a:picLocks noChangeAspect="1"/>
          </p:cNvPicPr>
          <p:nvPr/>
        </p:nvPicPr>
        <p:blipFill rotWithShape="1">
          <a:blip r:embed="rId4"/>
          <a:srcRect l="81749" t="61384" r="3918" b="26759"/>
          <a:stretch/>
        </p:blipFill>
        <p:spPr>
          <a:xfrm>
            <a:off x="4916622" y="4478752"/>
            <a:ext cx="1768840" cy="1334126"/>
          </a:xfrm>
          <a:prstGeom prst="rect">
            <a:avLst/>
          </a:prstGeom>
          <a:ln>
            <a:solidFill>
              <a:schemeClr val="tx1"/>
            </a:solidFill>
          </a:ln>
        </p:spPr>
      </p:pic>
      <p:sp>
        <p:nvSpPr>
          <p:cNvPr id="8" name="Left Arrow 7">
            <a:extLst>
              <a:ext uri="{FF2B5EF4-FFF2-40B4-BE49-F238E27FC236}">
                <a16:creationId xmlns:a16="http://schemas.microsoft.com/office/drawing/2014/main" id="{DE7FDF21-16AB-9177-81F8-64A2FAE57975}"/>
              </a:ext>
            </a:extLst>
          </p:cNvPr>
          <p:cNvSpPr/>
          <p:nvPr/>
        </p:nvSpPr>
        <p:spPr>
          <a:xfrm rot="19323742">
            <a:off x="10032362" y="1818121"/>
            <a:ext cx="356259" cy="238971"/>
          </a:xfrm>
          <a:prstGeom prst="left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a:extLst>
              <a:ext uri="{FF2B5EF4-FFF2-40B4-BE49-F238E27FC236}">
                <a16:creationId xmlns:a16="http://schemas.microsoft.com/office/drawing/2014/main" id="{756DAAF0-81EC-8BDA-4F26-D3580FEF3D1D}"/>
              </a:ext>
            </a:extLst>
          </p:cNvPr>
          <p:cNvSpPr/>
          <p:nvPr/>
        </p:nvSpPr>
        <p:spPr>
          <a:xfrm rot="19323742">
            <a:off x="5393974" y="4944784"/>
            <a:ext cx="356259" cy="238971"/>
          </a:xfrm>
          <a:prstGeom prst="left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334B09F-6B48-6916-3AAA-5A3C8A2F3F48}"/>
              </a:ext>
            </a:extLst>
          </p:cNvPr>
          <p:cNvPicPr>
            <a:picLocks noChangeAspect="1"/>
          </p:cNvPicPr>
          <p:nvPr/>
        </p:nvPicPr>
        <p:blipFill>
          <a:blip r:embed="rId5"/>
          <a:stretch>
            <a:fillRect/>
          </a:stretch>
        </p:blipFill>
        <p:spPr>
          <a:xfrm>
            <a:off x="494920" y="1329077"/>
            <a:ext cx="2657526" cy="2340631"/>
          </a:xfrm>
          <a:prstGeom prst="rect">
            <a:avLst/>
          </a:prstGeom>
          <a:ln w="12700">
            <a:solidFill>
              <a:srgbClr val="FF0000"/>
            </a:solidFill>
            <a:prstDash val="dash"/>
          </a:ln>
        </p:spPr>
      </p:pic>
      <p:sp>
        <p:nvSpPr>
          <p:cNvPr id="17" name="Rectangle 16">
            <a:extLst>
              <a:ext uri="{FF2B5EF4-FFF2-40B4-BE49-F238E27FC236}">
                <a16:creationId xmlns:a16="http://schemas.microsoft.com/office/drawing/2014/main" id="{09170AA8-91E0-672D-9D01-A04062017C24}"/>
              </a:ext>
            </a:extLst>
          </p:cNvPr>
          <p:cNvSpPr/>
          <p:nvPr/>
        </p:nvSpPr>
        <p:spPr>
          <a:xfrm>
            <a:off x="967034" y="2054082"/>
            <a:ext cx="114300" cy="1651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02758FF-96AC-4ADB-7B0B-E347A18DE242}"/>
              </a:ext>
            </a:extLst>
          </p:cNvPr>
          <p:cNvPicPr>
            <a:picLocks noChangeAspect="1"/>
          </p:cNvPicPr>
          <p:nvPr/>
        </p:nvPicPr>
        <p:blipFill rotWithShape="1">
          <a:blip r:embed="rId6"/>
          <a:srcRect l="8403"/>
          <a:stretch/>
        </p:blipFill>
        <p:spPr>
          <a:xfrm>
            <a:off x="959583" y="2932113"/>
            <a:ext cx="2496634" cy="2446551"/>
          </a:xfrm>
          <a:prstGeom prst="rect">
            <a:avLst/>
          </a:prstGeom>
          <a:ln w="12700">
            <a:solidFill>
              <a:srgbClr val="FF0000"/>
            </a:solidFill>
          </a:ln>
        </p:spPr>
      </p:pic>
      <p:cxnSp>
        <p:nvCxnSpPr>
          <p:cNvPr id="19" name="Straight Arrow Connector 18">
            <a:extLst>
              <a:ext uri="{FF2B5EF4-FFF2-40B4-BE49-F238E27FC236}">
                <a16:creationId xmlns:a16="http://schemas.microsoft.com/office/drawing/2014/main" id="{25616F3B-8C85-3BDC-7040-D903BAF77EE7}"/>
              </a:ext>
            </a:extLst>
          </p:cNvPr>
          <p:cNvCxnSpPr>
            <a:cxnSpLocks/>
          </p:cNvCxnSpPr>
          <p:nvPr/>
        </p:nvCxnSpPr>
        <p:spPr>
          <a:xfrm>
            <a:off x="1081334" y="2249162"/>
            <a:ext cx="207820" cy="5839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C4FB842-9712-151E-2381-52DDB97268D0}"/>
              </a:ext>
            </a:extLst>
          </p:cNvPr>
          <p:cNvSpPr txBox="1"/>
          <p:nvPr/>
        </p:nvSpPr>
        <p:spPr>
          <a:xfrm>
            <a:off x="11058811" y="3068203"/>
            <a:ext cx="1312314" cy="1200329"/>
          </a:xfrm>
          <a:prstGeom prst="rect">
            <a:avLst/>
          </a:prstGeom>
          <a:solidFill>
            <a:schemeClr val="bg1"/>
          </a:solidFill>
          <a:ln>
            <a:solidFill>
              <a:schemeClr val="tx1"/>
            </a:solidFill>
          </a:ln>
        </p:spPr>
        <p:txBody>
          <a:bodyPr wrap="square" rtlCol="0">
            <a:spAutoFit/>
          </a:bodyPr>
          <a:lstStyle/>
          <a:p>
            <a:pPr algn="ctr"/>
            <a:r>
              <a:rPr lang="en-US" dirty="0"/>
              <a:t>Landsat</a:t>
            </a:r>
          </a:p>
          <a:p>
            <a:pPr algn="ctr"/>
            <a:r>
              <a:rPr lang="en-US" dirty="0"/>
              <a:t>5</a:t>
            </a:r>
          </a:p>
          <a:p>
            <a:pPr algn="ctr"/>
            <a:r>
              <a:rPr lang="en-US" dirty="0"/>
              <a:t>7</a:t>
            </a:r>
          </a:p>
          <a:p>
            <a:pPr algn="ctr"/>
            <a:r>
              <a:rPr lang="en-US" dirty="0"/>
              <a:t>8</a:t>
            </a:r>
          </a:p>
        </p:txBody>
      </p:sp>
      <p:sp>
        <p:nvSpPr>
          <p:cNvPr id="24" name="Oval 23">
            <a:extLst>
              <a:ext uri="{FF2B5EF4-FFF2-40B4-BE49-F238E27FC236}">
                <a16:creationId xmlns:a16="http://schemas.microsoft.com/office/drawing/2014/main" id="{146A20A1-BD14-47FC-EBD7-194672024614}"/>
              </a:ext>
            </a:extLst>
          </p:cNvPr>
          <p:cNvSpPr/>
          <p:nvPr/>
        </p:nvSpPr>
        <p:spPr>
          <a:xfrm>
            <a:off x="11827564" y="3464465"/>
            <a:ext cx="106124" cy="10493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C3B19BE-E3B6-3A31-058D-77A388B1067C}"/>
              </a:ext>
            </a:extLst>
          </p:cNvPr>
          <p:cNvSpPr/>
          <p:nvPr/>
        </p:nvSpPr>
        <p:spPr>
          <a:xfrm>
            <a:off x="11830064" y="3736785"/>
            <a:ext cx="106124" cy="1049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ABBEF14-7536-2BF4-B904-D6A1D1D8BE7B}"/>
              </a:ext>
            </a:extLst>
          </p:cNvPr>
          <p:cNvSpPr/>
          <p:nvPr/>
        </p:nvSpPr>
        <p:spPr>
          <a:xfrm>
            <a:off x="11830064" y="4006607"/>
            <a:ext cx="106124" cy="10493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4406CBF-0B4F-FF8B-CE28-3156867FC519}"/>
              </a:ext>
            </a:extLst>
          </p:cNvPr>
          <p:cNvSpPr txBox="1">
            <a:spLocks/>
          </p:cNvSpPr>
          <p:nvPr/>
        </p:nvSpPr>
        <p:spPr>
          <a:xfrm>
            <a:off x="137315" y="17474"/>
            <a:ext cx="4057964" cy="1222575"/>
          </a:xfrm>
          <a:prstGeom prst="rect">
            <a:avLst/>
          </a:prstGeom>
          <a:noFill/>
          <a:ln>
            <a:noFill/>
          </a:ln>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600" dirty="0">
                <a:solidFill>
                  <a:schemeClr val="tx1"/>
                </a:solidFill>
                <a:cs typeface="Times New Roman" panose="02020603050405020304" pitchFamily="18" charset="0"/>
              </a:rPr>
              <a:t>Punta Eugenia</a:t>
            </a:r>
          </a:p>
          <a:p>
            <a:pPr algn="ctr">
              <a:lnSpc>
                <a:spcPct val="120000"/>
              </a:lnSpc>
            </a:pPr>
            <a:r>
              <a:rPr lang="en-US" sz="3600" dirty="0">
                <a:cs typeface="Times New Roman" panose="02020603050405020304" pitchFamily="18" charset="0"/>
              </a:rPr>
              <a:t>Baja California Sur</a:t>
            </a:r>
            <a:endParaRPr lang="en-US" sz="3600" dirty="0">
              <a:solidFill>
                <a:schemeClr val="tx1"/>
              </a:solidFill>
              <a:cs typeface="Times New Roman" panose="02020603050405020304" pitchFamily="18" charset="0"/>
            </a:endParaRPr>
          </a:p>
        </p:txBody>
      </p:sp>
      <p:sp>
        <p:nvSpPr>
          <p:cNvPr id="27" name="TextBox 26">
            <a:extLst>
              <a:ext uri="{FF2B5EF4-FFF2-40B4-BE49-F238E27FC236}">
                <a16:creationId xmlns:a16="http://schemas.microsoft.com/office/drawing/2014/main" id="{796E036D-2EC9-0551-12B6-06D5673A2B33}"/>
              </a:ext>
            </a:extLst>
          </p:cNvPr>
          <p:cNvSpPr txBox="1"/>
          <p:nvPr/>
        </p:nvSpPr>
        <p:spPr>
          <a:xfrm>
            <a:off x="10377567" y="1087525"/>
            <a:ext cx="1473788" cy="646331"/>
          </a:xfrm>
          <a:prstGeom prst="rect">
            <a:avLst/>
          </a:prstGeom>
          <a:solidFill>
            <a:schemeClr val="bg1"/>
          </a:solidFill>
          <a:ln>
            <a:solidFill>
              <a:schemeClr val="tx1"/>
            </a:solidFill>
          </a:ln>
        </p:spPr>
        <p:txBody>
          <a:bodyPr wrap="square" lIns="0" rIns="0" rtlCol="0">
            <a:spAutoFit/>
          </a:bodyPr>
          <a:lstStyle/>
          <a:p>
            <a:pPr algn="ctr"/>
            <a:r>
              <a:rPr lang="en-US" dirty="0"/>
              <a:t>El Niño</a:t>
            </a:r>
          </a:p>
          <a:p>
            <a:pPr algn="ctr"/>
            <a:r>
              <a:rPr lang="en-US" dirty="0"/>
              <a:t>SST Anomaly</a:t>
            </a:r>
          </a:p>
        </p:txBody>
      </p:sp>
      <p:sp>
        <p:nvSpPr>
          <p:cNvPr id="28" name="TextBox 27">
            <a:extLst>
              <a:ext uri="{FF2B5EF4-FFF2-40B4-BE49-F238E27FC236}">
                <a16:creationId xmlns:a16="http://schemas.microsoft.com/office/drawing/2014/main" id="{2DCD0E3D-E49A-9E0F-A3A7-A0641D99646C}"/>
              </a:ext>
            </a:extLst>
          </p:cNvPr>
          <p:cNvSpPr txBox="1"/>
          <p:nvPr/>
        </p:nvSpPr>
        <p:spPr>
          <a:xfrm>
            <a:off x="4327254" y="5633479"/>
            <a:ext cx="1473788" cy="646331"/>
          </a:xfrm>
          <a:prstGeom prst="rect">
            <a:avLst/>
          </a:prstGeom>
          <a:solidFill>
            <a:schemeClr val="bg1"/>
          </a:solidFill>
          <a:ln>
            <a:solidFill>
              <a:schemeClr val="tx1"/>
            </a:solidFill>
          </a:ln>
        </p:spPr>
        <p:txBody>
          <a:bodyPr wrap="square" lIns="0" rIns="0" rtlCol="0">
            <a:spAutoFit/>
          </a:bodyPr>
          <a:lstStyle/>
          <a:p>
            <a:pPr algn="ctr"/>
            <a:r>
              <a:rPr lang="en-US" dirty="0"/>
              <a:t>La Niña</a:t>
            </a:r>
          </a:p>
          <a:p>
            <a:pPr algn="ctr"/>
            <a:r>
              <a:rPr lang="en-US" dirty="0"/>
              <a:t>SST Anomaly</a:t>
            </a:r>
          </a:p>
        </p:txBody>
      </p:sp>
      <p:sp>
        <p:nvSpPr>
          <p:cNvPr id="12" name="TextBox 11">
            <a:extLst>
              <a:ext uri="{FF2B5EF4-FFF2-40B4-BE49-F238E27FC236}">
                <a16:creationId xmlns:a16="http://schemas.microsoft.com/office/drawing/2014/main" id="{E1837014-0DC5-2D24-54C3-4AAC132AE354}"/>
              </a:ext>
            </a:extLst>
          </p:cNvPr>
          <p:cNvSpPr txBox="1"/>
          <p:nvPr/>
        </p:nvSpPr>
        <p:spPr>
          <a:xfrm>
            <a:off x="4676361" y="73798"/>
            <a:ext cx="6981604" cy="830997"/>
          </a:xfrm>
          <a:prstGeom prst="rect">
            <a:avLst/>
          </a:prstGeom>
          <a:noFill/>
        </p:spPr>
        <p:txBody>
          <a:bodyPr wrap="square" rtlCol="0">
            <a:spAutoFit/>
          </a:bodyPr>
          <a:lstStyle/>
          <a:p>
            <a:pPr algn="ctr"/>
            <a:r>
              <a:rPr lang="en-US" sz="2400" dirty="0">
                <a:solidFill>
                  <a:srgbClr val="FF0000"/>
                </a:solidFill>
              </a:rPr>
              <a:t>No high-kelp observations during severe El Nino</a:t>
            </a:r>
          </a:p>
          <a:p>
            <a:pPr algn="ctr"/>
            <a:r>
              <a:rPr lang="en-US" sz="2400" dirty="0">
                <a:solidFill>
                  <a:srgbClr val="FF0000"/>
                </a:solidFill>
              </a:rPr>
              <a:t>No low-kelp observations during severe La Nina</a:t>
            </a:r>
          </a:p>
        </p:txBody>
      </p:sp>
      <p:sp>
        <p:nvSpPr>
          <p:cNvPr id="2" name="TextBox 1">
            <a:extLst>
              <a:ext uri="{FF2B5EF4-FFF2-40B4-BE49-F238E27FC236}">
                <a16:creationId xmlns:a16="http://schemas.microsoft.com/office/drawing/2014/main" id="{2D791744-FD88-D671-19F4-DAA1F27FECBC}"/>
              </a:ext>
            </a:extLst>
          </p:cNvPr>
          <p:cNvSpPr txBox="1"/>
          <p:nvPr/>
        </p:nvSpPr>
        <p:spPr>
          <a:xfrm>
            <a:off x="9728140" y="6475772"/>
            <a:ext cx="2953079" cy="369332"/>
          </a:xfrm>
          <a:prstGeom prst="rect">
            <a:avLst/>
          </a:prstGeom>
          <a:noFill/>
          <a:effectLst/>
        </p:spPr>
        <p:txBody>
          <a:bodyPr wrap="square" rtlCol="0">
            <a:spAutoFit/>
          </a:bodyPr>
          <a:lstStyle/>
          <a:p>
            <a:r>
              <a:rPr lang="en-US" dirty="0" err="1">
                <a:cs typeface="Arial" panose="020B0604020202020204" pitchFamily="34" charset="0"/>
              </a:rPr>
              <a:t>Houskeeper</a:t>
            </a:r>
            <a:r>
              <a:rPr lang="en-US" dirty="0">
                <a:cs typeface="Arial" panose="020B0604020202020204" pitchFamily="34" charset="0"/>
              </a:rPr>
              <a:t> et al. </a:t>
            </a:r>
            <a:r>
              <a:rPr lang="en-US" i="1" dirty="0">
                <a:cs typeface="Arial" panose="020B0604020202020204" pitchFamily="34" charset="0"/>
              </a:rPr>
              <a:t>in prep</a:t>
            </a:r>
          </a:p>
        </p:txBody>
      </p:sp>
    </p:spTree>
    <p:extLst>
      <p:ext uri="{BB962C8B-B14F-4D97-AF65-F5344CB8AC3E}">
        <p14:creationId xmlns:p14="http://schemas.microsoft.com/office/powerpoint/2010/main" val="2318227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B09BCD4-36BF-D630-110D-48FCF244AFC5}"/>
              </a:ext>
            </a:extLst>
          </p:cNvPr>
          <p:cNvPicPr>
            <a:picLocks noChangeAspect="1"/>
          </p:cNvPicPr>
          <p:nvPr/>
        </p:nvPicPr>
        <p:blipFill>
          <a:blip r:embed="rId3"/>
          <a:stretch>
            <a:fillRect/>
          </a:stretch>
        </p:blipFill>
        <p:spPr>
          <a:xfrm>
            <a:off x="185538" y="1260441"/>
            <a:ext cx="2692446" cy="2604801"/>
          </a:xfrm>
          <a:prstGeom prst="rect">
            <a:avLst/>
          </a:prstGeom>
          <a:ln w="12700">
            <a:solidFill>
              <a:srgbClr val="FF0000"/>
            </a:solidFill>
            <a:prstDash val="dash"/>
          </a:ln>
        </p:spPr>
      </p:pic>
      <p:sp>
        <p:nvSpPr>
          <p:cNvPr id="18" name="Rectangle 17">
            <a:extLst>
              <a:ext uri="{FF2B5EF4-FFF2-40B4-BE49-F238E27FC236}">
                <a16:creationId xmlns:a16="http://schemas.microsoft.com/office/drawing/2014/main" id="{FA1E6904-FF48-C2DF-76D2-38B7F5C5021D}"/>
              </a:ext>
            </a:extLst>
          </p:cNvPr>
          <p:cNvSpPr/>
          <p:nvPr/>
        </p:nvSpPr>
        <p:spPr>
          <a:xfrm>
            <a:off x="1040077" y="2240682"/>
            <a:ext cx="114300" cy="1651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A61A753-7159-B2ED-7013-06265441A858}"/>
              </a:ext>
            </a:extLst>
          </p:cNvPr>
          <p:cNvPicPr>
            <a:picLocks noChangeAspect="1"/>
          </p:cNvPicPr>
          <p:nvPr/>
        </p:nvPicPr>
        <p:blipFill>
          <a:blip r:embed="rId4"/>
          <a:stretch>
            <a:fillRect/>
          </a:stretch>
        </p:blipFill>
        <p:spPr>
          <a:xfrm>
            <a:off x="3308677" y="943982"/>
            <a:ext cx="7772400" cy="5730288"/>
          </a:xfrm>
          <a:prstGeom prst="rect">
            <a:avLst/>
          </a:prstGeom>
        </p:spPr>
      </p:pic>
      <p:sp>
        <p:nvSpPr>
          <p:cNvPr id="15" name="Title 1">
            <a:extLst>
              <a:ext uri="{FF2B5EF4-FFF2-40B4-BE49-F238E27FC236}">
                <a16:creationId xmlns:a16="http://schemas.microsoft.com/office/drawing/2014/main" id="{C4406CBF-0B4F-FF8B-CE28-3156867FC519}"/>
              </a:ext>
            </a:extLst>
          </p:cNvPr>
          <p:cNvSpPr txBox="1">
            <a:spLocks/>
          </p:cNvSpPr>
          <p:nvPr/>
        </p:nvSpPr>
        <p:spPr>
          <a:xfrm>
            <a:off x="-160302" y="-8118"/>
            <a:ext cx="4370870" cy="1222575"/>
          </a:xfrm>
          <a:prstGeom prst="rect">
            <a:avLst/>
          </a:prstGeom>
          <a:noFill/>
          <a:ln>
            <a:noFill/>
          </a:ln>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600" dirty="0">
                <a:solidFill>
                  <a:schemeClr val="tx1"/>
                </a:solidFill>
                <a:cs typeface="Times New Roman" panose="02020603050405020304" pitchFamily="18" charset="0"/>
              </a:rPr>
              <a:t>Playa El Puente </a:t>
            </a:r>
          </a:p>
          <a:p>
            <a:pPr algn="ctr">
              <a:lnSpc>
                <a:spcPct val="120000"/>
              </a:lnSpc>
            </a:pPr>
            <a:r>
              <a:rPr lang="en-US" sz="3600" dirty="0">
                <a:cs typeface="Times New Roman" panose="02020603050405020304" pitchFamily="18" charset="0"/>
              </a:rPr>
              <a:t>Southern Coastal Peru</a:t>
            </a:r>
            <a:endParaRPr lang="en-US" sz="3600" dirty="0">
              <a:solidFill>
                <a:schemeClr val="tx1"/>
              </a:solidFill>
              <a:cs typeface="Times New Roman" panose="02020603050405020304" pitchFamily="18" charset="0"/>
            </a:endParaRPr>
          </a:p>
        </p:txBody>
      </p:sp>
      <p:sp>
        <p:nvSpPr>
          <p:cNvPr id="4" name="TextBox 3">
            <a:extLst>
              <a:ext uri="{FF2B5EF4-FFF2-40B4-BE49-F238E27FC236}">
                <a16:creationId xmlns:a16="http://schemas.microsoft.com/office/drawing/2014/main" id="{90C2F807-5661-F17B-C02B-67F5784ECEC3}"/>
              </a:ext>
            </a:extLst>
          </p:cNvPr>
          <p:cNvSpPr txBox="1"/>
          <p:nvPr/>
        </p:nvSpPr>
        <p:spPr>
          <a:xfrm>
            <a:off x="301837" y="5829441"/>
            <a:ext cx="4057963" cy="646331"/>
          </a:xfrm>
          <a:prstGeom prst="rect">
            <a:avLst/>
          </a:prstGeom>
          <a:noFill/>
        </p:spPr>
        <p:txBody>
          <a:bodyPr wrap="square" rtlCol="0">
            <a:spAutoFit/>
          </a:bodyPr>
          <a:lstStyle/>
          <a:p>
            <a:pPr algn="ctr"/>
            <a:r>
              <a:rPr lang="en-US" dirty="0"/>
              <a:t>Historical ENSO SST Anomaly Maps from NOAA Climate Prediction Center</a:t>
            </a:r>
          </a:p>
        </p:txBody>
      </p:sp>
      <p:pic>
        <p:nvPicPr>
          <p:cNvPr id="3" name="Picture 2">
            <a:extLst>
              <a:ext uri="{FF2B5EF4-FFF2-40B4-BE49-F238E27FC236}">
                <a16:creationId xmlns:a16="http://schemas.microsoft.com/office/drawing/2014/main" id="{1A91126B-CE32-7ECA-20E0-5C4A2FB741EB}"/>
              </a:ext>
            </a:extLst>
          </p:cNvPr>
          <p:cNvPicPr>
            <a:picLocks noChangeAspect="1"/>
          </p:cNvPicPr>
          <p:nvPr/>
        </p:nvPicPr>
        <p:blipFill rotWithShape="1">
          <a:blip r:embed="rId5"/>
          <a:srcRect l="36741" t="72314" r="51291" b="16796"/>
          <a:stretch/>
        </p:blipFill>
        <p:spPr>
          <a:xfrm>
            <a:off x="10368766" y="1406016"/>
            <a:ext cx="1473788" cy="1222576"/>
          </a:xfrm>
          <a:prstGeom prst="rect">
            <a:avLst/>
          </a:prstGeom>
          <a:ln>
            <a:solidFill>
              <a:schemeClr val="tx1"/>
            </a:solidFill>
          </a:ln>
        </p:spPr>
      </p:pic>
      <p:pic>
        <p:nvPicPr>
          <p:cNvPr id="6" name="Picture 5">
            <a:extLst>
              <a:ext uri="{FF2B5EF4-FFF2-40B4-BE49-F238E27FC236}">
                <a16:creationId xmlns:a16="http://schemas.microsoft.com/office/drawing/2014/main" id="{934619BE-33B9-6A32-5750-AD7A81820BDC}"/>
              </a:ext>
            </a:extLst>
          </p:cNvPr>
          <p:cNvPicPr>
            <a:picLocks noChangeAspect="1"/>
          </p:cNvPicPr>
          <p:nvPr/>
        </p:nvPicPr>
        <p:blipFill rotWithShape="1">
          <a:blip r:embed="rId5"/>
          <a:srcRect l="87506" t="71893" r="552" b="16250"/>
          <a:stretch/>
        </p:blipFill>
        <p:spPr>
          <a:xfrm>
            <a:off x="10463449" y="5514824"/>
            <a:ext cx="1473788" cy="1334126"/>
          </a:xfrm>
          <a:prstGeom prst="rect">
            <a:avLst/>
          </a:prstGeom>
          <a:ln>
            <a:solidFill>
              <a:schemeClr val="tx1"/>
            </a:solidFill>
          </a:ln>
        </p:spPr>
      </p:pic>
      <p:sp>
        <p:nvSpPr>
          <p:cNvPr id="8" name="Left Arrow 7">
            <a:extLst>
              <a:ext uri="{FF2B5EF4-FFF2-40B4-BE49-F238E27FC236}">
                <a16:creationId xmlns:a16="http://schemas.microsoft.com/office/drawing/2014/main" id="{DE7FDF21-16AB-9177-81F8-64A2FAE57975}"/>
              </a:ext>
            </a:extLst>
          </p:cNvPr>
          <p:cNvSpPr/>
          <p:nvPr/>
        </p:nvSpPr>
        <p:spPr>
          <a:xfrm rot="19323742">
            <a:off x="10927530" y="1878922"/>
            <a:ext cx="356259" cy="238971"/>
          </a:xfrm>
          <a:prstGeom prst="left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a:extLst>
              <a:ext uri="{FF2B5EF4-FFF2-40B4-BE49-F238E27FC236}">
                <a16:creationId xmlns:a16="http://schemas.microsoft.com/office/drawing/2014/main" id="{756DAAF0-81EC-8BDA-4F26-D3580FEF3D1D}"/>
              </a:ext>
            </a:extLst>
          </p:cNvPr>
          <p:cNvSpPr/>
          <p:nvPr/>
        </p:nvSpPr>
        <p:spPr>
          <a:xfrm rot="19323742">
            <a:off x="11101235" y="6026150"/>
            <a:ext cx="356259" cy="238971"/>
          </a:xfrm>
          <a:prstGeom prst="left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25616F3B-8C85-3BDC-7040-D903BAF77EE7}"/>
              </a:ext>
            </a:extLst>
          </p:cNvPr>
          <p:cNvCxnSpPr>
            <a:cxnSpLocks/>
          </p:cNvCxnSpPr>
          <p:nvPr/>
        </p:nvCxnSpPr>
        <p:spPr>
          <a:xfrm>
            <a:off x="1096284" y="2405782"/>
            <a:ext cx="0" cy="12076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2816C9D-4D04-BD96-7588-41BE8D2FC90E}"/>
              </a:ext>
            </a:extLst>
          </p:cNvPr>
          <p:cNvSpPr txBox="1"/>
          <p:nvPr/>
        </p:nvSpPr>
        <p:spPr>
          <a:xfrm>
            <a:off x="10193798" y="2940906"/>
            <a:ext cx="1312314" cy="1200329"/>
          </a:xfrm>
          <a:prstGeom prst="rect">
            <a:avLst/>
          </a:prstGeom>
          <a:solidFill>
            <a:schemeClr val="bg1"/>
          </a:solidFill>
          <a:ln>
            <a:solidFill>
              <a:schemeClr val="tx1"/>
            </a:solidFill>
          </a:ln>
        </p:spPr>
        <p:txBody>
          <a:bodyPr wrap="square" rtlCol="0">
            <a:spAutoFit/>
          </a:bodyPr>
          <a:lstStyle/>
          <a:p>
            <a:pPr algn="ctr"/>
            <a:r>
              <a:rPr lang="en-US" dirty="0"/>
              <a:t>Landsat</a:t>
            </a:r>
          </a:p>
          <a:p>
            <a:pPr algn="ctr"/>
            <a:r>
              <a:rPr lang="en-US" dirty="0"/>
              <a:t>5</a:t>
            </a:r>
          </a:p>
          <a:p>
            <a:pPr algn="ctr"/>
            <a:r>
              <a:rPr lang="en-US" dirty="0"/>
              <a:t>7</a:t>
            </a:r>
          </a:p>
          <a:p>
            <a:pPr algn="ctr"/>
            <a:r>
              <a:rPr lang="en-US" dirty="0"/>
              <a:t>8</a:t>
            </a:r>
          </a:p>
        </p:txBody>
      </p:sp>
      <p:sp>
        <p:nvSpPr>
          <p:cNvPr id="21" name="Oval 20">
            <a:extLst>
              <a:ext uri="{FF2B5EF4-FFF2-40B4-BE49-F238E27FC236}">
                <a16:creationId xmlns:a16="http://schemas.microsoft.com/office/drawing/2014/main" id="{D07AB74C-6FF6-240A-B72F-FA9B5E197383}"/>
              </a:ext>
            </a:extLst>
          </p:cNvPr>
          <p:cNvSpPr/>
          <p:nvPr/>
        </p:nvSpPr>
        <p:spPr>
          <a:xfrm>
            <a:off x="10962551" y="3337168"/>
            <a:ext cx="106124" cy="10493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871D35A-5AFE-A13F-CC5E-D8281865B52B}"/>
              </a:ext>
            </a:extLst>
          </p:cNvPr>
          <p:cNvSpPr/>
          <p:nvPr/>
        </p:nvSpPr>
        <p:spPr>
          <a:xfrm>
            <a:off x="10965051" y="3609488"/>
            <a:ext cx="106124" cy="10493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FB1DBC1-3BC5-1B77-9343-C9A2C1017431}"/>
              </a:ext>
            </a:extLst>
          </p:cNvPr>
          <p:cNvSpPr/>
          <p:nvPr/>
        </p:nvSpPr>
        <p:spPr>
          <a:xfrm>
            <a:off x="10965051" y="3879305"/>
            <a:ext cx="106124" cy="10493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10621E3-F14D-438D-A7E3-6B7B3E6438A8}"/>
              </a:ext>
            </a:extLst>
          </p:cNvPr>
          <p:cNvSpPr txBox="1"/>
          <p:nvPr/>
        </p:nvSpPr>
        <p:spPr>
          <a:xfrm>
            <a:off x="10353776" y="761823"/>
            <a:ext cx="1473788" cy="646331"/>
          </a:xfrm>
          <a:prstGeom prst="rect">
            <a:avLst/>
          </a:prstGeom>
          <a:solidFill>
            <a:schemeClr val="bg1"/>
          </a:solidFill>
          <a:ln>
            <a:solidFill>
              <a:schemeClr val="tx1"/>
            </a:solidFill>
          </a:ln>
        </p:spPr>
        <p:txBody>
          <a:bodyPr wrap="square" lIns="0" rIns="0" rtlCol="0">
            <a:spAutoFit/>
          </a:bodyPr>
          <a:lstStyle/>
          <a:p>
            <a:pPr algn="ctr"/>
            <a:r>
              <a:rPr lang="en-US" dirty="0"/>
              <a:t>El Niño</a:t>
            </a:r>
          </a:p>
          <a:p>
            <a:pPr algn="ctr"/>
            <a:r>
              <a:rPr lang="en-US" dirty="0"/>
              <a:t>SST Anomaly</a:t>
            </a:r>
          </a:p>
        </p:txBody>
      </p:sp>
      <p:sp>
        <p:nvSpPr>
          <p:cNvPr id="26" name="TextBox 25">
            <a:extLst>
              <a:ext uri="{FF2B5EF4-FFF2-40B4-BE49-F238E27FC236}">
                <a16:creationId xmlns:a16="http://schemas.microsoft.com/office/drawing/2014/main" id="{0452E105-3C69-D4F6-EE30-67AEA3F22497}"/>
              </a:ext>
            </a:extLst>
          </p:cNvPr>
          <p:cNvSpPr txBox="1"/>
          <p:nvPr/>
        </p:nvSpPr>
        <p:spPr>
          <a:xfrm>
            <a:off x="10448459" y="4851057"/>
            <a:ext cx="1473788" cy="646331"/>
          </a:xfrm>
          <a:prstGeom prst="rect">
            <a:avLst/>
          </a:prstGeom>
          <a:solidFill>
            <a:schemeClr val="bg1"/>
          </a:solidFill>
          <a:ln>
            <a:solidFill>
              <a:schemeClr val="tx1"/>
            </a:solidFill>
          </a:ln>
        </p:spPr>
        <p:txBody>
          <a:bodyPr wrap="square" lIns="0" rIns="0" rtlCol="0">
            <a:spAutoFit/>
          </a:bodyPr>
          <a:lstStyle/>
          <a:p>
            <a:pPr algn="ctr"/>
            <a:r>
              <a:rPr lang="en-US" dirty="0"/>
              <a:t>La Niña</a:t>
            </a:r>
          </a:p>
          <a:p>
            <a:pPr algn="ctr"/>
            <a:r>
              <a:rPr lang="en-US" dirty="0"/>
              <a:t>SST Anomaly</a:t>
            </a:r>
          </a:p>
        </p:txBody>
      </p:sp>
      <p:pic>
        <p:nvPicPr>
          <p:cNvPr id="28" name="Picture 27">
            <a:extLst>
              <a:ext uri="{FF2B5EF4-FFF2-40B4-BE49-F238E27FC236}">
                <a16:creationId xmlns:a16="http://schemas.microsoft.com/office/drawing/2014/main" id="{4ABF4C03-AF6A-CD51-06C4-D12A4510D666}"/>
              </a:ext>
            </a:extLst>
          </p:cNvPr>
          <p:cNvPicPr>
            <a:picLocks noChangeAspect="1"/>
          </p:cNvPicPr>
          <p:nvPr/>
        </p:nvPicPr>
        <p:blipFill>
          <a:blip r:embed="rId6"/>
          <a:stretch>
            <a:fillRect/>
          </a:stretch>
        </p:blipFill>
        <p:spPr>
          <a:xfrm>
            <a:off x="414396" y="3624820"/>
            <a:ext cx="3221474" cy="1788141"/>
          </a:xfrm>
          <a:prstGeom prst="rect">
            <a:avLst/>
          </a:prstGeom>
          <a:ln w="12700">
            <a:solidFill>
              <a:srgbClr val="FF0000"/>
            </a:solidFill>
          </a:ln>
        </p:spPr>
      </p:pic>
      <p:sp>
        <p:nvSpPr>
          <p:cNvPr id="2" name="TextBox 1">
            <a:extLst>
              <a:ext uri="{FF2B5EF4-FFF2-40B4-BE49-F238E27FC236}">
                <a16:creationId xmlns:a16="http://schemas.microsoft.com/office/drawing/2014/main" id="{63258241-143E-2B94-4E72-FE3F26D19CA3}"/>
              </a:ext>
            </a:extLst>
          </p:cNvPr>
          <p:cNvSpPr txBox="1"/>
          <p:nvPr/>
        </p:nvSpPr>
        <p:spPr>
          <a:xfrm>
            <a:off x="4083813" y="21017"/>
            <a:ext cx="6981604" cy="830997"/>
          </a:xfrm>
          <a:prstGeom prst="rect">
            <a:avLst/>
          </a:prstGeom>
          <a:noFill/>
        </p:spPr>
        <p:txBody>
          <a:bodyPr wrap="square" rtlCol="0">
            <a:spAutoFit/>
          </a:bodyPr>
          <a:lstStyle/>
          <a:p>
            <a:pPr algn="ctr"/>
            <a:r>
              <a:rPr lang="en-US" sz="2400" dirty="0">
                <a:solidFill>
                  <a:srgbClr val="FF0000"/>
                </a:solidFill>
              </a:rPr>
              <a:t>No high-kelp observations during severe El Nino</a:t>
            </a:r>
          </a:p>
          <a:p>
            <a:pPr algn="ctr"/>
            <a:r>
              <a:rPr lang="en-US" sz="2400" dirty="0">
                <a:solidFill>
                  <a:srgbClr val="FF0000"/>
                </a:solidFill>
              </a:rPr>
              <a:t>Kelp canopy (and SST) more variable during La Nina</a:t>
            </a:r>
          </a:p>
        </p:txBody>
      </p:sp>
      <p:sp>
        <p:nvSpPr>
          <p:cNvPr id="5" name="TextBox 4">
            <a:extLst>
              <a:ext uri="{FF2B5EF4-FFF2-40B4-BE49-F238E27FC236}">
                <a16:creationId xmlns:a16="http://schemas.microsoft.com/office/drawing/2014/main" id="{50D6B147-5EBC-0E4E-0BF0-15C0CA680C7B}"/>
              </a:ext>
            </a:extLst>
          </p:cNvPr>
          <p:cNvSpPr txBox="1"/>
          <p:nvPr/>
        </p:nvSpPr>
        <p:spPr>
          <a:xfrm>
            <a:off x="0" y="6475772"/>
            <a:ext cx="2953079" cy="369332"/>
          </a:xfrm>
          <a:prstGeom prst="rect">
            <a:avLst/>
          </a:prstGeom>
          <a:noFill/>
          <a:effectLst/>
        </p:spPr>
        <p:txBody>
          <a:bodyPr wrap="square" rtlCol="0">
            <a:spAutoFit/>
          </a:bodyPr>
          <a:lstStyle/>
          <a:p>
            <a:r>
              <a:rPr lang="en-US" dirty="0" err="1">
                <a:cs typeface="Arial" panose="020B0604020202020204" pitchFamily="34" charset="0"/>
              </a:rPr>
              <a:t>Houskeeper</a:t>
            </a:r>
            <a:r>
              <a:rPr lang="en-US" dirty="0">
                <a:cs typeface="Arial" panose="020B0604020202020204" pitchFamily="34" charset="0"/>
              </a:rPr>
              <a:t> et al. </a:t>
            </a:r>
            <a:r>
              <a:rPr lang="en-US" i="1" dirty="0">
                <a:cs typeface="Arial" panose="020B0604020202020204" pitchFamily="34" charset="0"/>
              </a:rPr>
              <a:t>in prep</a:t>
            </a:r>
          </a:p>
        </p:txBody>
      </p:sp>
    </p:spTree>
    <p:extLst>
      <p:ext uri="{BB962C8B-B14F-4D97-AF65-F5344CB8AC3E}">
        <p14:creationId xmlns:p14="http://schemas.microsoft.com/office/powerpoint/2010/main" val="3596159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DC6EA48-C6FC-8EDD-2B7E-24E648998399}"/>
              </a:ext>
            </a:extLst>
          </p:cNvPr>
          <p:cNvPicPr>
            <a:picLocks noChangeAspect="1"/>
          </p:cNvPicPr>
          <p:nvPr/>
        </p:nvPicPr>
        <p:blipFill>
          <a:blip r:embed="rId3"/>
          <a:stretch>
            <a:fillRect/>
          </a:stretch>
        </p:blipFill>
        <p:spPr>
          <a:xfrm>
            <a:off x="8128240" y="870977"/>
            <a:ext cx="3983409" cy="2887303"/>
          </a:xfrm>
          <a:prstGeom prst="rect">
            <a:avLst/>
          </a:prstGeom>
        </p:spPr>
      </p:pic>
      <p:pic>
        <p:nvPicPr>
          <p:cNvPr id="42" name="Picture 41">
            <a:extLst>
              <a:ext uri="{FF2B5EF4-FFF2-40B4-BE49-F238E27FC236}">
                <a16:creationId xmlns:a16="http://schemas.microsoft.com/office/drawing/2014/main" id="{C314757D-FC07-9564-9F17-CEF40E15AD80}"/>
              </a:ext>
            </a:extLst>
          </p:cNvPr>
          <p:cNvPicPr>
            <a:picLocks noChangeAspect="1"/>
          </p:cNvPicPr>
          <p:nvPr/>
        </p:nvPicPr>
        <p:blipFill>
          <a:blip r:embed="rId4"/>
          <a:stretch>
            <a:fillRect/>
          </a:stretch>
        </p:blipFill>
        <p:spPr>
          <a:xfrm>
            <a:off x="4144831" y="883999"/>
            <a:ext cx="3983409" cy="2887303"/>
          </a:xfrm>
          <a:prstGeom prst="rect">
            <a:avLst/>
          </a:prstGeom>
        </p:spPr>
      </p:pic>
      <p:pic>
        <p:nvPicPr>
          <p:cNvPr id="40" name="Picture 39">
            <a:extLst>
              <a:ext uri="{FF2B5EF4-FFF2-40B4-BE49-F238E27FC236}">
                <a16:creationId xmlns:a16="http://schemas.microsoft.com/office/drawing/2014/main" id="{0F679A39-A239-2905-7E9F-15E4FAD7F124}"/>
              </a:ext>
            </a:extLst>
          </p:cNvPr>
          <p:cNvPicPr>
            <a:picLocks noChangeAspect="1"/>
          </p:cNvPicPr>
          <p:nvPr/>
        </p:nvPicPr>
        <p:blipFill>
          <a:blip r:embed="rId5"/>
          <a:stretch>
            <a:fillRect/>
          </a:stretch>
        </p:blipFill>
        <p:spPr>
          <a:xfrm>
            <a:off x="161422" y="870978"/>
            <a:ext cx="3983409" cy="2887303"/>
          </a:xfrm>
          <a:prstGeom prst="rect">
            <a:avLst/>
          </a:prstGeom>
        </p:spPr>
      </p:pic>
      <p:pic>
        <p:nvPicPr>
          <p:cNvPr id="2" name="Picture 1">
            <a:extLst>
              <a:ext uri="{FF2B5EF4-FFF2-40B4-BE49-F238E27FC236}">
                <a16:creationId xmlns:a16="http://schemas.microsoft.com/office/drawing/2014/main" id="{F1C526D6-7F9C-C6CE-BFF7-F78DD3DED4C9}"/>
              </a:ext>
            </a:extLst>
          </p:cNvPr>
          <p:cNvPicPr>
            <a:picLocks noChangeAspect="1"/>
          </p:cNvPicPr>
          <p:nvPr/>
        </p:nvPicPr>
        <p:blipFill>
          <a:blip r:embed="rId6"/>
          <a:stretch>
            <a:fillRect/>
          </a:stretch>
        </p:blipFill>
        <p:spPr>
          <a:xfrm>
            <a:off x="240900" y="3970277"/>
            <a:ext cx="2657526" cy="2340631"/>
          </a:xfrm>
          <a:prstGeom prst="rect">
            <a:avLst/>
          </a:prstGeom>
          <a:ln w="12700">
            <a:solidFill>
              <a:srgbClr val="FF0000"/>
            </a:solidFill>
            <a:prstDash val="dash"/>
          </a:ln>
        </p:spPr>
      </p:pic>
      <p:sp>
        <p:nvSpPr>
          <p:cNvPr id="12" name="Rectangle 11">
            <a:extLst>
              <a:ext uri="{FF2B5EF4-FFF2-40B4-BE49-F238E27FC236}">
                <a16:creationId xmlns:a16="http://schemas.microsoft.com/office/drawing/2014/main" id="{546620D0-33F7-79D1-9D26-A80BFF4AD496}"/>
              </a:ext>
            </a:extLst>
          </p:cNvPr>
          <p:cNvSpPr/>
          <p:nvPr/>
        </p:nvSpPr>
        <p:spPr>
          <a:xfrm>
            <a:off x="713014" y="4695282"/>
            <a:ext cx="114300" cy="1651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36604A-0B5F-FFC5-6E90-45335DFB389B}"/>
              </a:ext>
            </a:extLst>
          </p:cNvPr>
          <p:cNvSpPr/>
          <p:nvPr/>
        </p:nvSpPr>
        <p:spPr>
          <a:xfrm flipH="1" flipV="1">
            <a:off x="1614714" y="5685882"/>
            <a:ext cx="101600" cy="101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B5834A-8E2B-4A7E-D677-5029EC75514B}"/>
              </a:ext>
            </a:extLst>
          </p:cNvPr>
          <p:cNvSpPr/>
          <p:nvPr/>
        </p:nvSpPr>
        <p:spPr>
          <a:xfrm>
            <a:off x="1919514" y="5855214"/>
            <a:ext cx="114300" cy="12276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FD5CE1F-7AA6-C25A-09AD-4F2A9E015727}"/>
              </a:ext>
            </a:extLst>
          </p:cNvPr>
          <p:cNvSpPr txBox="1"/>
          <p:nvPr/>
        </p:nvSpPr>
        <p:spPr>
          <a:xfrm>
            <a:off x="1873884" y="4517279"/>
            <a:ext cx="1270883" cy="584775"/>
          </a:xfrm>
          <a:prstGeom prst="rect">
            <a:avLst/>
          </a:prstGeom>
          <a:noFill/>
        </p:spPr>
        <p:txBody>
          <a:bodyPr wrap="square" rtlCol="0">
            <a:spAutoFit/>
          </a:bodyPr>
          <a:lstStyle/>
          <a:p>
            <a:pPr algn="ctr"/>
            <a:r>
              <a:rPr lang="en-US" sz="1600" dirty="0"/>
              <a:t>Guerrero Negro</a:t>
            </a:r>
          </a:p>
        </p:txBody>
      </p:sp>
      <p:sp>
        <p:nvSpPr>
          <p:cNvPr id="21" name="5-Point Star 20">
            <a:extLst>
              <a:ext uri="{FF2B5EF4-FFF2-40B4-BE49-F238E27FC236}">
                <a16:creationId xmlns:a16="http://schemas.microsoft.com/office/drawing/2014/main" id="{D169B64B-A2A9-DCFC-30A9-A17E1F731FC2}"/>
              </a:ext>
            </a:extLst>
          </p:cNvPr>
          <p:cNvSpPr/>
          <p:nvPr/>
        </p:nvSpPr>
        <p:spPr>
          <a:xfrm>
            <a:off x="1914501" y="4495778"/>
            <a:ext cx="238626" cy="221106"/>
          </a:xfrm>
          <a:prstGeom prst="star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82F3F7-F88A-6E3B-90DA-CBB5E4031E8E}"/>
              </a:ext>
            </a:extLst>
          </p:cNvPr>
          <p:cNvSpPr/>
          <p:nvPr/>
        </p:nvSpPr>
        <p:spPr>
          <a:xfrm>
            <a:off x="271839" y="5805980"/>
            <a:ext cx="704808" cy="4474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0697B970-7FB7-BACF-27BB-B2BF765BE16A}"/>
              </a:ext>
            </a:extLst>
          </p:cNvPr>
          <p:cNvCxnSpPr/>
          <p:nvPr/>
        </p:nvCxnSpPr>
        <p:spPr>
          <a:xfrm>
            <a:off x="437645" y="5902805"/>
            <a:ext cx="389541" cy="0"/>
          </a:xfrm>
          <a:prstGeom prst="line">
            <a:avLst/>
          </a:prstGeom>
          <a:ln w="38100">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8967174-1138-F20F-2F8E-7BDD0036278F}"/>
              </a:ext>
            </a:extLst>
          </p:cNvPr>
          <p:cNvSpPr txBox="1"/>
          <p:nvPr/>
        </p:nvSpPr>
        <p:spPr>
          <a:xfrm>
            <a:off x="223254" y="5938028"/>
            <a:ext cx="945321" cy="369332"/>
          </a:xfrm>
          <a:prstGeom prst="rect">
            <a:avLst/>
          </a:prstGeom>
          <a:noFill/>
        </p:spPr>
        <p:txBody>
          <a:bodyPr wrap="square" rtlCol="0">
            <a:spAutoFit/>
          </a:bodyPr>
          <a:lstStyle/>
          <a:p>
            <a:r>
              <a:rPr lang="en-US" dirty="0"/>
              <a:t>15 Km</a:t>
            </a:r>
          </a:p>
        </p:txBody>
      </p:sp>
      <p:sp>
        <p:nvSpPr>
          <p:cNvPr id="31" name="TextBox 30">
            <a:extLst>
              <a:ext uri="{FF2B5EF4-FFF2-40B4-BE49-F238E27FC236}">
                <a16:creationId xmlns:a16="http://schemas.microsoft.com/office/drawing/2014/main" id="{44990134-3BE7-5759-938F-E15754CE7643}"/>
              </a:ext>
            </a:extLst>
          </p:cNvPr>
          <p:cNvSpPr txBox="1"/>
          <p:nvPr/>
        </p:nvSpPr>
        <p:spPr>
          <a:xfrm>
            <a:off x="355557" y="4861757"/>
            <a:ext cx="357458" cy="240066"/>
          </a:xfrm>
          <a:prstGeom prst="rect">
            <a:avLst/>
          </a:prstGeom>
          <a:solidFill>
            <a:schemeClr val="bg1"/>
          </a:solidFill>
        </p:spPr>
        <p:txBody>
          <a:bodyPr wrap="square" lIns="27432" tIns="27432" rIns="27432" bIns="27432" numCol="1" rtlCol="0" anchor="ctr" anchorCtr="0">
            <a:spAutoFit/>
          </a:bodyPr>
          <a:lstStyle/>
          <a:p>
            <a:pPr algn="ctr"/>
            <a:r>
              <a:rPr lang="en-US" sz="1200" dirty="0"/>
              <a:t>M1</a:t>
            </a:r>
          </a:p>
        </p:txBody>
      </p:sp>
      <p:sp>
        <p:nvSpPr>
          <p:cNvPr id="32" name="TextBox 31">
            <a:extLst>
              <a:ext uri="{FF2B5EF4-FFF2-40B4-BE49-F238E27FC236}">
                <a16:creationId xmlns:a16="http://schemas.microsoft.com/office/drawing/2014/main" id="{ECC3776A-5157-23A7-349C-0F133939BB7C}"/>
              </a:ext>
            </a:extLst>
          </p:cNvPr>
          <p:cNvSpPr txBox="1"/>
          <p:nvPr/>
        </p:nvSpPr>
        <p:spPr>
          <a:xfrm>
            <a:off x="1199514" y="5760282"/>
            <a:ext cx="357458" cy="240066"/>
          </a:xfrm>
          <a:prstGeom prst="rect">
            <a:avLst/>
          </a:prstGeom>
          <a:solidFill>
            <a:schemeClr val="bg1"/>
          </a:solidFill>
        </p:spPr>
        <p:txBody>
          <a:bodyPr wrap="square" lIns="27432" tIns="27432" rIns="27432" bIns="27432" numCol="1" rtlCol="0" anchor="ctr" anchorCtr="0">
            <a:spAutoFit/>
          </a:bodyPr>
          <a:lstStyle/>
          <a:p>
            <a:pPr algn="ctr"/>
            <a:r>
              <a:rPr lang="en-US" sz="1200" dirty="0"/>
              <a:t>M2</a:t>
            </a:r>
          </a:p>
        </p:txBody>
      </p:sp>
      <p:sp>
        <p:nvSpPr>
          <p:cNvPr id="33" name="TextBox 32">
            <a:extLst>
              <a:ext uri="{FF2B5EF4-FFF2-40B4-BE49-F238E27FC236}">
                <a16:creationId xmlns:a16="http://schemas.microsoft.com/office/drawing/2014/main" id="{27B317FE-CE3F-BD4B-BA6B-E3724B01BA1F}"/>
              </a:ext>
            </a:extLst>
          </p:cNvPr>
          <p:cNvSpPr txBox="1"/>
          <p:nvPr/>
        </p:nvSpPr>
        <p:spPr>
          <a:xfrm>
            <a:off x="1649081" y="6019251"/>
            <a:ext cx="357458" cy="240066"/>
          </a:xfrm>
          <a:prstGeom prst="rect">
            <a:avLst/>
          </a:prstGeom>
          <a:solidFill>
            <a:schemeClr val="bg1"/>
          </a:solidFill>
        </p:spPr>
        <p:txBody>
          <a:bodyPr wrap="square" lIns="27432" tIns="27432" rIns="27432" bIns="27432" numCol="1" rtlCol="0" anchor="ctr" anchorCtr="0">
            <a:spAutoFit/>
          </a:bodyPr>
          <a:lstStyle/>
          <a:p>
            <a:pPr algn="ctr"/>
            <a:r>
              <a:rPr lang="en-US" sz="1200" dirty="0"/>
              <a:t>M3</a:t>
            </a:r>
          </a:p>
        </p:txBody>
      </p:sp>
      <p:sp>
        <p:nvSpPr>
          <p:cNvPr id="34" name="Title 1">
            <a:extLst>
              <a:ext uri="{FF2B5EF4-FFF2-40B4-BE49-F238E27FC236}">
                <a16:creationId xmlns:a16="http://schemas.microsoft.com/office/drawing/2014/main" id="{AC3F3214-51BC-61AA-00EB-749DFDFDA075}"/>
              </a:ext>
            </a:extLst>
          </p:cNvPr>
          <p:cNvSpPr txBox="1">
            <a:spLocks/>
          </p:cNvSpPr>
          <p:nvPr/>
        </p:nvSpPr>
        <p:spPr>
          <a:xfrm>
            <a:off x="1415143" y="-16992"/>
            <a:ext cx="9122228" cy="809840"/>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600" dirty="0">
                <a:cs typeface="Times New Roman" panose="02020603050405020304" pitchFamily="18" charset="0"/>
              </a:rPr>
              <a:t>Time Series Results – Baja California Sur</a:t>
            </a:r>
            <a:endParaRPr lang="en-US" sz="3600" dirty="0">
              <a:solidFill>
                <a:schemeClr val="tx1"/>
              </a:solidFill>
              <a:cs typeface="Times New Roman" panose="02020603050405020304" pitchFamily="18" charset="0"/>
            </a:endParaRPr>
          </a:p>
        </p:txBody>
      </p:sp>
      <p:sp>
        <p:nvSpPr>
          <p:cNvPr id="35" name="Title 1">
            <a:extLst>
              <a:ext uri="{FF2B5EF4-FFF2-40B4-BE49-F238E27FC236}">
                <a16:creationId xmlns:a16="http://schemas.microsoft.com/office/drawing/2014/main" id="{8FDA0803-20E7-E62C-FD65-954D92E318A4}"/>
              </a:ext>
            </a:extLst>
          </p:cNvPr>
          <p:cNvSpPr txBox="1">
            <a:spLocks/>
          </p:cNvSpPr>
          <p:nvPr/>
        </p:nvSpPr>
        <p:spPr>
          <a:xfrm>
            <a:off x="688035" y="902762"/>
            <a:ext cx="589741" cy="540502"/>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000" dirty="0">
                <a:latin typeface="+mn-lt"/>
                <a:cs typeface="Times New Roman" panose="02020603050405020304" pitchFamily="18" charset="0"/>
              </a:rPr>
              <a:t>M1</a:t>
            </a:r>
            <a:endParaRPr lang="en-US" sz="2000" dirty="0">
              <a:solidFill>
                <a:schemeClr val="tx1"/>
              </a:solidFill>
              <a:latin typeface="+mn-lt"/>
              <a:cs typeface="Times New Roman" panose="02020603050405020304" pitchFamily="18" charset="0"/>
            </a:endParaRPr>
          </a:p>
        </p:txBody>
      </p:sp>
      <p:sp>
        <p:nvSpPr>
          <p:cNvPr id="36" name="Title 1">
            <a:extLst>
              <a:ext uri="{FF2B5EF4-FFF2-40B4-BE49-F238E27FC236}">
                <a16:creationId xmlns:a16="http://schemas.microsoft.com/office/drawing/2014/main" id="{2E2FAB55-68E2-752A-FDB7-EC2D893FF9FF}"/>
              </a:ext>
            </a:extLst>
          </p:cNvPr>
          <p:cNvSpPr txBox="1">
            <a:spLocks/>
          </p:cNvSpPr>
          <p:nvPr/>
        </p:nvSpPr>
        <p:spPr>
          <a:xfrm>
            <a:off x="4539180" y="905135"/>
            <a:ext cx="589741" cy="540502"/>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000" dirty="0">
                <a:latin typeface="+mn-lt"/>
                <a:cs typeface="Times New Roman" panose="02020603050405020304" pitchFamily="18" charset="0"/>
              </a:rPr>
              <a:t>M2</a:t>
            </a:r>
            <a:endParaRPr lang="en-US" sz="2000" dirty="0">
              <a:solidFill>
                <a:schemeClr val="tx1"/>
              </a:solidFill>
              <a:latin typeface="+mn-lt"/>
              <a:cs typeface="Times New Roman" panose="02020603050405020304" pitchFamily="18" charset="0"/>
            </a:endParaRPr>
          </a:p>
        </p:txBody>
      </p:sp>
      <p:sp>
        <p:nvSpPr>
          <p:cNvPr id="37" name="Title 1">
            <a:extLst>
              <a:ext uri="{FF2B5EF4-FFF2-40B4-BE49-F238E27FC236}">
                <a16:creationId xmlns:a16="http://schemas.microsoft.com/office/drawing/2014/main" id="{DB29906A-4372-6603-DF3B-3E541B363725}"/>
              </a:ext>
            </a:extLst>
          </p:cNvPr>
          <p:cNvSpPr txBox="1">
            <a:spLocks/>
          </p:cNvSpPr>
          <p:nvPr/>
        </p:nvSpPr>
        <p:spPr>
          <a:xfrm>
            <a:off x="8592169" y="870978"/>
            <a:ext cx="589741" cy="540502"/>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000" dirty="0">
                <a:latin typeface="+mn-lt"/>
                <a:cs typeface="Times New Roman" panose="02020603050405020304" pitchFamily="18" charset="0"/>
              </a:rPr>
              <a:t>M3</a:t>
            </a:r>
            <a:endParaRPr lang="en-US" sz="2000" dirty="0">
              <a:solidFill>
                <a:schemeClr val="tx1"/>
              </a:solidFill>
              <a:latin typeface="+mn-lt"/>
              <a:cs typeface="Times New Roman" panose="02020603050405020304" pitchFamily="18" charset="0"/>
            </a:endParaRPr>
          </a:p>
        </p:txBody>
      </p:sp>
      <p:pic>
        <p:nvPicPr>
          <p:cNvPr id="46" name="Picture 45">
            <a:extLst>
              <a:ext uri="{FF2B5EF4-FFF2-40B4-BE49-F238E27FC236}">
                <a16:creationId xmlns:a16="http://schemas.microsoft.com/office/drawing/2014/main" id="{7303254E-7CD7-1374-84C0-FD42C4006D1E}"/>
              </a:ext>
            </a:extLst>
          </p:cNvPr>
          <p:cNvPicPr>
            <a:picLocks noChangeAspect="1"/>
          </p:cNvPicPr>
          <p:nvPr/>
        </p:nvPicPr>
        <p:blipFill rotWithShape="1">
          <a:blip r:embed="rId7"/>
          <a:srcRect l="44616" t="49987" r="39703" b="19890"/>
          <a:stretch/>
        </p:blipFill>
        <p:spPr>
          <a:xfrm>
            <a:off x="4632254" y="4605999"/>
            <a:ext cx="1653441" cy="1786765"/>
          </a:xfrm>
          <a:prstGeom prst="rect">
            <a:avLst/>
          </a:prstGeom>
          <a:ln>
            <a:solidFill>
              <a:schemeClr val="tx1"/>
            </a:solidFill>
          </a:ln>
        </p:spPr>
      </p:pic>
      <p:pic>
        <p:nvPicPr>
          <p:cNvPr id="48" name="Picture 47">
            <a:extLst>
              <a:ext uri="{FF2B5EF4-FFF2-40B4-BE49-F238E27FC236}">
                <a16:creationId xmlns:a16="http://schemas.microsoft.com/office/drawing/2014/main" id="{99BB9456-F1C0-C4DD-C85E-F3DB2D2050EC}"/>
              </a:ext>
            </a:extLst>
          </p:cNvPr>
          <p:cNvPicPr>
            <a:picLocks noChangeAspect="1"/>
          </p:cNvPicPr>
          <p:nvPr/>
        </p:nvPicPr>
        <p:blipFill rotWithShape="1">
          <a:blip r:embed="rId8"/>
          <a:srcRect l="46526" t="49176" r="37608" b="19302"/>
          <a:stretch/>
        </p:blipFill>
        <p:spPr>
          <a:xfrm>
            <a:off x="6358579" y="4591222"/>
            <a:ext cx="1633257" cy="1825335"/>
          </a:xfrm>
          <a:prstGeom prst="parallelogram">
            <a:avLst>
              <a:gd name="adj" fmla="val 0"/>
            </a:avLst>
          </a:prstGeom>
          <a:ln>
            <a:solidFill>
              <a:schemeClr val="tx1"/>
            </a:solidFill>
          </a:ln>
        </p:spPr>
      </p:pic>
      <p:pic>
        <p:nvPicPr>
          <p:cNvPr id="50" name="Picture 49">
            <a:extLst>
              <a:ext uri="{FF2B5EF4-FFF2-40B4-BE49-F238E27FC236}">
                <a16:creationId xmlns:a16="http://schemas.microsoft.com/office/drawing/2014/main" id="{1FE845EB-1C83-3B1C-6C56-13A9DC9CABF3}"/>
              </a:ext>
            </a:extLst>
          </p:cNvPr>
          <p:cNvPicPr>
            <a:picLocks noChangeAspect="1"/>
          </p:cNvPicPr>
          <p:nvPr/>
        </p:nvPicPr>
        <p:blipFill rotWithShape="1">
          <a:blip r:embed="rId9"/>
          <a:srcRect l="42563" t="47689" r="38502" b="11908"/>
          <a:stretch/>
        </p:blipFill>
        <p:spPr>
          <a:xfrm>
            <a:off x="3053109" y="4616195"/>
            <a:ext cx="1471750" cy="1766375"/>
          </a:xfrm>
          <a:prstGeom prst="rect">
            <a:avLst/>
          </a:prstGeom>
          <a:ln>
            <a:solidFill>
              <a:schemeClr val="tx1"/>
            </a:solidFill>
          </a:ln>
        </p:spPr>
      </p:pic>
      <p:pic>
        <p:nvPicPr>
          <p:cNvPr id="52" name="Picture 51">
            <a:extLst>
              <a:ext uri="{FF2B5EF4-FFF2-40B4-BE49-F238E27FC236}">
                <a16:creationId xmlns:a16="http://schemas.microsoft.com/office/drawing/2014/main" id="{F3F98AC4-696B-7BF6-F7A7-F10167CEAA86}"/>
              </a:ext>
            </a:extLst>
          </p:cNvPr>
          <p:cNvPicPr>
            <a:picLocks noChangeAspect="1"/>
          </p:cNvPicPr>
          <p:nvPr/>
        </p:nvPicPr>
        <p:blipFill rotWithShape="1">
          <a:blip r:embed="rId10"/>
          <a:srcRect l="45089" t="48733" r="37739" b="17569"/>
          <a:stretch/>
        </p:blipFill>
        <p:spPr>
          <a:xfrm>
            <a:off x="8088430" y="4586889"/>
            <a:ext cx="1653441" cy="1824984"/>
          </a:xfrm>
          <a:prstGeom prst="parallelogram">
            <a:avLst>
              <a:gd name="adj" fmla="val 0"/>
            </a:avLst>
          </a:prstGeom>
          <a:ln>
            <a:solidFill>
              <a:schemeClr val="tx1"/>
            </a:solidFill>
          </a:ln>
        </p:spPr>
      </p:pic>
      <p:pic>
        <p:nvPicPr>
          <p:cNvPr id="54" name="Picture 53">
            <a:extLst>
              <a:ext uri="{FF2B5EF4-FFF2-40B4-BE49-F238E27FC236}">
                <a16:creationId xmlns:a16="http://schemas.microsoft.com/office/drawing/2014/main" id="{68FDE8FD-08D3-64C5-FE5A-4F47FA4236DF}"/>
              </a:ext>
            </a:extLst>
          </p:cNvPr>
          <p:cNvPicPr>
            <a:picLocks noChangeAspect="1"/>
          </p:cNvPicPr>
          <p:nvPr/>
        </p:nvPicPr>
        <p:blipFill rotWithShape="1">
          <a:blip r:embed="rId11"/>
          <a:srcRect l="42980" t="58472" r="38960" b="6391"/>
          <a:stretch/>
        </p:blipFill>
        <p:spPr>
          <a:xfrm>
            <a:off x="9887396" y="4605999"/>
            <a:ext cx="1632659" cy="1786765"/>
          </a:xfrm>
          <a:prstGeom prst="rect">
            <a:avLst/>
          </a:prstGeom>
          <a:ln>
            <a:solidFill>
              <a:schemeClr val="tx1"/>
            </a:solidFill>
          </a:ln>
        </p:spPr>
      </p:pic>
      <p:sp>
        <p:nvSpPr>
          <p:cNvPr id="55" name="Title 1">
            <a:extLst>
              <a:ext uri="{FF2B5EF4-FFF2-40B4-BE49-F238E27FC236}">
                <a16:creationId xmlns:a16="http://schemas.microsoft.com/office/drawing/2014/main" id="{0238E244-C2A0-1F38-DAC0-C38196EDD437}"/>
              </a:ext>
            </a:extLst>
          </p:cNvPr>
          <p:cNvSpPr txBox="1">
            <a:spLocks/>
          </p:cNvSpPr>
          <p:nvPr/>
        </p:nvSpPr>
        <p:spPr>
          <a:xfrm>
            <a:off x="3053109" y="3672179"/>
            <a:ext cx="8466946" cy="729355"/>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400" dirty="0">
                <a:latin typeface="+mn-lt"/>
                <a:cs typeface="Times New Roman" panose="02020603050405020304" pitchFamily="18" charset="0"/>
              </a:rPr>
              <a:t>SST anomalies</a:t>
            </a:r>
            <a:endParaRPr lang="en-US" sz="2400" dirty="0">
              <a:solidFill>
                <a:schemeClr val="tx1"/>
              </a:solidFill>
              <a:latin typeface="+mn-lt"/>
              <a:cs typeface="Times New Roman" panose="02020603050405020304" pitchFamily="18" charset="0"/>
            </a:endParaRPr>
          </a:p>
        </p:txBody>
      </p:sp>
      <p:sp>
        <p:nvSpPr>
          <p:cNvPr id="56" name="Title 1">
            <a:extLst>
              <a:ext uri="{FF2B5EF4-FFF2-40B4-BE49-F238E27FC236}">
                <a16:creationId xmlns:a16="http://schemas.microsoft.com/office/drawing/2014/main" id="{79B2686A-07DD-3A41-015A-4705BA820097}"/>
              </a:ext>
            </a:extLst>
          </p:cNvPr>
          <p:cNvSpPr txBox="1">
            <a:spLocks/>
          </p:cNvSpPr>
          <p:nvPr/>
        </p:nvSpPr>
        <p:spPr>
          <a:xfrm>
            <a:off x="9887395" y="4214880"/>
            <a:ext cx="1599105" cy="419264"/>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400" dirty="0">
                <a:latin typeface="+mn-lt"/>
                <a:cs typeface="Times New Roman" panose="02020603050405020304" pitchFamily="18" charset="0"/>
              </a:rPr>
              <a:t>2019</a:t>
            </a:r>
            <a:endParaRPr lang="en-US" sz="2400" dirty="0">
              <a:solidFill>
                <a:schemeClr val="tx1"/>
              </a:solidFill>
              <a:latin typeface="+mn-lt"/>
              <a:cs typeface="Times New Roman" panose="02020603050405020304" pitchFamily="18" charset="0"/>
            </a:endParaRPr>
          </a:p>
        </p:txBody>
      </p:sp>
      <p:sp>
        <p:nvSpPr>
          <p:cNvPr id="57" name="Title 1">
            <a:extLst>
              <a:ext uri="{FF2B5EF4-FFF2-40B4-BE49-F238E27FC236}">
                <a16:creationId xmlns:a16="http://schemas.microsoft.com/office/drawing/2014/main" id="{BF34EA41-AF62-4F06-DAB0-A5C51AF9CAAC}"/>
              </a:ext>
            </a:extLst>
          </p:cNvPr>
          <p:cNvSpPr txBox="1">
            <a:spLocks/>
          </p:cNvSpPr>
          <p:nvPr/>
        </p:nvSpPr>
        <p:spPr>
          <a:xfrm>
            <a:off x="3022188" y="4148611"/>
            <a:ext cx="1502671" cy="419264"/>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400" dirty="0">
                <a:latin typeface="+mn-lt"/>
                <a:cs typeface="Times New Roman" panose="02020603050405020304" pitchFamily="18" charset="0"/>
              </a:rPr>
              <a:t>2015</a:t>
            </a:r>
            <a:endParaRPr lang="en-US" sz="2400" dirty="0">
              <a:solidFill>
                <a:schemeClr val="tx1"/>
              </a:solidFill>
              <a:latin typeface="+mn-lt"/>
              <a:cs typeface="Times New Roman" panose="02020603050405020304" pitchFamily="18" charset="0"/>
            </a:endParaRPr>
          </a:p>
        </p:txBody>
      </p:sp>
      <p:sp>
        <p:nvSpPr>
          <p:cNvPr id="58" name="Title 1">
            <a:extLst>
              <a:ext uri="{FF2B5EF4-FFF2-40B4-BE49-F238E27FC236}">
                <a16:creationId xmlns:a16="http://schemas.microsoft.com/office/drawing/2014/main" id="{FFA0E18B-16FB-492B-4704-93896500CD07}"/>
              </a:ext>
            </a:extLst>
          </p:cNvPr>
          <p:cNvSpPr txBox="1">
            <a:spLocks/>
          </p:cNvSpPr>
          <p:nvPr/>
        </p:nvSpPr>
        <p:spPr>
          <a:xfrm>
            <a:off x="4659422" y="4167625"/>
            <a:ext cx="1599105" cy="419264"/>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400" dirty="0">
                <a:latin typeface="+mn-lt"/>
                <a:cs typeface="Times New Roman" panose="02020603050405020304" pitchFamily="18" charset="0"/>
              </a:rPr>
              <a:t>2016</a:t>
            </a:r>
            <a:endParaRPr lang="en-US" sz="2400" dirty="0">
              <a:solidFill>
                <a:schemeClr val="tx1"/>
              </a:solidFill>
              <a:latin typeface="+mn-lt"/>
              <a:cs typeface="Times New Roman" panose="02020603050405020304" pitchFamily="18" charset="0"/>
            </a:endParaRPr>
          </a:p>
        </p:txBody>
      </p:sp>
      <p:sp>
        <p:nvSpPr>
          <p:cNvPr id="59" name="Title 1">
            <a:extLst>
              <a:ext uri="{FF2B5EF4-FFF2-40B4-BE49-F238E27FC236}">
                <a16:creationId xmlns:a16="http://schemas.microsoft.com/office/drawing/2014/main" id="{3B1A8781-1579-6FAD-4941-C0C8CCE936EF}"/>
              </a:ext>
            </a:extLst>
          </p:cNvPr>
          <p:cNvSpPr txBox="1">
            <a:spLocks/>
          </p:cNvSpPr>
          <p:nvPr/>
        </p:nvSpPr>
        <p:spPr>
          <a:xfrm>
            <a:off x="6382289" y="4196931"/>
            <a:ext cx="1599105" cy="419264"/>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400" dirty="0">
                <a:latin typeface="+mn-lt"/>
                <a:cs typeface="Times New Roman" panose="02020603050405020304" pitchFamily="18" charset="0"/>
              </a:rPr>
              <a:t>2017</a:t>
            </a:r>
            <a:endParaRPr lang="en-US" sz="2400" dirty="0">
              <a:solidFill>
                <a:schemeClr val="tx1"/>
              </a:solidFill>
              <a:latin typeface="+mn-lt"/>
              <a:cs typeface="Times New Roman" panose="02020603050405020304" pitchFamily="18" charset="0"/>
            </a:endParaRPr>
          </a:p>
        </p:txBody>
      </p:sp>
      <p:sp>
        <p:nvSpPr>
          <p:cNvPr id="60" name="Title 1">
            <a:extLst>
              <a:ext uri="{FF2B5EF4-FFF2-40B4-BE49-F238E27FC236}">
                <a16:creationId xmlns:a16="http://schemas.microsoft.com/office/drawing/2014/main" id="{1EDD6ACA-B789-71E2-C74A-CAC8D11C4499}"/>
              </a:ext>
            </a:extLst>
          </p:cNvPr>
          <p:cNvSpPr txBox="1">
            <a:spLocks/>
          </p:cNvSpPr>
          <p:nvPr/>
        </p:nvSpPr>
        <p:spPr>
          <a:xfrm>
            <a:off x="8077988" y="4165367"/>
            <a:ext cx="1599105" cy="419264"/>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400" dirty="0">
                <a:latin typeface="+mn-lt"/>
                <a:cs typeface="Times New Roman" panose="02020603050405020304" pitchFamily="18" charset="0"/>
              </a:rPr>
              <a:t>2018</a:t>
            </a:r>
            <a:endParaRPr lang="en-US" sz="2400" dirty="0">
              <a:solidFill>
                <a:schemeClr val="tx1"/>
              </a:solidFill>
              <a:latin typeface="+mn-lt"/>
              <a:cs typeface="Times New Roman" panose="02020603050405020304" pitchFamily="18" charset="0"/>
            </a:endParaRPr>
          </a:p>
        </p:txBody>
      </p:sp>
      <p:cxnSp>
        <p:nvCxnSpPr>
          <p:cNvPr id="61" name="Straight Arrow Connector 60">
            <a:extLst>
              <a:ext uri="{FF2B5EF4-FFF2-40B4-BE49-F238E27FC236}">
                <a16:creationId xmlns:a16="http://schemas.microsoft.com/office/drawing/2014/main" id="{F3B0CCFE-D6BB-AD60-8883-288498F0B894}"/>
              </a:ext>
            </a:extLst>
          </p:cNvPr>
          <p:cNvCxnSpPr>
            <a:cxnSpLocks/>
          </p:cNvCxnSpPr>
          <p:nvPr/>
        </p:nvCxnSpPr>
        <p:spPr>
          <a:xfrm flipH="1" flipV="1">
            <a:off x="2753421" y="3284945"/>
            <a:ext cx="623723" cy="919739"/>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9A63195-5E8D-ABE5-253F-8E6E36E02051}"/>
              </a:ext>
            </a:extLst>
          </p:cNvPr>
          <p:cNvCxnSpPr>
            <a:cxnSpLocks/>
          </p:cNvCxnSpPr>
          <p:nvPr/>
        </p:nvCxnSpPr>
        <p:spPr>
          <a:xfrm flipH="1" flipV="1">
            <a:off x="2988331" y="3253049"/>
            <a:ext cx="2061793" cy="961831"/>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5ACEE227-CB17-7D24-A8FC-6D741E50B694}"/>
              </a:ext>
            </a:extLst>
          </p:cNvPr>
          <p:cNvSpPr/>
          <p:nvPr/>
        </p:nvSpPr>
        <p:spPr>
          <a:xfrm>
            <a:off x="3561346" y="5090054"/>
            <a:ext cx="365481" cy="28405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95C851A-49E7-ACCF-C6FD-EE5B835A7C67}"/>
              </a:ext>
            </a:extLst>
          </p:cNvPr>
          <p:cNvSpPr/>
          <p:nvPr/>
        </p:nvSpPr>
        <p:spPr>
          <a:xfrm>
            <a:off x="5128921" y="5115834"/>
            <a:ext cx="365481" cy="28405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5572539-38C8-2EB8-CA02-97E4FC052312}"/>
              </a:ext>
            </a:extLst>
          </p:cNvPr>
          <p:cNvSpPr/>
          <p:nvPr/>
        </p:nvSpPr>
        <p:spPr>
          <a:xfrm>
            <a:off x="6599621" y="5113776"/>
            <a:ext cx="365481" cy="28405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D280BE38-1670-BCF3-3ADE-8EADF84461FC}"/>
              </a:ext>
            </a:extLst>
          </p:cNvPr>
          <p:cNvSpPr/>
          <p:nvPr/>
        </p:nvSpPr>
        <p:spPr>
          <a:xfrm>
            <a:off x="8496372" y="5122492"/>
            <a:ext cx="365481" cy="28405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1DF60CC8-233A-3969-ACD7-B6404BBF1781}"/>
              </a:ext>
            </a:extLst>
          </p:cNvPr>
          <p:cNvSpPr/>
          <p:nvPr/>
        </p:nvSpPr>
        <p:spPr>
          <a:xfrm>
            <a:off x="10472122" y="5099765"/>
            <a:ext cx="365481" cy="28405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218A6146-255A-7783-C5E7-EA3307CD2F48}"/>
              </a:ext>
            </a:extLst>
          </p:cNvPr>
          <p:cNvSpPr txBox="1"/>
          <p:nvPr/>
        </p:nvSpPr>
        <p:spPr>
          <a:xfrm rot="3424861">
            <a:off x="2667576" y="3757153"/>
            <a:ext cx="1374986" cy="369332"/>
          </a:xfrm>
          <a:prstGeom prst="rect">
            <a:avLst/>
          </a:prstGeom>
          <a:noFill/>
          <a:ln>
            <a:noFill/>
          </a:ln>
        </p:spPr>
        <p:txBody>
          <a:bodyPr wrap="square" rtlCol="0">
            <a:spAutoFit/>
          </a:bodyPr>
          <a:lstStyle/>
          <a:p>
            <a:pPr algn="ctr">
              <a:spcAft>
                <a:spcPts val="600"/>
              </a:spcAft>
            </a:pPr>
            <a:r>
              <a:rPr lang="en-US" dirty="0">
                <a:solidFill>
                  <a:schemeClr val="accent2">
                    <a:lumMod val="50000"/>
                  </a:schemeClr>
                </a:solidFill>
              </a:rPr>
              <a:t>“Blob”</a:t>
            </a:r>
          </a:p>
        </p:txBody>
      </p:sp>
      <p:sp>
        <p:nvSpPr>
          <p:cNvPr id="74" name="TextBox 73">
            <a:extLst>
              <a:ext uri="{FF2B5EF4-FFF2-40B4-BE49-F238E27FC236}">
                <a16:creationId xmlns:a16="http://schemas.microsoft.com/office/drawing/2014/main" id="{626DA316-50E6-EB82-90B6-326DD34CCA96}"/>
              </a:ext>
            </a:extLst>
          </p:cNvPr>
          <p:cNvSpPr txBox="1"/>
          <p:nvPr/>
        </p:nvSpPr>
        <p:spPr>
          <a:xfrm rot="1599475">
            <a:off x="3828003" y="3630021"/>
            <a:ext cx="1374986" cy="369332"/>
          </a:xfrm>
          <a:prstGeom prst="rect">
            <a:avLst/>
          </a:prstGeom>
          <a:noFill/>
          <a:ln>
            <a:noFill/>
          </a:ln>
        </p:spPr>
        <p:txBody>
          <a:bodyPr wrap="square" rtlCol="0">
            <a:spAutoFit/>
          </a:bodyPr>
          <a:lstStyle/>
          <a:p>
            <a:pPr algn="ctr">
              <a:spcAft>
                <a:spcPts val="600"/>
              </a:spcAft>
            </a:pPr>
            <a:r>
              <a:rPr lang="en-US" dirty="0">
                <a:solidFill>
                  <a:schemeClr val="accent2">
                    <a:lumMod val="50000"/>
                  </a:schemeClr>
                </a:solidFill>
              </a:rPr>
              <a:t>El Niño</a:t>
            </a:r>
          </a:p>
        </p:txBody>
      </p:sp>
      <p:sp>
        <p:nvSpPr>
          <p:cNvPr id="75" name="TextBox 74">
            <a:extLst>
              <a:ext uri="{FF2B5EF4-FFF2-40B4-BE49-F238E27FC236}">
                <a16:creationId xmlns:a16="http://schemas.microsoft.com/office/drawing/2014/main" id="{4A495346-4DCD-9F74-8962-7A2CB48D4187}"/>
              </a:ext>
            </a:extLst>
          </p:cNvPr>
          <p:cNvSpPr txBox="1"/>
          <p:nvPr/>
        </p:nvSpPr>
        <p:spPr>
          <a:xfrm>
            <a:off x="10830612" y="35123"/>
            <a:ext cx="1312314" cy="1200329"/>
          </a:xfrm>
          <a:prstGeom prst="rect">
            <a:avLst/>
          </a:prstGeom>
          <a:solidFill>
            <a:schemeClr val="bg1"/>
          </a:solidFill>
          <a:ln>
            <a:solidFill>
              <a:schemeClr val="tx1"/>
            </a:solidFill>
          </a:ln>
        </p:spPr>
        <p:txBody>
          <a:bodyPr wrap="square" rtlCol="0">
            <a:spAutoFit/>
          </a:bodyPr>
          <a:lstStyle/>
          <a:p>
            <a:pPr algn="ctr"/>
            <a:r>
              <a:rPr lang="en-US" dirty="0"/>
              <a:t>Landsat</a:t>
            </a:r>
          </a:p>
          <a:p>
            <a:pPr algn="ctr"/>
            <a:r>
              <a:rPr lang="en-US" dirty="0"/>
              <a:t>5</a:t>
            </a:r>
          </a:p>
          <a:p>
            <a:pPr algn="ctr"/>
            <a:r>
              <a:rPr lang="en-US" dirty="0"/>
              <a:t>7</a:t>
            </a:r>
          </a:p>
          <a:p>
            <a:pPr algn="ctr"/>
            <a:r>
              <a:rPr lang="en-US" dirty="0"/>
              <a:t>8</a:t>
            </a:r>
          </a:p>
        </p:txBody>
      </p:sp>
      <p:sp>
        <p:nvSpPr>
          <p:cNvPr id="76" name="Oval 75">
            <a:extLst>
              <a:ext uri="{FF2B5EF4-FFF2-40B4-BE49-F238E27FC236}">
                <a16:creationId xmlns:a16="http://schemas.microsoft.com/office/drawing/2014/main" id="{6D46929F-696C-A926-E80F-D5AA31ECB287}"/>
              </a:ext>
            </a:extLst>
          </p:cNvPr>
          <p:cNvSpPr/>
          <p:nvPr/>
        </p:nvSpPr>
        <p:spPr>
          <a:xfrm>
            <a:off x="11599365" y="431385"/>
            <a:ext cx="106124" cy="10493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4243D1D8-0149-A83A-1B08-0CE7E17D131F}"/>
              </a:ext>
            </a:extLst>
          </p:cNvPr>
          <p:cNvSpPr/>
          <p:nvPr/>
        </p:nvSpPr>
        <p:spPr>
          <a:xfrm>
            <a:off x="11601865" y="703705"/>
            <a:ext cx="106124" cy="10493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26AD93D-7CAB-82AF-D310-5EED0B9B62A1}"/>
              </a:ext>
            </a:extLst>
          </p:cNvPr>
          <p:cNvSpPr/>
          <p:nvPr/>
        </p:nvSpPr>
        <p:spPr>
          <a:xfrm>
            <a:off x="11601865" y="973527"/>
            <a:ext cx="106124" cy="10493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ED93B72-792F-A80E-54FF-C51CCC3C9582}"/>
              </a:ext>
            </a:extLst>
          </p:cNvPr>
          <p:cNvSpPr txBox="1"/>
          <p:nvPr/>
        </p:nvSpPr>
        <p:spPr>
          <a:xfrm>
            <a:off x="9728140" y="6475772"/>
            <a:ext cx="2953079" cy="369332"/>
          </a:xfrm>
          <a:prstGeom prst="rect">
            <a:avLst/>
          </a:prstGeom>
          <a:noFill/>
          <a:effectLst/>
        </p:spPr>
        <p:txBody>
          <a:bodyPr wrap="square" rtlCol="0">
            <a:spAutoFit/>
          </a:bodyPr>
          <a:lstStyle/>
          <a:p>
            <a:r>
              <a:rPr lang="en-US" dirty="0" err="1">
                <a:cs typeface="Arial" panose="020B0604020202020204" pitchFamily="34" charset="0"/>
              </a:rPr>
              <a:t>Houskeeper</a:t>
            </a:r>
            <a:r>
              <a:rPr lang="en-US" dirty="0">
                <a:cs typeface="Arial" panose="020B0604020202020204" pitchFamily="34" charset="0"/>
              </a:rPr>
              <a:t> et al. </a:t>
            </a:r>
            <a:r>
              <a:rPr lang="en-US" i="1" dirty="0">
                <a:cs typeface="Arial" panose="020B0604020202020204" pitchFamily="34" charset="0"/>
              </a:rPr>
              <a:t>in prep</a:t>
            </a:r>
          </a:p>
        </p:txBody>
      </p:sp>
    </p:spTree>
    <p:extLst>
      <p:ext uri="{BB962C8B-B14F-4D97-AF65-F5344CB8AC3E}">
        <p14:creationId xmlns:p14="http://schemas.microsoft.com/office/powerpoint/2010/main" val="1031988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2735F900-1CB7-C9EC-88AB-A9EF6E394DDA}"/>
              </a:ext>
            </a:extLst>
          </p:cNvPr>
          <p:cNvPicPr>
            <a:picLocks noChangeAspect="1"/>
          </p:cNvPicPr>
          <p:nvPr/>
        </p:nvPicPr>
        <p:blipFill>
          <a:blip r:embed="rId3"/>
          <a:stretch>
            <a:fillRect/>
          </a:stretch>
        </p:blipFill>
        <p:spPr>
          <a:xfrm>
            <a:off x="8197857" y="715488"/>
            <a:ext cx="3983409" cy="2887303"/>
          </a:xfrm>
          <a:prstGeom prst="rect">
            <a:avLst/>
          </a:prstGeom>
        </p:spPr>
      </p:pic>
      <p:pic>
        <p:nvPicPr>
          <p:cNvPr id="55" name="Picture 54">
            <a:extLst>
              <a:ext uri="{FF2B5EF4-FFF2-40B4-BE49-F238E27FC236}">
                <a16:creationId xmlns:a16="http://schemas.microsoft.com/office/drawing/2014/main" id="{88715545-B08F-74DE-E794-C97C2D98DFC3}"/>
              </a:ext>
            </a:extLst>
          </p:cNvPr>
          <p:cNvPicPr>
            <a:picLocks noChangeAspect="1"/>
          </p:cNvPicPr>
          <p:nvPr/>
        </p:nvPicPr>
        <p:blipFill>
          <a:blip r:embed="rId4"/>
          <a:stretch>
            <a:fillRect/>
          </a:stretch>
        </p:blipFill>
        <p:spPr>
          <a:xfrm>
            <a:off x="175279" y="715489"/>
            <a:ext cx="3983409" cy="2887303"/>
          </a:xfrm>
          <a:prstGeom prst="rect">
            <a:avLst/>
          </a:prstGeom>
        </p:spPr>
      </p:pic>
      <p:pic>
        <p:nvPicPr>
          <p:cNvPr id="53" name="Picture 52">
            <a:extLst>
              <a:ext uri="{FF2B5EF4-FFF2-40B4-BE49-F238E27FC236}">
                <a16:creationId xmlns:a16="http://schemas.microsoft.com/office/drawing/2014/main" id="{E31C4A4C-F311-65B2-FA61-D170108B8AD5}"/>
              </a:ext>
            </a:extLst>
          </p:cNvPr>
          <p:cNvPicPr>
            <a:picLocks noChangeAspect="1"/>
          </p:cNvPicPr>
          <p:nvPr/>
        </p:nvPicPr>
        <p:blipFill>
          <a:blip r:embed="rId5"/>
          <a:stretch>
            <a:fillRect/>
          </a:stretch>
        </p:blipFill>
        <p:spPr>
          <a:xfrm>
            <a:off x="4149044" y="715489"/>
            <a:ext cx="3983409" cy="2887303"/>
          </a:xfrm>
          <a:prstGeom prst="rect">
            <a:avLst/>
          </a:prstGeom>
        </p:spPr>
      </p:pic>
      <p:sp>
        <p:nvSpPr>
          <p:cNvPr id="15" name="Title 1">
            <a:extLst>
              <a:ext uri="{FF2B5EF4-FFF2-40B4-BE49-F238E27FC236}">
                <a16:creationId xmlns:a16="http://schemas.microsoft.com/office/drawing/2014/main" id="{C4406CBF-0B4F-FF8B-CE28-3156867FC519}"/>
              </a:ext>
            </a:extLst>
          </p:cNvPr>
          <p:cNvSpPr txBox="1">
            <a:spLocks/>
          </p:cNvSpPr>
          <p:nvPr/>
        </p:nvSpPr>
        <p:spPr>
          <a:xfrm>
            <a:off x="688035" y="808172"/>
            <a:ext cx="589741" cy="540502"/>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000" dirty="0">
                <a:latin typeface="+mn-lt"/>
                <a:cs typeface="Times New Roman" panose="02020603050405020304" pitchFamily="18" charset="0"/>
              </a:rPr>
              <a:t>P1</a:t>
            </a:r>
            <a:endParaRPr lang="en-US" sz="2000" dirty="0">
              <a:solidFill>
                <a:schemeClr val="tx1"/>
              </a:solidFill>
              <a:latin typeface="+mn-lt"/>
              <a:cs typeface="Times New Roman" panose="02020603050405020304" pitchFamily="18" charset="0"/>
            </a:endParaRPr>
          </a:p>
        </p:txBody>
      </p:sp>
      <p:sp>
        <p:nvSpPr>
          <p:cNvPr id="34" name="Title 1">
            <a:extLst>
              <a:ext uri="{FF2B5EF4-FFF2-40B4-BE49-F238E27FC236}">
                <a16:creationId xmlns:a16="http://schemas.microsoft.com/office/drawing/2014/main" id="{AC3F3214-51BC-61AA-00EB-749DFDFDA075}"/>
              </a:ext>
            </a:extLst>
          </p:cNvPr>
          <p:cNvSpPr txBox="1">
            <a:spLocks/>
          </p:cNvSpPr>
          <p:nvPr/>
        </p:nvSpPr>
        <p:spPr>
          <a:xfrm>
            <a:off x="650429" y="-23722"/>
            <a:ext cx="7016517" cy="809840"/>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600" dirty="0">
                <a:cs typeface="Times New Roman" panose="02020603050405020304" pitchFamily="18" charset="0"/>
              </a:rPr>
              <a:t>Time Series Results – Southern Peru</a:t>
            </a:r>
            <a:endParaRPr lang="en-US" sz="3600" dirty="0">
              <a:solidFill>
                <a:schemeClr val="tx1"/>
              </a:solidFill>
              <a:cs typeface="Times New Roman" panose="02020603050405020304" pitchFamily="18" charset="0"/>
            </a:endParaRPr>
          </a:p>
        </p:txBody>
      </p:sp>
      <p:pic>
        <p:nvPicPr>
          <p:cNvPr id="25" name="Picture 24">
            <a:extLst>
              <a:ext uri="{FF2B5EF4-FFF2-40B4-BE49-F238E27FC236}">
                <a16:creationId xmlns:a16="http://schemas.microsoft.com/office/drawing/2014/main" id="{16D59C63-209F-D2D5-E4AD-E23085F0034B}"/>
              </a:ext>
            </a:extLst>
          </p:cNvPr>
          <p:cNvPicPr>
            <a:picLocks noChangeAspect="1"/>
          </p:cNvPicPr>
          <p:nvPr/>
        </p:nvPicPr>
        <p:blipFill>
          <a:blip r:embed="rId6"/>
          <a:stretch>
            <a:fillRect/>
          </a:stretch>
        </p:blipFill>
        <p:spPr>
          <a:xfrm>
            <a:off x="116065" y="3750412"/>
            <a:ext cx="2692446" cy="2604801"/>
          </a:xfrm>
          <a:prstGeom prst="rect">
            <a:avLst/>
          </a:prstGeom>
          <a:ln w="12700">
            <a:solidFill>
              <a:srgbClr val="FF0000"/>
            </a:solidFill>
            <a:prstDash val="dash"/>
          </a:ln>
        </p:spPr>
      </p:pic>
      <p:sp>
        <p:nvSpPr>
          <p:cNvPr id="26" name="Rectangle 25">
            <a:extLst>
              <a:ext uri="{FF2B5EF4-FFF2-40B4-BE49-F238E27FC236}">
                <a16:creationId xmlns:a16="http://schemas.microsoft.com/office/drawing/2014/main" id="{C92826D3-400D-3096-FAB5-4443FD45740F}"/>
              </a:ext>
            </a:extLst>
          </p:cNvPr>
          <p:cNvSpPr/>
          <p:nvPr/>
        </p:nvSpPr>
        <p:spPr>
          <a:xfrm>
            <a:off x="955614" y="4730653"/>
            <a:ext cx="114300" cy="1651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8806B2F-20D7-B222-E69B-E93319C30583}"/>
              </a:ext>
            </a:extLst>
          </p:cNvPr>
          <p:cNvSpPr/>
          <p:nvPr/>
        </p:nvSpPr>
        <p:spPr>
          <a:xfrm>
            <a:off x="1357399" y="5825174"/>
            <a:ext cx="114300" cy="1651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DAC351E-845D-21FE-9802-B3BE3C9063B0}"/>
              </a:ext>
            </a:extLst>
          </p:cNvPr>
          <p:cNvSpPr/>
          <p:nvPr/>
        </p:nvSpPr>
        <p:spPr>
          <a:xfrm>
            <a:off x="1486049" y="5941949"/>
            <a:ext cx="114300" cy="1651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1C4BFC2-98B8-9C19-5BFA-AE1908C47787}"/>
              </a:ext>
            </a:extLst>
          </p:cNvPr>
          <p:cNvSpPr txBox="1"/>
          <p:nvPr/>
        </p:nvSpPr>
        <p:spPr>
          <a:xfrm>
            <a:off x="1232468" y="3958818"/>
            <a:ext cx="862355" cy="369332"/>
          </a:xfrm>
          <a:prstGeom prst="rect">
            <a:avLst/>
          </a:prstGeom>
          <a:noFill/>
        </p:spPr>
        <p:txBody>
          <a:bodyPr wrap="square" rtlCol="0">
            <a:spAutoFit/>
          </a:bodyPr>
          <a:lstStyle/>
          <a:p>
            <a:pPr algn="ctr"/>
            <a:r>
              <a:rPr lang="en-US" dirty="0"/>
              <a:t>Pisco</a:t>
            </a:r>
          </a:p>
        </p:txBody>
      </p:sp>
      <p:sp>
        <p:nvSpPr>
          <p:cNvPr id="36" name="5-Point Star 35">
            <a:extLst>
              <a:ext uri="{FF2B5EF4-FFF2-40B4-BE49-F238E27FC236}">
                <a16:creationId xmlns:a16="http://schemas.microsoft.com/office/drawing/2014/main" id="{96A36392-3904-1ADC-C2E0-F70B6BDE7CA6}"/>
              </a:ext>
            </a:extLst>
          </p:cNvPr>
          <p:cNvSpPr/>
          <p:nvPr/>
        </p:nvSpPr>
        <p:spPr>
          <a:xfrm>
            <a:off x="1185746" y="3930599"/>
            <a:ext cx="238626" cy="221106"/>
          </a:xfrm>
          <a:prstGeom prst="star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B219237-B8FA-1576-66FD-684EFC0D3099}"/>
              </a:ext>
            </a:extLst>
          </p:cNvPr>
          <p:cNvSpPr/>
          <p:nvPr/>
        </p:nvSpPr>
        <p:spPr>
          <a:xfrm>
            <a:off x="175279" y="5836058"/>
            <a:ext cx="704808" cy="4474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DB4D09CE-793D-DC2E-1322-704F1C89E2F7}"/>
              </a:ext>
            </a:extLst>
          </p:cNvPr>
          <p:cNvCxnSpPr/>
          <p:nvPr/>
        </p:nvCxnSpPr>
        <p:spPr>
          <a:xfrm>
            <a:off x="330209" y="5955237"/>
            <a:ext cx="389541" cy="0"/>
          </a:xfrm>
          <a:prstGeom prst="line">
            <a:avLst/>
          </a:prstGeom>
          <a:ln w="38100">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93B764C-9DDE-EC67-1898-9AF7E172ED29}"/>
              </a:ext>
            </a:extLst>
          </p:cNvPr>
          <p:cNvSpPr txBox="1"/>
          <p:nvPr/>
        </p:nvSpPr>
        <p:spPr>
          <a:xfrm>
            <a:off x="145633" y="5975630"/>
            <a:ext cx="945321" cy="369332"/>
          </a:xfrm>
          <a:prstGeom prst="rect">
            <a:avLst/>
          </a:prstGeom>
          <a:noFill/>
        </p:spPr>
        <p:txBody>
          <a:bodyPr wrap="square" rtlCol="0">
            <a:spAutoFit/>
          </a:bodyPr>
          <a:lstStyle/>
          <a:p>
            <a:r>
              <a:rPr lang="en-US" dirty="0"/>
              <a:t>15 Km</a:t>
            </a:r>
          </a:p>
        </p:txBody>
      </p:sp>
      <p:sp>
        <p:nvSpPr>
          <p:cNvPr id="40" name="TextBox 39">
            <a:extLst>
              <a:ext uri="{FF2B5EF4-FFF2-40B4-BE49-F238E27FC236}">
                <a16:creationId xmlns:a16="http://schemas.microsoft.com/office/drawing/2014/main" id="{E5B5D5FE-9DCB-F48B-81FC-04E0870404D6}"/>
              </a:ext>
            </a:extLst>
          </p:cNvPr>
          <p:cNvSpPr txBox="1"/>
          <p:nvPr/>
        </p:nvSpPr>
        <p:spPr>
          <a:xfrm>
            <a:off x="510148" y="4700726"/>
            <a:ext cx="357458" cy="240066"/>
          </a:xfrm>
          <a:prstGeom prst="rect">
            <a:avLst/>
          </a:prstGeom>
          <a:solidFill>
            <a:schemeClr val="bg1"/>
          </a:solidFill>
        </p:spPr>
        <p:txBody>
          <a:bodyPr wrap="square" lIns="27432" tIns="27432" rIns="27432" bIns="27432" numCol="1" rtlCol="0" anchor="ctr" anchorCtr="0">
            <a:spAutoFit/>
          </a:bodyPr>
          <a:lstStyle/>
          <a:p>
            <a:pPr algn="ctr"/>
            <a:r>
              <a:rPr lang="en-US" sz="1200" dirty="0"/>
              <a:t>P1</a:t>
            </a:r>
          </a:p>
        </p:txBody>
      </p:sp>
      <p:sp>
        <p:nvSpPr>
          <p:cNvPr id="41" name="TextBox 40">
            <a:extLst>
              <a:ext uri="{FF2B5EF4-FFF2-40B4-BE49-F238E27FC236}">
                <a16:creationId xmlns:a16="http://schemas.microsoft.com/office/drawing/2014/main" id="{8CB483B2-012E-22F5-4E84-7BBD36AC8050}"/>
              </a:ext>
            </a:extLst>
          </p:cNvPr>
          <p:cNvSpPr txBox="1"/>
          <p:nvPr/>
        </p:nvSpPr>
        <p:spPr>
          <a:xfrm>
            <a:off x="1748223" y="5819736"/>
            <a:ext cx="357458" cy="240066"/>
          </a:xfrm>
          <a:prstGeom prst="rect">
            <a:avLst/>
          </a:prstGeom>
          <a:solidFill>
            <a:schemeClr val="bg1"/>
          </a:solidFill>
        </p:spPr>
        <p:txBody>
          <a:bodyPr wrap="square" lIns="27432" tIns="27432" rIns="27432" bIns="27432" numCol="1" rtlCol="0" anchor="ctr" anchorCtr="0">
            <a:spAutoFit/>
          </a:bodyPr>
          <a:lstStyle/>
          <a:p>
            <a:pPr algn="ctr"/>
            <a:r>
              <a:rPr lang="en-US" sz="1200" dirty="0"/>
              <a:t>P3</a:t>
            </a:r>
          </a:p>
        </p:txBody>
      </p:sp>
      <p:sp>
        <p:nvSpPr>
          <p:cNvPr id="42" name="TextBox 41">
            <a:extLst>
              <a:ext uri="{FF2B5EF4-FFF2-40B4-BE49-F238E27FC236}">
                <a16:creationId xmlns:a16="http://schemas.microsoft.com/office/drawing/2014/main" id="{158D74C3-6D62-7080-6F6A-2D4A6BF63CE2}"/>
              </a:ext>
            </a:extLst>
          </p:cNvPr>
          <p:cNvSpPr txBox="1"/>
          <p:nvPr/>
        </p:nvSpPr>
        <p:spPr>
          <a:xfrm>
            <a:off x="960685" y="5970000"/>
            <a:ext cx="357458" cy="240066"/>
          </a:xfrm>
          <a:prstGeom prst="rect">
            <a:avLst/>
          </a:prstGeom>
          <a:solidFill>
            <a:schemeClr val="bg1"/>
          </a:solidFill>
        </p:spPr>
        <p:txBody>
          <a:bodyPr wrap="square" lIns="27432" tIns="27432" rIns="27432" bIns="27432" numCol="1" rtlCol="0" anchor="ctr" anchorCtr="0">
            <a:spAutoFit/>
          </a:bodyPr>
          <a:lstStyle/>
          <a:p>
            <a:pPr algn="ctr"/>
            <a:r>
              <a:rPr lang="en-US" sz="1200" dirty="0"/>
              <a:t>P2</a:t>
            </a:r>
          </a:p>
        </p:txBody>
      </p:sp>
      <p:sp>
        <p:nvSpPr>
          <p:cNvPr id="49" name="Title 1">
            <a:extLst>
              <a:ext uri="{FF2B5EF4-FFF2-40B4-BE49-F238E27FC236}">
                <a16:creationId xmlns:a16="http://schemas.microsoft.com/office/drawing/2014/main" id="{5DF9819B-E428-08E8-9A12-0705F371704F}"/>
              </a:ext>
            </a:extLst>
          </p:cNvPr>
          <p:cNvSpPr txBox="1">
            <a:spLocks/>
          </p:cNvSpPr>
          <p:nvPr/>
        </p:nvSpPr>
        <p:spPr>
          <a:xfrm>
            <a:off x="4539180" y="810545"/>
            <a:ext cx="589741" cy="540502"/>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000" dirty="0">
                <a:latin typeface="+mn-lt"/>
                <a:cs typeface="Times New Roman" panose="02020603050405020304" pitchFamily="18" charset="0"/>
              </a:rPr>
              <a:t>P2</a:t>
            </a:r>
            <a:endParaRPr lang="en-US" sz="2000" dirty="0">
              <a:solidFill>
                <a:schemeClr val="tx1"/>
              </a:solidFill>
              <a:latin typeface="+mn-lt"/>
              <a:cs typeface="Times New Roman" panose="02020603050405020304" pitchFamily="18" charset="0"/>
            </a:endParaRPr>
          </a:p>
        </p:txBody>
      </p:sp>
      <p:sp>
        <p:nvSpPr>
          <p:cNvPr id="50" name="Title 1">
            <a:extLst>
              <a:ext uri="{FF2B5EF4-FFF2-40B4-BE49-F238E27FC236}">
                <a16:creationId xmlns:a16="http://schemas.microsoft.com/office/drawing/2014/main" id="{DA459D75-9A3E-5263-0A15-2E0525C396E6}"/>
              </a:ext>
            </a:extLst>
          </p:cNvPr>
          <p:cNvSpPr txBox="1">
            <a:spLocks/>
          </p:cNvSpPr>
          <p:nvPr/>
        </p:nvSpPr>
        <p:spPr>
          <a:xfrm>
            <a:off x="8592169" y="807918"/>
            <a:ext cx="589741" cy="540502"/>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000" dirty="0">
                <a:latin typeface="+mn-lt"/>
                <a:cs typeface="Times New Roman" panose="02020603050405020304" pitchFamily="18" charset="0"/>
              </a:rPr>
              <a:t>P3</a:t>
            </a:r>
            <a:endParaRPr lang="en-US" sz="2000" dirty="0">
              <a:solidFill>
                <a:schemeClr val="tx1"/>
              </a:solidFill>
              <a:latin typeface="+mn-lt"/>
              <a:cs typeface="Times New Roman" panose="02020603050405020304" pitchFamily="18" charset="0"/>
            </a:endParaRPr>
          </a:p>
        </p:txBody>
      </p:sp>
      <p:sp>
        <p:nvSpPr>
          <p:cNvPr id="61" name="Rectangle 60">
            <a:extLst>
              <a:ext uri="{FF2B5EF4-FFF2-40B4-BE49-F238E27FC236}">
                <a16:creationId xmlns:a16="http://schemas.microsoft.com/office/drawing/2014/main" id="{C5FC190B-7B2F-75B8-32F1-5C251567D36D}"/>
              </a:ext>
            </a:extLst>
          </p:cNvPr>
          <p:cNvSpPr/>
          <p:nvPr/>
        </p:nvSpPr>
        <p:spPr>
          <a:xfrm>
            <a:off x="5946628" y="792496"/>
            <a:ext cx="193780" cy="2513878"/>
          </a:xfrm>
          <a:prstGeom prst="rect">
            <a:avLst/>
          </a:prstGeom>
          <a:solidFill>
            <a:srgbClr val="0070C0">
              <a:alpha val="420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279F0B3-6DF3-F86B-55B6-250360ECE00F}"/>
              </a:ext>
            </a:extLst>
          </p:cNvPr>
          <p:cNvSpPr/>
          <p:nvPr/>
        </p:nvSpPr>
        <p:spPr>
          <a:xfrm>
            <a:off x="7884681" y="792496"/>
            <a:ext cx="193780" cy="2513878"/>
          </a:xfrm>
          <a:prstGeom prst="rect">
            <a:avLst/>
          </a:prstGeom>
          <a:solidFill>
            <a:srgbClr val="0070C0">
              <a:alpha val="420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C38E66AE-6057-67D1-2A41-4D712D2086A9}"/>
              </a:ext>
            </a:extLst>
          </p:cNvPr>
          <p:cNvSpPr/>
          <p:nvPr/>
        </p:nvSpPr>
        <p:spPr>
          <a:xfrm>
            <a:off x="9975131" y="792496"/>
            <a:ext cx="193780" cy="2513878"/>
          </a:xfrm>
          <a:prstGeom prst="rect">
            <a:avLst/>
          </a:prstGeom>
          <a:solidFill>
            <a:srgbClr val="0070C0">
              <a:alpha val="420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05CBD26-55EF-5FE8-913D-50AD09996B28}"/>
              </a:ext>
            </a:extLst>
          </p:cNvPr>
          <p:cNvSpPr/>
          <p:nvPr/>
        </p:nvSpPr>
        <p:spPr>
          <a:xfrm>
            <a:off x="11930464" y="792496"/>
            <a:ext cx="193780" cy="2513878"/>
          </a:xfrm>
          <a:prstGeom prst="rect">
            <a:avLst/>
          </a:prstGeom>
          <a:solidFill>
            <a:srgbClr val="0070C0">
              <a:alpha val="420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5DF0983-8124-833E-E3D2-A122D7F89A54}"/>
              </a:ext>
            </a:extLst>
          </p:cNvPr>
          <p:cNvSpPr/>
          <p:nvPr/>
        </p:nvSpPr>
        <p:spPr>
          <a:xfrm>
            <a:off x="3920850" y="792496"/>
            <a:ext cx="193780" cy="2513878"/>
          </a:xfrm>
          <a:prstGeom prst="rect">
            <a:avLst/>
          </a:prstGeom>
          <a:solidFill>
            <a:srgbClr val="0070C0">
              <a:alpha val="420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72C6B459-7D6C-4604-B184-A415FFC0C5C7}"/>
              </a:ext>
            </a:extLst>
          </p:cNvPr>
          <p:cNvSpPr/>
          <p:nvPr/>
        </p:nvSpPr>
        <p:spPr>
          <a:xfrm>
            <a:off x="1956309" y="792496"/>
            <a:ext cx="193780" cy="2513878"/>
          </a:xfrm>
          <a:prstGeom prst="rect">
            <a:avLst/>
          </a:prstGeom>
          <a:solidFill>
            <a:srgbClr val="0070C0">
              <a:alpha val="420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5D04052-22BC-4DD5-2564-5BCD66C5BEF9}"/>
              </a:ext>
            </a:extLst>
          </p:cNvPr>
          <p:cNvSpPr/>
          <p:nvPr/>
        </p:nvSpPr>
        <p:spPr>
          <a:xfrm>
            <a:off x="6749976" y="792496"/>
            <a:ext cx="151007" cy="2513878"/>
          </a:xfrm>
          <a:prstGeom prst="rect">
            <a:avLst/>
          </a:prstGeom>
          <a:solidFill>
            <a:srgbClr val="FF0000">
              <a:alpha val="420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BF75824-CE98-348F-2D98-3A357A0B932E}"/>
              </a:ext>
            </a:extLst>
          </p:cNvPr>
          <p:cNvSpPr/>
          <p:nvPr/>
        </p:nvSpPr>
        <p:spPr>
          <a:xfrm>
            <a:off x="2793194" y="792496"/>
            <a:ext cx="151007" cy="2513878"/>
          </a:xfrm>
          <a:prstGeom prst="rect">
            <a:avLst/>
          </a:prstGeom>
          <a:solidFill>
            <a:srgbClr val="FF0000">
              <a:alpha val="420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6950A192-9DC1-9DDE-6239-27FA8F52CEF6}"/>
              </a:ext>
            </a:extLst>
          </p:cNvPr>
          <p:cNvSpPr/>
          <p:nvPr/>
        </p:nvSpPr>
        <p:spPr>
          <a:xfrm>
            <a:off x="10809048" y="792496"/>
            <a:ext cx="151007" cy="2513878"/>
          </a:xfrm>
          <a:prstGeom prst="rect">
            <a:avLst/>
          </a:prstGeom>
          <a:solidFill>
            <a:srgbClr val="FF0000">
              <a:alpha val="420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2ED50E4-BD13-DF6B-6F33-848C90558BA6}"/>
              </a:ext>
            </a:extLst>
          </p:cNvPr>
          <p:cNvSpPr/>
          <p:nvPr/>
        </p:nvSpPr>
        <p:spPr>
          <a:xfrm>
            <a:off x="3342781" y="5809264"/>
            <a:ext cx="193780" cy="203354"/>
          </a:xfrm>
          <a:prstGeom prst="rect">
            <a:avLst/>
          </a:prstGeom>
          <a:solidFill>
            <a:srgbClr val="0070C0">
              <a:alpha val="420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414DC1FF-BB1C-1BE1-5316-D5A8EDC0190F}"/>
              </a:ext>
            </a:extLst>
          </p:cNvPr>
          <p:cNvSpPr/>
          <p:nvPr/>
        </p:nvSpPr>
        <p:spPr>
          <a:xfrm>
            <a:off x="3342781" y="5444308"/>
            <a:ext cx="193780" cy="203354"/>
          </a:xfrm>
          <a:prstGeom prst="rect">
            <a:avLst/>
          </a:prstGeom>
          <a:solidFill>
            <a:srgbClr val="FF0000">
              <a:alpha val="420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8041D57F-6599-2F3B-C0DF-B4A0BE01AE1F}"/>
              </a:ext>
            </a:extLst>
          </p:cNvPr>
          <p:cNvSpPr txBox="1"/>
          <p:nvPr/>
        </p:nvSpPr>
        <p:spPr>
          <a:xfrm>
            <a:off x="3650825" y="5353091"/>
            <a:ext cx="1268016" cy="369332"/>
          </a:xfrm>
          <a:prstGeom prst="rect">
            <a:avLst/>
          </a:prstGeom>
          <a:noFill/>
        </p:spPr>
        <p:txBody>
          <a:bodyPr wrap="square" rtlCol="0">
            <a:spAutoFit/>
          </a:bodyPr>
          <a:lstStyle/>
          <a:p>
            <a:r>
              <a:rPr lang="en-US" dirty="0"/>
              <a:t>MEI &gt; 1.5</a:t>
            </a:r>
          </a:p>
        </p:txBody>
      </p:sp>
      <p:sp>
        <p:nvSpPr>
          <p:cNvPr id="74" name="TextBox 73">
            <a:extLst>
              <a:ext uri="{FF2B5EF4-FFF2-40B4-BE49-F238E27FC236}">
                <a16:creationId xmlns:a16="http://schemas.microsoft.com/office/drawing/2014/main" id="{BC548B26-F997-741C-B710-40AA1B51278A}"/>
              </a:ext>
            </a:extLst>
          </p:cNvPr>
          <p:cNvSpPr txBox="1"/>
          <p:nvPr/>
        </p:nvSpPr>
        <p:spPr>
          <a:xfrm>
            <a:off x="3650825" y="5719773"/>
            <a:ext cx="1268016" cy="369332"/>
          </a:xfrm>
          <a:prstGeom prst="rect">
            <a:avLst/>
          </a:prstGeom>
          <a:noFill/>
        </p:spPr>
        <p:txBody>
          <a:bodyPr wrap="square" rtlCol="0">
            <a:spAutoFit/>
          </a:bodyPr>
          <a:lstStyle/>
          <a:p>
            <a:r>
              <a:rPr lang="en-US" dirty="0"/>
              <a:t>MEI &lt; -1.5</a:t>
            </a:r>
          </a:p>
        </p:txBody>
      </p:sp>
      <p:pic>
        <p:nvPicPr>
          <p:cNvPr id="76" name="Picture 75">
            <a:extLst>
              <a:ext uri="{FF2B5EF4-FFF2-40B4-BE49-F238E27FC236}">
                <a16:creationId xmlns:a16="http://schemas.microsoft.com/office/drawing/2014/main" id="{BD85DF58-F50B-F55B-EC1A-3F49D54E9225}"/>
              </a:ext>
            </a:extLst>
          </p:cNvPr>
          <p:cNvPicPr>
            <a:picLocks noChangeAspect="1"/>
          </p:cNvPicPr>
          <p:nvPr/>
        </p:nvPicPr>
        <p:blipFill rotWithShape="1">
          <a:blip r:embed="rId7"/>
          <a:srcRect l="39867" t="44366" r="37404" b="11584"/>
          <a:stretch/>
        </p:blipFill>
        <p:spPr>
          <a:xfrm>
            <a:off x="5134389" y="4213540"/>
            <a:ext cx="1766594" cy="1925854"/>
          </a:xfrm>
          <a:prstGeom prst="rect">
            <a:avLst/>
          </a:prstGeom>
          <a:ln>
            <a:solidFill>
              <a:schemeClr val="tx1"/>
            </a:solidFill>
          </a:ln>
        </p:spPr>
      </p:pic>
      <p:pic>
        <p:nvPicPr>
          <p:cNvPr id="78" name="Picture 77">
            <a:extLst>
              <a:ext uri="{FF2B5EF4-FFF2-40B4-BE49-F238E27FC236}">
                <a16:creationId xmlns:a16="http://schemas.microsoft.com/office/drawing/2014/main" id="{33AE7951-0C1E-C8E2-34BC-D4AF63F74DB3}"/>
              </a:ext>
            </a:extLst>
          </p:cNvPr>
          <p:cNvPicPr>
            <a:picLocks noChangeAspect="1"/>
          </p:cNvPicPr>
          <p:nvPr/>
        </p:nvPicPr>
        <p:blipFill rotWithShape="1">
          <a:blip r:embed="rId8"/>
          <a:srcRect l="39867" t="44305" r="37404" b="11585"/>
          <a:stretch/>
        </p:blipFill>
        <p:spPr>
          <a:xfrm>
            <a:off x="7131212" y="4194346"/>
            <a:ext cx="1766594" cy="1928481"/>
          </a:xfrm>
          <a:prstGeom prst="rect">
            <a:avLst/>
          </a:prstGeom>
          <a:ln>
            <a:solidFill>
              <a:schemeClr val="tx1"/>
            </a:solidFill>
          </a:ln>
        </p:spPr>
      </p:pic>
      <p:pic>
        <p:nvPicPr>
          <p:cNvPr id="80" name="Picture 79">
            <a:extLst>
              <a:ext uri="{FF2B5EF4-FFF2-40B4-BE49-F238E27FC236}">
                <a16:creationId xmlns:a16="http://schemas.microsoft.com/office/drawing/2014/main" id="{89E0A558-6366-669F-856D-F4A2BE4A8B7E}"/>
              </a:ext>
            </a:extLst>
          </p:cNvPr>
          <p:cNvPicPr>
            <a:picLocks noChangeAspect="1"/>
          </p:cNvPicPr>
          <p:nvPr/>
        </p:nvPicPr>
        <p:blipFill rotWithShape="1">
          <a:blip r:embed="rId9"/>
          <a:srcRect l="39867" t="44713" r="37404" b="11583"/>
          <a:stretch/>
        </p:blipFill>
        <p:spPr>
          <a:xfrm>
            <a:off x="9110047" y="4196333"/>
            <a:ext cx="1766594" cy="1910716"/>
          </a:xfrm>
          <a:prstGeom prst="rect">
            <a:avLst/>
          </a:prstGeom>
          <a:ln>
            <a:solidFill>
              <a:schemeClr val="tx1"/>
            </a:solidFill>
          </a:ln>
        </p:spPr>
      </p:pic>
      <p:sp>
        <p:nvSpPr>
          <p:cNvPr id="81" name="TextBox 80">
            <a:extLst>
              <a:ext uri="{FF2B5EF4-FFF2-40B4-BE49-F238E27FC236}">
                <a16:creationId xmlns:a16="http://schemas.microsoft.com/office/drawing/2014/main" id="{3E97C61E-5180-EDFC-72DC-B8F215E193EA}"/>
              </a:ext>
            </a:extLst>
          </p:cNvPr>
          <p:cNvSpPr txBox="1"/>
          <p:nvPr/>
        </p:nvSpPr>
        <p:spPr>
          <a:xfrm>
            <a:off x="5128921" y="3873731"/>
            <a:ext cx="1766594" cy="369332"/>
          </a:xfrm>
          <a:prstGeom prst="rect">
            <a:avLst/>
          </a:prstGeom>
          <a:noFill/>
        </p:spPr>
        <p:txBody>
          <a:bodyPr wrap="square" rtlCol="0">
            <a:spAutoFit/>
          </a:bodyPr>
          <a:lstStyle/>
          <a:p>
            <a:pPr algn="ctr"/>
            <a:r>
              <a:rPr lang="en-US" dirty="0"/>
              <a:t>2011</a:t>
            </a:r>
          </a:p>
        </p:txBody>
      </p:sp>
      <p:sp>
        <p:nvSpPr>
          <p:cNvPr id="82" name="TextBox 81">
            <a:extLst>
              <a:ext uri="{FF2B5EF4-FFF2-40B4-BE49-F238E27FC236}">
                <a16:creationId xmlns:a16="http://schemas.microsoft.com/office/drawing/2014/main" id="{AB3F0835-C5A9-7AE0-293F-7664FDA47ED2}"/>
              </a:ext>
            </a:extLst>
          </p:cNvPr>
          <p:cNvSpPr txBox="1"/>
          <p:nvPr/>
        </p:nvSpPr>
        <p:spPr>
          <a:xfrm>
            <a:off x="7131212" y="3867493"/>
            <a:ext cx="1766594" cy="369332"/>
          </a:xfrm>
          <a:prstGeom prst="rect">
            <a:avLst/>
          </a:prstGeom>
          <a:noFill/>
        </p:spPr>
        <p:txBody>
          <a:bodyPr wrap="square" rtlCol="0">
            <a:spAutoFit/>
          </a:bodyPr>
          <a:lstStyle/>
          <a:p>
            <a:pPr algn="ctr"/>
            <a:r>
              <a:rPr lang="en-US" dirty="0"/>
              <a:t>2016</a:t>
            </a:r>
          </a:p>
        </p:txBody>
      </p:sp>
      <p:sp>
        <p:nvSpPr>
          <p:cNvPr id="83" name="TextBox 82">
            <a:extLst>
              <a:ext uri="{FF2B5EF4-FFF2-40B4-BE49-F238E27FC236}">
                <a16:creationId xmlns:a16="http://schemas.microsoft.com/office/drawing/2014/main" id="{655C1956-1D2C-C591-99A6-0F8D9473295E}"/>
              </a:ext>
            </a:extLst>
          </p:cNvPr>
          <p:cNvSpPr txBox="1"/>
          <p:nvPr/>
        </p:nvSpPr>
        <p:spPr>
          <a:xfrm>
            <a:off x="9128035" y="3879561"/>
            <a:ext cx="1766594" cy="369332"/>
          </a:xfrm>
          <a:prstGeom prst="rect">
            <a:avLst/>
          </a:prstGeom>
          <a:noFill/>
        </p:spPr>
        <p:txBody>
          <a:bodyPr wrap="square" rtlCol="0">
            <a:spAutoFit/>
          </a:bodyPr>
          <a:lstStyle/>
          <a:p>
            <a:pPr algn="ctr"/>
            <a:r>
              <a:rPr lang="en-US" dirty="0"/>
              <a:t>2022</a:t>
            </a:r>
          </a:p>
        </p:txBody>
      </p:sp>
      <p:cxnSp>
        <p:nvCxnSpPr>
          <p:cNvPr id="84" name="Straight Arrow Connector 83">
            <a:extLst>
              <a:ext uri="{FF2B5EF4-FFF2-40B4-BE49-F238E27FC236}">
                <a16:creationId xmlns:a16="http://schemas.microsoft.com/office/drawing/2014/main" id="{D7094A3A-650B-A3AE-E562-3FD43CD38F30}"/>
              </a:ext>
            </a:extLst>
          </p:cNvPr>
          <p:cNvCxnSpPr>
            <a:cxnSpLocks/>
            <a:stCxn id="81" idx="0"/>
            <a:endCxn id="61" idx="2"/>
          </p:cNvCxnSpPr>
          <p:nvPr/>
        </p:nvCxnSpPr>
        <p:spPr>
          <a:xfrm flipV="1">
            <a:off x="6012218" y="3306374"/>
            <a:ext cx="31300" cy="567357"/>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1D3E357-4037-FDB8-227A-8CAA3CE6FB46}"/>
              </a:ext>
            </a:extLst>
          </p:cNvPr>
          <p:cNvCxnSpPr>
            <a:cxnSpLocks/>
          </p:cNvCxnSpPr>
          <p:nvPr/>
        </p:nvCxnSpPr>
        <p:spPr>
          <a:xfrm flipH="1" flipV="1">
            <a:off x="6912567" y="3306374"/>
            <a:ext cx="1114256" cy="626309"/>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31B338F-C8F2-09C9-0DD6-6546FCD9070A}"/>
              </a:ext>
            </a:extLst>
          </p:cNvPr>
          <p:cNvCxnSpPr>
            <a:cxnSpLocks/>
          </p:cNvCxnSpPr>
          <p:nvPr/>
        </p:nvCxnSpPr>
        <p:spPr>
          <a:xfrm flipH="1" flipV="1">
            <a:off x="7993938" y="3301818"/>
            <a:ext cx="2024343" cy="617903"/>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0F1EAF59-8D1E-17E9-5140-979C92094BFE}"/>
              </a:ext>
            </a:extLst>
          </p:cNvPr>
          <p:cNvSpPr txBox="1"/>
          <p:nvPr/>
        </p:nvSpPr>
        <p:spPr>
          <a:xfrm>
            <a:off x="3368446" y="3905008"/>
            <a:ext cx="1312314" cy="1200329"/>
          </a:xfrm>
          <a:prstGeom prst="rect">
            <a:avLst/>
          </a:prstGeom>
          <a:solidFill>
            <a:schemeClr val="bg1"/>
          </a:solidFill>
          <a:ln>
            <a:solidFill>
              <a:schemeClr val="tx1"/>
            </a:solidFill>
          </a:ln>
        </p:spPr>
        <p:txBody>
          <a:bodyPr wrap="square" rtlCol="0">
            <a:spAutoFit/>
          </a:bodyPr>
          <a:lstStyle/>
          <a:p>
            <a:pPr algn="ctr"/>
            <a:r>
              <a:rPr lang="en-US" dirty="0"/>
              <a:t>Landsat</a:t>
            </a:r>
          </a:p>
          <a:p>
            <a:pPr algn="ctr"/>
            <a:r>
              <a:rPr lang="en-US" dirty="0"/>
              <a:t>5</a:t>
            </a:r>
          </a:p>
          <a:p>
            <a:pPr algn="ctr"/>
            <a:r>
              <a:rPr lang="en-US" dirty="0"/>
              <a:t>7</a:t>
            </a:r>
          </a:p>
          <a:p>
            <a:pPr algn="ctr"/>
            <a:r>
              <a:rPr lang="en-US" dirty="0"/>
              <a:t>8</a:t>
            </a:r>
          </a:p>
        </p:txBody>
      </p:sp>
      <p:sp>
        <p:nvSpPr>
          <p:cNvPr id="93" name="Oval 92">
            <a:extLst>
              <a:ext uri="{FF2B5EF4-FFF2-40B4-BE49-F238E27FC236}">
                <a16:creationId xmlns:a16="http://schemas.microsoft.com/office/drawing/2014/main" id="{A7CA70D1-04B0-A2B7-967B-4F9A6DE2197C}"/>
              </a:ext>
            </a:extLst>
          </p:cNvPr>
          <p:cNvSpPr/>
          <p:nvPr/>
        </p:nvSpPr>
        <p:spPr>
          <a:xfrm>
            <a:off x="4137199" y="4301270"/>
            <a:ext cx="106124" cy="10493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7D3CD87A-4254-483D-613D-B35C1F3993A6}"/>
              </a:ext>
            </a:extLst>
          </p:cNvPr>
          <p:cNvSpPr/>
          <p:nvPr/>
        </p:nvSpPr>
        <p:spPr>
          <a:xfrm>
            <a:off x="4139699" y="4573590"/>
            <a:ext cx="106124" cy="10493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E7FE9120-5B38-DB5B-8919-CD7443461669}"/>
              </a:ext>
            </a:extLst>
          </p:cNvPr>
          <p:cNvSpPr/>
          <p:nvPr/>
        </p:nvSpPr>
        <p:spPr>
          <a:xfrm>
            <a:off x="4139699" y="4843412"/>
            <a:ext cx="106124" cy="10493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9011D5-A1CC-1502-C5C4-78022AF4EA8A}"/>
              </a:ext>
            </a:extLst>
          </p:cNvPr>
          <p:cNvSpPr txBox="1">
            <a:spLocks/>
          </p:cNvSpPr>
          <p:nvPr/>
        </p:nvSpPr>
        <p:spPr>
          <a:xfrm>
            <a:off x="6822088" y="8352"/>
            <a:ext cx="7016517" cy="809840"/>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400" dirty="0">
                <a:solidFill>
                  <a:srgbClr val="FF0000"/>
                </a:solidFill>
                <a:latin typeface="+mn-lt"/>
                <a:cs typeface="Times New Roman" panose="02020603050405020304" pitchFamily="18" charset="0"/>
              </a:rPr>
              <a:t>Potential recent increases</a:t>
            </a:r>
          </a:p>
        </p:txBody>
      </p:sp>
      <p:cxnSp>
        <p:nvCxnSpPr>
          <p:cNvPr id="3" name="Straight Arrow Connector 2">
            <a:extLst>
              <a:ext uri="{FF2B5EF4-FFF2-40B4-BE49-F238E27FC236}">
                <a16:creationId xmlns:a16="http://schemas.microsoft.com/office/drawing/2014/main" id="{C8A57221-79F7-964A-0851-E5C54C29BCE2}"/>
              </a:ext>
            </a:extLst>
          </p:cNvPr>
          <p:cNvCxnSpPr>
            <a:cxnSpLocks/>
          </p:cNvCxnSpPr>
          <p:nvPr/>
        </p:nvCxnSpPr>
        <p:spPr>
          <a:xfrm>
            <a:off x="11247085" y="624273"/>
            <a:ext cx="294486" cy="12898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D7A4212-BD4A-DF79-CB0E-28FA72A76BE0}"/>
              </a:ext>
            </a:extLst>
          </p:cNvPr>
          <p:cNvCxnSpPr>
            <a:cxnSpLocks/>
          </p:cNvCxnSpPr>
          <p:nvPr/>
        </p:nvCxnSpPr>
        <p:spPr>
          <a:xfrm flipH="1">
            <a:off x="7971024" y="624273"/>
            <a:ext cx="830087" cy="9010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16CDDCF-ECE6-79C8-83A7-D613EF8BCF29}"/>
              </a:ext>
            </a:extLst>
          </p:cNvPr>
          <p:cNvCxnSpPr>
            <a:cxnSpLocks/>
          </p:cNvCxnSpPr>
          <p:nvPr/>
        </p:nvCxnSpPr>
        <p:spPr>
          <a:xfrm flipH="1">
            <a:off x="3972098" y="471873"/>
            <a:ext cx="4703116" cy="11304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BA4250E-A712-9783-4CDC-6835A23C68B9}"/>
              </a:ext>
            </a:extLst>
          </p:cNvPr>
          <p:cNvSpPr txBox="1"/>
          <p:nvPr/>
        </p:nvSpPr>
        <p:spPr>
          <a:xfrm>
            <a:off x="9728140" y="6475772"/>
            <a:ext cx="2953079" cy="369332"/>
          </a:xfrm>
          <a:prstGeom prst="rect">
            <a:avLst/>
          </a:prstGeom>
          <a:noFill/>
          <a:effectLst/>
        </p:spPr>
        <p:txBody>
          <a:bodyPr wrap="square" rtlCol="0">
            <a:spAutoFit/>
          </a:bodyPr>
          <a:lstStyle/>
          <a:p>
            <a:r>
              <a:rPr lang="en-US" dirty="0" err="1">
                <a:cs typeface="Arial" panose="020B0604020202020204" pitchFamily="34" charset="0"/>
              </a:rPr>
              <a:t>Houskeeper</a:t>
            </a:r>
            <a:r>
              <a:rPr lang="en-US" dirty="0">
                <a:cs typeface="Arial" panose="020B0604020202020204" pitchFamily="34" charset="0"/>
              </a:rPr>
              <a:t> et al. </a:t>
            </a:r>
            <a:r>
              <a:rPr lang="en-US" i="1" dirty="0">
                <a:cs typeface="Arial" panose="020B0604020202020204" pitchFamily="34" charset="0"/>
              </a:rPr>
              <a:t>in prep</a:t>
            </a:r>
          </a:p>
        </p:txBody>
      </p:sp>
    </p:spTree>
    <p:extLst>
      <p:ext uri="{BB962C8B-B14F-4D97-AF65-F5344CB8AC3E}">
        <p14:creationId xmlns:p14="http://schemas.microsoft.com/office/powerpoint/2010/main" val="49561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934F77-CA1A-BBBC-DFD8-9D3550611DF3}"/>
              </a:ext>
            </a:extLst>
          </p:cNvPr>
          <p:cNvPicPr>
            <a:picLocks noChangeAspect="1"/>
          </p:cNvPicPr>
          <p:nvPr/>
        </p:nvPicPr>
        <p:blipFill>
          <a:blip r:embed="rId2"/>
          <a:stretch>
            <a:fillRect/>
          </a:stretch>
        </p:blipFill>
        <p:spPr>
          <a:xfrm>
            <a:off x="-550844" y="0"/>
            <a:ext cx="13716000" cy="6858000"/>
          </a:xfrm>
          <a:prstGeom prst="rect">
            <a:avLst/>
          </a:prstGeom>
        </p:spPr>
      </p:pic>
      <p:sp>
        <p:nvSpPr>
          <p:cNvPr id="11" name="Rectangle 10">
            <a:extLst>
              <a:ext uri="{FF2B5EF4-FFF2-40B4-BE49-F238E27FC236}">
                <a16:creationId xmlns:a16="http://schemas.microsoft.com/office/drawing/2014/main" id="{118D6544-9227-913D-C0DC-205EEDF795D2}"/>
              </a:ext>
            </a:extLst>
          </p:cNvPr>
          <p:cNvSpPr/>
          <p:nvPr/>
        </p:nvSpPr>
        <p:spPr>
          <a:xfrm>
            <a:off x="1618735" y="1997733"/>
            <a:ext cx="284206" cy="31298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4276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p:nvPr/>
        </p:nvSpPr>
        <p:spPr>
          <a:xfrm>
            <a:off x="912009" y="1096237"/>
            <a:ext cx="6551602" cy="123110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D1F3B"/>
              </a:buClr>
              <a:buSzPts val="2800"/>
              <a:buFont typeface="Arial"/>
              <a:buChar char="•"/>
            </a:pPr>
            <a:r>
              <a:rPr lang="en-US" sz="2800">
                <a:ea typeface="Calibri"/>
                <a:cs typeface="Calibri"/>
                <a:sym typeface="Calibri"/>
              </a:rPr>
              <a:t>Once per month from March – September</a:t>
            </a:r>
            <a:endParaRPr/>
          </a:p>
          <a:p>
            <a:pPr marL="285750" marR="0" lvl="0" indent="-285750" algn="l" rtl="0">
              <a:spcBef>
                <a:spcPts val="0"/>
              </a:spcBef>
              <a:spcAft>
                <a:spcPts val="0"/>
              </a:spcAft>
              <a:buClr>
                <a:srgbClr val="0D1F3B"/>
              </a:buClr>
              <a:buSzPts val="2800"/>
              <a:buFont typeface="Arial"/>
              <a:buChar char="•"/>
            </a:pPr>
            <a:r>
              <a:rPr lang="en-US" sz="2800">
                <a:ea typeface="Calibri"/>
                <a:cs typeface="Calibri"/>
                <a:sym typeface="Calibri"/>
              </a:rPr>
              <a:t>Continue time series through December</a:t>
            </a:r>
            <a:endParaRPr sz="2800">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a:ea typeface="Calibri"/>
              <a:cs typeface="Calibri"/>
              <a:sym typeface="Calibri"/>
            </a:endParaRPr>
          </a:p>
        </p:txBody>
      </p:sp>
      <p:pic>
        <p:nvPicPr>
          <p:cNvPr id="118" name="Google Shape;118;p3"/>
          <p:cNvPicPr preferRelativeResize="0"/>
          <p:nvPr/>
        </p:nvPicPr>
        <p:blipFill rotWithShape="1">
          <a:blip r:embed="rId3">
            <a:alphaModFix/>
          </a:blip>
          <a:srcRect/>
          <a:stretch/>
        </p:blipFill>
        <p:spPr>
          <a:xfrm>
            <a:off x="647836" y="2565882"/>
            <a:ext cx="6168889" cy="2236222"/>
          </a:xfrm>
          <a:prstGeom prst="rect">
            <a:avLst/>
          </a:prstGeom>
          <a:noFill/>
          <a:ln>
            <a:noFill/>
          </a:ln>
        </p:spPr>
      </p:pic>
      <p:sp>
        <p:nvSpPr>
          <p:cNvPr id="119" name="Google Shape;119;p3"/>
          <p:cNvSpPr/>
          <p:nvPr/>
        </p:nvSpPr>
        <p:spPr>
          <a:xfrm>
            <a:off x="6402208" y="2640635"/>
            <a:ext cx="214313" cy="161694"/>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ea typeface="Calibri"/>
              <a:cs typeface="Calibri"/>
              <a:sym typeface="Calibri"/>
            </a:endParaRPr>
          </a:p>
        </p:txBody>
      </p:sp>
      <p:sp>
        <p:nvSpPr>
          <p:cNvPr id="120" name="Google Shape;120;p3"/>
          <p:cNvSpPr txBox="1"/>
          <p:nvPr/>
        </p:nvSpPr>
        <p:spPr>
          <a:xfrm>
            <a:off x="6248356" y="2750058"/>
            <a:ext cx="162877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ea typeface="Calibri"/>
                <a:cs typeface="Calibri"/>
                <a:sym typeface="Calibri"/>
              </a:rPr>
              <a:t>North</a:t>
            </a:r>
            <a:endParaRPr/>
          </a:p>
        </p:txBody>
      </p:sp>
      <p:cxnSp>
        <p:nvCxnSpPr>
          <p:cNvPr id="121" name="Google Shape;121;p3"/>
          <p:cNvCxnSpPr/>
          <p:nvPr/>
        </p:nvCxnSpPr>
        <p:spPr>
          <a:xfrm>
            <a:off x="780800" y="4573458"/>
            <a:ext cx="304800" cy="0"/>
          </a:xfrm>
          <a:prstGeom prst="straightConnector1">
            <a:avLst/>
          </a:prstGeom>
          <a:noFill/>
          <a:ln w="38100" cap="flat" cmpd="sng">
            <a:solidFill>
              <a:schemeClr val="dk1"/>
            </a:solidFill>
            <a:prstDash val="solid"/>
            <a:miter lim="800000"/>
            <a:headEnd type="none" w="sm" len="sm"/>
            <a:tailEnd type="none" w="sm" len="sm"/>
          </a:ln>
        </p:spPr>
      </p:cxnSp>
      <p:sp>
        <p:nvSpPr>
          <p:cNvPr id="122" name="Google Shape;122;p3"/>
          <p:cNvSpPr txBox="1"/>
          <p:nvPr/>
        </p:nvSpPr>
        <p:spPr>
          <a:xfrm>
            <a:off x="780800" y="4525105"/>
            <a:ext cx="162877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ea typeface="Calibri"/>
                <a:cs typeface="Calibri"/>
                <a:sym typeface="Calibri"/>
              </a:rPr>
              <a:t>10 km</a:t>
            </a:r>
            <a:endParaRPr/>
          </a:p>
        </p:txBody>
      </p:sp>
      <p:cxnSp>
        <p:nvCxnSpPr>
          <p:cNvPr id="123" name="Google Shape;123;p3"/>
          <p:cNvCxnSpPr/>
          <p:nvPr/>
        </p:nvCxnSpPr>
        <p:spPr>
          <a:xfrm>
            <a:off x="1085600" y="4573458"/>
            <a:ext cx="304800" cy="0"/>
          </a:xfrm>
          <a:prstGeom prst="straightConnector1">
            <a:avLst/>
          </a:prstGeom>
          <a:noFill/>
          <a:ln w="38100" cap="flat" cmpd="sng">
            <a:solidFill>
              <a:schemeClr val="dk1"/>
            </a:solidFill>
            <a:prstDash val="solid"/>
            <a:miter lim="800000"/>
            <a:headEnd type="none" w="sm" len="sm"/>
            <a:tailEnd type="none" w="sm" len="sm"/>
          </a:ln>
        </p:spPr>
      </p:cxnSp>
      <p:sp>
        <p:nvSpPr>
          <p:cNvPr id="124" name="Google Shape;124;p3"/>
          <p:cNvSpPr/>
          <p:nvPr/>
        </p:nvSpPr>
        <p:spPr>
          <a:xfrm>
            <a:off x="3975652" y="4035286"/>
            <a:ext cx="228601" cy="198784"/>
          </a:xfrm>
          <a:prstGeom prst="star5">
            <a:avLst>
              <a:gd name="adj" fmla="val 19098"/>
              <a:gd name="hf" fmla="val 105146"/>
              <a:gd name="vf" fmla="val 11055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ea typeface="Calibri"/>
              <a:cs typeface="Calibri"/>
              <a:sym typeface="Calibri"/>
            </a:endParaRPr>
          </a:p>
        </p:txBody>
      </p:sp>
      <p:pic>
        <p:nvPicPr>
          <p:cNvPr id="125" name="Google Shape;125;p3"/>
          <p:cNvPicPr preferRelativeResize="0"/>
          <p:nvPr/>
        </p:nvPicPr>
        <p:blipFill rotWithShape="1">
          <a:blip r:embed="rId4">
            <a:alphaModFix/>
          </a:blip>
          <a:srcRect l="15800" t="-1218" r="17497" b="1217"/>
          <a:stretch/>
        </p:blipFill>
        <p:spPr>
          <a:xfrm rot="-25265">
            <a:off x="6268811" y="1019948"/>
            <a:ext cx="6307817" cy="5589839"/>
          </a:xfrm>
          <a:prstGeom prst="rect">
            <a:avLst/>
          </a:prstGeom>
          <a:noFill/>
          <a:ln>
            <a:noFill/>
          </a:ln>
        </p:spPr>
      </p:pic>
      <p:sp>
        <p:nvSpPr>
          <p:cNvPr id="126" name="Google Shape;126;p3"/>
          <p:cNvSpPr txBox="1"/>
          <p:nvPr/>
        </p:nvSpPr>
        <p:spPr>
          <a:xfrm>
            <a:off x="89037" y="87926"/>
            <a:ext cx="11474970" cy="5793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ct val="100000"/>
              <a:buFont typeface="Calibri"/>
              <a:buNone/>
            </a:pPr>
            <a:r>
              <a:rPr lang="en-US" sz="3200" dirty="0">
                <a:solidFill>
                  <a:schemeClr val="dk1"/>
                </a:solidFill>
                <a:latin typeface="+mj-lt"/>
                <a:ea typeface="Calibri"/>
                <a:cs typeface="Calibri"/>
                <a:sym typeface="Calibri"/>
              </a:rPr>
              <a:t>Hyperspectral Drone Imaging of Kelp Canopy During SHIFT Campaign </a:t>
            </a:r>
            <a:endParaRPr sz="3200" dirty="0">
              <a:solidFill>
                <a:schemeClr val="dk1"/>
              </a:solidFill>
              <a:latin typeface="+mj-lt"/>
              <a:ea typeface="Calibri"/>
              <a:cs typeface="Calibri"/>
              <a:sym typeface="Calibri"/>
            </a:endParaRPr>
          </a:p>
        </p:txBody>
      </p:sp>
      <p:sp>
        <p:nvSpPr>
          <p:cNvPr id="2" name="TextBox 1">
            <a:extLst>
              <a:ext uri="{FF2B5EF4-FFF2-40B4-BE49-F238E27FC236}">
                <a16:creationId xmlns:a16="http://schemas.microsoft.com/office/drawing/2014/main" id="{B5937F96-256E-2663-5DBE-02C6BA0E9A7C}"/>
              </a:ext>
            </a:extLst>
          </p:cNvPr>
          <p:cNvSpPr txBox="1"/>
          <p:nvPr/>
        </p:nvSpPr>
        <p:spPr>
          <a:xfrm>
            <a:off x="0" y="6488668"/>
            <a:ext cx="4459502" cy="369332"/>
          </a:xfrm>
          <a:prstGeom prst="rect">
            <a:avLst/>
          </a:prstGeom>
          <a:noFill/>
          <a:effectLst/>
        </p:spPr>
        <p:txBody>
          <a:bodyPr wrap="square" rtlCol="0">
            <a:spAutoFit/>
          </a:bodyPr>
          <a:lstStyle/>
          <a:p>
            <a:r>
              <a:rPr lang="en-US" dirty="0">
                <a:cs typeface="Arial" panose="020B0604020202020204" pitchFamily="34" charset="0"/>
              </a:rPr>
              <a:t>Katherine Cavanaugh et al. </a:t>
            </a:r>
            <a:r>
              <a:rPr lang="en-US" i="1" dirty="0">
                <a:cs typeface="Arial" panose="020B0604020202020204" pitchFamily="34" charset="0"/>
              </a:rPr>
              <a:t>in prep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5"/>
          <p:cNvPicPr preferRelativeResize="0"/>
          <p:nvPr/>
        </p:nvPicPr>
        <p:blipFill rotWithShape="1">
          <a:blip r:embed="rId3">
            <a:alphaModFix/>
          </a:blip>
          <a:srcRect b="4715"/>
          <a:stretch/>
        </p:blipFill>
        <p:spPr>
          <a:xfrm>
            <a:off x="6503944" y="0"/>
            <a:ext cx="5540306" cy="6534615"/>
          </a:xfrm>
          <a:prstGeom prst="rect">
            <a:avLst/>
          </a:prstGeom>
          <a:noFill/>
          <a:ln>
            <a:noFill/>
          </a:ln>
        </p:spPr>
      </p:pic>
      <p:sp>
        <p:nvSpPr>
          <p:cNvPr id="141" name="Google Shape;141;p5"/>
          <p:cNvSpPr txBox="1"/>
          <p:nvPr/>
        </p:nvSpPr>
        <p:spPr>
          <a:xfrm>
            <a:off x="89036" y="87927"/>
            <a:ext cx="6168889" cy="1115380"/>
          </a:xfrm>
          <a:prstGeom prst="rect">
            <a:avLst/>
          </a:prstGeom>
          <a:noFill/>
          <a:ln>
            <a:noFill/>
          </a:ln>
        </p:spPr>
        <p:txBody>
          <a:bodyPr spcFirstLastPara="1" wrap="square" lIns="91425" tIns="45700" rIns="91425" bIns="45700" anchor="ctr" anchorCtr="0">
            <a:normAutofit fontScale="97500"/>
          </a:bodyPr>
          <a:lstStyle/>
          <a:p>
            <a:pPr marL="0" marR="0" lvl="0" indent="0" algn="l" rtl="0">
              <a:lnSpc>
                <a:spcPct val="90000"/>
              </a:lnSpc>
              <a:spcBef>
                <a:spcPts val="0"/>
              </a:spcBef>
              <a:spcAft>
                <a:spcPts val="0"/>
              </a:spcAft>
              <a:buClr>
                <a:schemeClr val="dk1"/>
              </a:buClr>
              <a:buSzPct val="100000"/>
              <a:buFont typeface="Calibri"/>
              <a:buNone/>
            </a:pPr>
            <a:r>
              <a:rPr lang="en-US" sz="3500" dirty="0">
                <a:latin typeface="+mj-lt"/>
                <a:ea typeface="Calibri"/>
                <a:cs typeface="Calibri"/>
                <a:sym typeface="Calibri"/>
              </a:rPr>
              <a:t>Kelp canopy biomass increases  with physiological condition</a:t>
            </a:r>
            <a:endParaRPr dirty="0">
              <a:latin typeface="+mj-lt"/>
            </a:endParaRPr>
          </a:p>
        </p:txBody>
      </p:sp>
      <p:pic>
        <p:nvPicPr>
          <p:cNvPr id="142" name="Google Shape;142;p5"/>
          <p:cNvPicPr preferRelativeResize="0"/>
          <p:nvPr/>
        </p:nvPicPr>
        <p:blipFill rotWithShape="1">
          <a:blip r:embed="rId4">
            <a:alphaModFix/>
          </a:blip>
          <a:srcRect/>
          <a:stretch/>
        </p:blipFill>
        <p:spPr>
          <a:xfrm>
            <a:off x="89036" y="2310889"/>
            <a:ext cx="6168889" cy="2236222"/>
          </a:xfrm>
          <a:prstGeom prst="rect">
            <a:avLst/>
          </a:prstGeom>
          <a:noFill/>
          <a:ln>
            <a:noFill/>
          </a:ln>
        </p:spPr>
      </p:pic>
      <p:sp>
        <p:nvSpPr>
          <p:cNvPr id="143" name="Google Shape;143;p5"/>
          <p:cNvSpPr/>
          <p:nvPr/>
        </p:nvSpPr>
        <p:spPr>
          <a:xfrm>
            <a:off x="5843408" y="2385642"/>
            <a:ext cx="214313" cy="161694"/>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5"/>
          <p:cNvSpPr txBox="1"/>
          <p:nvPr/>
        </p:nvSpPr>
        <p:spPr>
          <a:xfrm>
            <a:off x="5689556" y="2495065"/>
            <a:ext cx="162877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North</a:t>
            </a:r>
            <a:endParaRPr/>
          </a:p>
        </p:txBody>
      </p:sp>
      <p:cxnSp>
        <p:nvCxnSpPr>
          <p:cNvPr id="145" name="Google Shape;145;p5"/>
          <p:cNvCxnSpPr/>
          <p:nvPr/>
        </p:nvCxnSpPr>
        <p:spPr>
          <a:xfrm>
            <a:off x="222000" y="4318465"/>
            <a:ext cx="304800" cy="0"/>
          </a:xfrm>
          <a:prstGeom prst="straightConnector1">
            <a:avLst/>
          </a:prstGeom>
          <a:noFill/>
          <a:ln w="38100" cap="flat" cmpd="sng">
            <a:solidFill>
              <a:schemeClr val="dk1"/>
            </a:solidFill>
            <a:prstDash val="solid"/>
            <a:miter lim="800000"/>
            <a:headEnd type="none" w="sm" len="sm"/>
            <a:tailEnd type="none" w="sm" len="sm"/>
          </a:ln>
        </p:spPr>
      </p:cxnSp>
      <p:sp>
        <p:nvSpPr>
          <p:cNvPr id="146" name="Google Shape;146;p5"/>
          <p:cNvSpPr txBox="1"/>
          <p:nvPr/>
        </p:nvSpPr>
        <p:spPr>
          <a:xfrm>
            <a:off x="222000" y="4270112"/>
            <a:ext cx="162877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10 km</a:t>
            </a:r>
            <a:endParaRPr/>
          </a:p>
        </p:txBody>
      </p:sp>
      <p:cxnSp>
        <p:nvCxnSpPr>
          <p:cNvPr id="147" name="Google Shape;147;p5"/>
          <p:cNvCxnSpPr/>
          <p:nvPr/>
        </p:nvCxnSpPr>
        <p:spPr>
          <a:xfrm>
            <a:off x="526800" y="4318465"/>
            <a:ext cx="304800" cy="0"/>
          </a:xfrm>
          <a:prstGeom prst="straightConnector1">
            <a:avLst/>
          </a:prstGeom>
          <a:noFill/>
          <a:ln w="38100" cap="flat" cmpd="sng">
            <a:solidFill>
              <a:schemeClr val="dk1"/>
            </a:solidFill>
            <a:prstDash val="solid"/>
            <a:miter lim="800000"/>
            <a:headEnd type="none" w="sm" len="sm"/>
            <a:tailEnd type="none" w="sm" len="sm"/>
          </a:ln>
        </p:spPr>
      </p:cxnSp>
      <p:sp>
        <p:nvSpPr>
          <p:cNvPr id="2" name="TextBox 1">
            <a:extLst>
              <a:ext uri="{FF2B5EF4-FFF2-40B4-BE49-F238E27FC236}">
                <a16:creationId xmlns:a16="http://schemas.microsoft.com/office/drawing/2014/main" id="{CEBD6316-7A0B-CD38-9DE9-E15E47B204C2}"/>
              </a:ext>
            </a:extLst>
          </p:cNvPr>
          <p:cNvSpPr txBox="1"/>
          <p:nvPr/>
        </p:nvSpPr>
        <p:spPr>
          <a:xfrm>
            <a:off x="0" y="6488668"/>
            <a:ext cx="4459502" cy="369332"/>
          </a:xfrm>
          <a:prstGeom prst="rect">
            <a:avLst/>
          </a:prstGeom>
          <a:noFill/>
          <a:effectLst/>
        </p:spPr>
        <p:txBody>
          <a:bodyPr wrap="square" rtlCol="0">
            <a:spAutoFit/>
          </a:bodyPr>
          <a:lstStyle/>
          <a:p>
            <a:r>
              <a:rPr lang="en-US" dirty="0">
                <a:cs typeface="Arial" panose="020B0604020202020204" pitchFamily="34" charset="0"/>
              </a:rPr>
              <a:t>Katherine Cavanaugh et al. </a:t>
            </a:r>
            <a:r>
              <a:rPr lang="en-US" i="1" dirty="0">
                <a:cs typeface="Arial" panose="020B0604020202020204" pitchFamily="34" charset="0"/>
              </a:rPr>
              <a:t>in prep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251E58-877C-9147-BD07-75E574B02CC5}"/>
              </a:ext>
            </a:extLst>
          </p:cNvPr>
          <p:cNvSpPr txBox="1"/>
          <p:nvPr/>
        </p:nvSpPr>
        <p:spPr>
          <a:xfrm>
            <a:off x="-293166" y="3429000"/>
            <a:ext cx="3099187" cy="1938992"/>
          </a:xfrm>
          <a:prstGeom prst="rect">
            <a:avLst/>
          </a:prstGeom>
          <a:noFill/>
        </p:spPr>
        <p:txBody>
          <a:bodyPr wrap="square" rtlCol="0">
            <a:spAutoFit/>
          </a:bodyPr>
          <a:lstStyle/>
          <a:p>
            <a:pPr algn="ctr"/>
            <a:r>
              <a:rPr lang="en-US" sz="2000" b="1" u="sng" dirty="0"/>
              <a:t>Temporal Coverage</a:t>
            </a:r>
          </a:p>
          <a:p>
            <a:pPr algn="ctr"/>
            <a:r>
              <a:rPr lang="en-US" sz="2000" dirty="0"/>
              <a:t>1984 – </a:t>
            </a:r>
            <a:r>
              <a:rPr lang="en-US" sz="2000" i="1" dirty="0"/>
              <a:t>present</a:t>
            </a:r>
          </a:p>
          <a:p>
            <a:pPr algn="ctr"/>
            <a:r>
              <a:rPr lang="en-US" sz="2000" dirty="0"/>
              <a:t>8 – 16 day repeat</a:t>
            </a:r>
          </a:p>
          <a:p>
            <a:pPr algn="ctr"/>
            <a:endParaRPr lang="en-US" sz="2000" dirty="0"/>
          </a:p>
          <a:p>
            <a:pPr algn="ctr"/>
            <a:r>
              <a:rPr lang="en-US" sz="2000" b="1" u="sng" dirty="0"/>
              <a:t>Spatial Resolution</a:t>
            </a:r>
          </a:p>
          <a:p>
            <a:pPr algn="ctr"/>
            <a:r>
              <a:rPr lang="en-US" sz="2000" dirty="0"/>
              <a:t>30m pixel res.</a:t>
            </a:r>
          </a:p>
        </p:txBody>
      </p:sp>
      <p:grpSp>
        <p:nvGrpSpPr>
          <p:cNvPr id="14" name="Group 13">
            <a:extLst>
              <a:ext uri="{FF2B5EF4-FFF2-40B4-BE49-F238E27FC236}">
                <a16:creationId xmlns:a16="http://schemas.microsoft.com/office/drawing/2014/main" id="{17A325CE-A23B-E64D-9AE6-8C5FE6382642}"/>
              </a:ext>
            </a:extLst>
          </p:cNvPr>
          <p:cNvGrpSpPr/>
          <p:nvPr/>
        </p:nvGrpSpPr>
        <p:grpSpPr>
          <a:xfrm>
            <a:off x="2719071" y="1239936"/>
            <a:ext cx="9410051" cy="5460404"/>
            <a:chOff x="2719071" y="1397596"/>
            <a:chExt cx="9410051" cy="5460404"/>
          </a:xfrm>
        </p:grpSpPr>
        <p:pic>
          <p:nvPicPr>
            <p:cNvPr id="6" name="Picture 5">
              <a:extLst>
                <a:ext uri="{FF2B5EF4-FFF2-40B4-BE49-F238E27FC236}">
                  <a16:creationId xmlns:a16="http://schemas.microsoft.com/office/drawing/2014/main" id="{B9E29E74-D36E-9148-A45F-8C2793AB2FD3}"/>
                </a:ext>
              </a:extLst>
            </p:cNvPr>
            <p:cNvPicPr>
              <a:picLocks noChangeAspect="1"/>
            </p:cNvPicPr>
            <p:nvPr/>
          </p:nvPicPr>
          <p:blipFill>
            <a:blip r:embed="rId2"/>
            <a:stretch>
              <a:fillRect/>
            </a:stretch>
          </p:blipFill>
          <p:spPr>
            <a:xfrm>
              <a:off x="2719071" y="1397596"/>
              <a:ext cx="9410051" cy="5460404"/>
            </a:xfrm>
            <a:prstGeom prst="rect">
              <a:avLst/>
            </a:prstGeom>
          </p:spPr>
        </p:pic>
        <p:sp>
          <p:nvSpPr>
            <p:cNvPr id="12" name="Rectangle 11">
              <a:extLst>
                <a:ext uri="{FF2B5EF4-FFF2-40B4-BE49-F238E27FC236}">
                  <a16:creationId xmlns:a16="http://schemas.microsoft.com/office/drawing/2014/main" id="{F5A828C4-D3DE-4B47-9D8A-59868D0C0844}"/>
                </a:ext>
              </a:extLst>
            </p:cNvPr>
            <p:cNvSpPr/>
            <p:nvPr/>
          </p:nvSpPr>
          <p:spPr>
            <a:xfrm>
              <a:off x="3022406" y="1490008"/>
              <a:ext cx="383909" cy="450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B41079F-1227-4A4E-8696-D42C73BBBA6F}"/>
                </a:ext>
              </a:extLst>
            </p:cNvPr>
            <p:cNvSpPr/>
            <p:nvPr/>
          </p:nvSpPr>
          <p:spPr>
            <a:xfrm>
              <a:off x="8459870" y="1489465"/>
              <a:ext cx="383909" cy="450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EC8B2E5C-6340-B14A-A9FB-3938A751A915}"/>
              </a:ext>
            </a:extLst>
          </p:cNvPr>
          <p:cNvSpPr txBox="1"/>
          <p:nvPr/>
        </p:nvSpPr>
        <p:spPr>
          <a:xfrm>
            <a:off x="10157254" y="6519446"/>
            <a:ext cx="2034746" cy="369332"/>
          </a:xfrm>
          <a:prstGeom prst="rect">
            <a:avLst/>
          </a:prstGeom>
          <a:noFill/>
        </p:spPr>
        <p:txBody>
          <a:bodyPr wrap="square" rtlCol="0">
            <a:spAutoFit/>
          </a:bodyPr>
          <a:lstStyle/>
          <a:p>
            <a:pPr algn="ctr"/>
            <a:r>
              <a:rPr lang="en-US" dirty="0"/>
              <a:t>Bell et al. 2020 RSE</a:t>
            </a:r>
          </a:p>
        </p:txBody>
      </p:sp>
      <p:pic>
        <p:nvPicPr>
          <p:cNvPr id="19" name="Picture 18">
            <a:extLst>
              <a:ext uri="{FF2B5EF4-FFF2-40B4-BE49-F238E27FC236}">
                <a16:creationId xmlns:a16="http://schemas.microsoft.com/office/drawing/2014/main" id="{D9294BD1-82A6-3741-A932-1BEC2CCBFFE1}"/>
              </a:ext>
            </a:extLst>
          </p:cNvPr>
          <p:cNvPicPr>
            <a:picLocks noChangeAspect="1"/>
          </p:cNvPicPr>
          <p:nvPr/>
        </p:nvPicPr>
        <p:blipFill>
          <a:blip r:embed="rId3"/>
          <a:stretch>
            <a:fillRect/>
          </a:stretch>
        </p:blipFill>
        <p:spPr>
          <a:xfrm>
            <a:off x="-148235" y="1266004"/>
            <a:ext cx="3604770" cy="2027683"/>
          </a:xfrm>
          <a:prstGeom prst="rect">
            <a:avLst/>
          </a:prstGeom>
        </p:spPr>
      </p:pic>
      <p:sp>
        <p:nvSpPr>
          <p:cNvPr id="20" name="Title 1">
            <a:extLst>
              <a:ext uri="{FF2B5EF4-FFF2-40B4-BE49-F238E27FC236}">
                <a16:creationId xmlns:a16="http://schemas.microsoft.com/office/drawing/2014/main" id="{78D4AF4E-F28E-D24A-BFF0-B6D8B42AC73B}"/>
              </a:ext>
            </a:extLst>
          </p:cNvPr>
          <p:cNvSpPr txBox="1">
            <a:spLocks/>
          </p:cNvSpPr>
          <p:nvPr/>
        </p:nvSpPr>
        <p:spPr>
          <a:xfrm>
            <a:off x="100862" y="0"/>
            <a:ext cx="11297313" cy="114300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u="sng" dirty="0">
                <a:cs typeface="Gill Sans"/>
              </a:rPr>
              <a:t>Long-term, large spatial extent</a:t>
            </a:r>
            <a:r>
              <a:rPr lang="en-US" sz="3600" dirty="0">
                <a:cs typeface="Gill Sans"/>
              </a:rPr>
              <a:t> monitoring of kelp canopy dynamics from the Landsat satellites</a:t>
            </a:r>
          </a:p>
        </p:txBody>
      </p:sp>
    </p:spTree>
    <p:extLst>
      <p:ext uri="{BB962C8B-B14F-4D97-AF65-F5344CB8AC3E}">
        <p14:creationId xmlns:p14="http://schemas.microsoft.com/office/powerpoint/2010/main" val="3408580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D75D-0C13-F6DA-61A2-FD50F1402D4F}"/>
              </a:ext>
            </a:extLst>
          </p:cNvPr>
          <p:cNvSpPr>
            <a:spLocks noGrp="1"/>
          </p:cNvSpPr>
          <p:nvPr>
            <p:ph type="title"/>
          </p:nvPr>
        </p:nvSpPr>
        <p:spPr>
          <a:xfrm>
            <a:off x="0" y="-7568"/>
            <a:ext cx="10515600" cy="1325563"/>
          </a:xfrm>
        </p:spPr>
        <p:txBody>
          <a:bodyPr/>
          <a:lstStyle/>
          <a:p>
            <a:r>
              <a:rPr lang="en-US" sz="4000" dirty="0" err="1"/>
              <a:t>Kelpwatch.org</a:t>
            </a:r>
            <a:r>
              <a:rPr lang="en-US" sz="4000" dirty="0"/>
              <a:t>: Data visualization and Access</a:t>
            </a:r>
          </a:p>
        </p:txBody>
      </p:sp>
      <p:pic>
        <p:nvPicPr>
          <p:cNvPr id="6" name="Content Placeholder 5">
            <a:extLst>
              <a:ext uri="{FF2B5EF4-FFF2-40B4-BE49-F238E27FC236}">
                <a16:creationId xmlns:a16="http://schemas.microsoft.com/office/drawing/2014/main" id="{390655BC-477D-D95C-A2A0-6A02088DFAEC}"/>
              </a:ext>
            </a:extLst>
          </p:cNvPr>
          <p:cNvPicPr>
            <a:picLocks noGrp="1" noChangeAspect="1"/>
          </p:cNvPicPr>
          <p:nvPr>
            <p:ph idx="1"/>
          </p:nvPr>
        </p:nvPicPr>
        <p:blipFill rotWithShape="1">
          <a:blip r:embed="rId3"/>
          <a:srcRect t="5246"/>
          <a:stretch/>
        </p:blipFill>
        <p:spPr>
          <a:xfrm>
            <a:off x="330751" y="1175773"/>
            <a:ext cx="11530497" cy="5301651"/>
          </a:xfrm>
        </p:spPr>
      </p:pic>
      <p:sp>
        <p:nvSpPr>
          <p:cNvPr id="4" name="TextBox 3">
            <a:extLst>
              <a:ext uri="{FF2B5EF4-FFF2-40B4-BE49-F238E27FC236}">
                <a16:creationId xmlns:a16="http://schemas.microsoft.com/office/drawing/2014/main" id="{A558FB1E-C288-DB9B-B876-931303B84DEC}"/>
              </a:ext>
            </a:extLst>
          </p:cNvPr>
          <p:cNvSpPr txBox="1"/>
          <p:nvPr/>
        </p:nvSpPr>
        <p:spPr>
          <a:xfrm>
            <a:off x="9378130" y="6488668"/>
            <a:ext cx="2953079" cy="369332"/>
          </a:xfrm>
          <a:prstGeom prst="rect">
            <a:avLst/>
          </a:prstGeom>
          <a:noFill/>
          <a:effectLst/>
        </p:spPr>
        <p:txBody>
          <a:bodyPr wrap="square" rtlCol="0">
            <a:spAutoFit/>
          </a:bodyPr>
          <a:lstStyle/>
          <a:p>
            <a:r>
              <a:rPr lang="en-US" dirty="0">
                <a:cs typeface="Arial" panose="020B0604020202020204" pitchFamily="34" charset="0"/>
              </a:rPr>
              <a:t>Bell et al. 2023</a:t>
            </a:r>
            <a:r>
              <a:rPr lang="en-US" i="1" dirty="0">
                <a:cs typeface="Arial" panose="020B0604020202020204" pitchFamily="34" charset="0"/>
              </a:rPr>
              <a:t> </a:t>
            </a:r>
            <a:r>
              <a:rPr lang="en-US" dirty="0">
                <a:cs typeface="Arial" panose="020B0604020202020204" pitchFamily="34" charset="0"/>
              </a:rPr>
              <a:t>PLOS One</a:t>
            </a:r>
          </a:p>
        </p:txBody>
      </p:sp>
    </p:spTree>
    <p:extLst>
      <p:ext uri="{BB962C8B-B14F-4D97-AF65-F5344CB8AC3E}">
        <p14:creationId xmlns:p14="http://schemas.microsoft.com/office/powerpoint/2010/main" val="1472004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D491D99-EC93-2B89-F058-3D6EA070C4D6}"/>
              </a:ext>
            </a:extLst>
          </p:cNvPr>
          <p:cNvPicPr>
            <a:picLocks noChangeAspect="1"/>
          </p:cNvPicPr>
          <p:nvPr/>
        </p:nvPicPr>
        <p:blipFill>
          <a:blip r:embed="rId3"/>
          <a:stretch>
            <a:fillRect/>
          </a:stretch>
        </p:blipFill>
        <p:spPr>
          <a:xfrm>
            <a:off x="0" y="2288"/>
            <a:ext cx="12196073" cy="6855712"/>
          </a:xfrm>
          <a:prstGeom prst="rect">
            <a:avLst/>
          </a:prstGeom>
        </p:spPr>
      </p:pic>
      <p:sp>
        <p:nvSpPr>
          <p:cNvPr id="3" name="Rectangle 2">
            <a:extLst>
              <a:ext uri="{FF2B5EF4-FFF2-40B4-BE49-F238E27FC236}">
                <a16:creationId xmlns:a16="http://schemas.microsoft.com/office/drawing/2014/main" id="{0AD35FF9-98C8-6789-3FAA-6484BE2A51D0}"/>
              </a:ext>
            </a:extLst>
          </p:cNvPr>
          <p:cNvSpPr/>
          <p:nvPr/>
        </p:nvSpPr>
        <p:spPr>
          <a:xfrm>
            <a:off x="4692651" y="2025649"/>
            <a:ext cx="419100" cy="942633"/>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1D8875F-F2A3-6431-BB87-13AD9A490448}"/>
              </a:ext>
            </a:extLst>
          </p:cNvPr>
          <p:cNvSpPr/>
          <p:nvPr/>
        </p:nvSpPr>
        <p:spPr>
          <a:xfrm>
            <a:off x="4149726" y="1374775"/>
            <a:ext cx="419100" cy="422276"/>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826E1B4-4131-AF92-35C4-F96F8434EB8A}"/>
              </a:ext>
            </a:extLst>
          </p:cNvPr>
          <p:cNvSpPr/>
          <p:nvPr/>
        </p:nvSpPr>
        <p:spPr>
          <a:xfrm>
            <a:off x="6651626" y="5488119"/>
            <a:ext cx="419100" cy="422276"/>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85B6E1-31D0-CCEE-86DE-9D2881B6CA24}"/>
              </a:ext>
            </a:extLst>
          </p:cNvPr>
          <p:cNvSpPr/>
          <p:nvPr/>
        </p:nvSpPr>
        <p:spPr>
          <a:xfrm>
            <a:off x="6172202" y="4079875"/>
            <a:ext cx="419100" cy="422276"/>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44B2C71-FC79-130B-BFAD-FED1F859FE51}"/>
              </a:ext>
            </a:extLst>
          </p:cNvPr>
          <p:cNvSpPr/>
          <p:nvPr/>
        </p:nvSpPr>
        <p:spPr>
          <a:xfrm>
            <a:off x="6172202" y="4541947"/>
            <a:ext cx="479424" cy="1554247"/>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AF5D7B8-67E8-3A94-A1DE-E575A0C4EBB2}"/>
              </a:ext>
            </a:extLst>
          </p:cNvPr>
          <p:cNvSpPr/>
          <p:nvPr/>
        </p:nvSpPr>
        <p:spPr>
          <a:xfrm>
            <a:off x="1625602" y="5016500"/>
            <a:ext cx="479424" cy="471619"/>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9131D78-5F1F-6DF1-7667-AF51B37AAF63}"/>
              </a:ext>
            </a:extLst>
          </p:cNvPr>
          <p:cNvSpPr/>
          <p:nvPr/>
        </p:nvSpPr>
        <p:spPr>
          <a:xfrm>
            <a:off x="2479676" y="4880043"/>
            <a:ext cx="479424" cy="809557"/>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3F5B3E-B5AE-DA50-133C-45342538B18F}"/>
              </a:ext>
            </a:extLst>
          </p:cNvPr>
          <p:cNvSpPr/>
          <p:nvPr/>
        </p:nvSpPr>
        <p:spPr>
          <a:xfrm>
            <a:off x="9131303" y="4678563"/>
            <a:ext cx="479424" cy="464938"/>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0C73A4-D4F2-3921-FD1F-0BACF70539F5}"/>
              </a:ext>
            </a:extLst>
          </p:cNvPr>
          <p:cNvSpPr/>
          <p:nvPr/>
        </p:nvSpPr>
        <p:spPr>
          <a:xfrm>
            <a:off x="3136900" y="1332113"/>
            <a:ext cx="1009653" cy="464938"/>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B658BE-BB39-44C2-EBC0-EF3776E220FC}"/>
              </a:ext>
            </a:extLst>
          </p:cNvPr>
          <p:cNvSpPr/>
          <p:nvPr/>
        </p:nvSpPr>
        <p:spPr>
          <a:xfrm>
            <a:off x="4273551" y="1793180"/>
            <a:ext cx="419100" cy="232469"/>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4" name="TextBox 13">
            <a:extLst>
              <a:ext uri="{FF2B5EF4-FFF2-40B4-BE49-F238E27FC236}">
                <a16:creationId xmlns:a16="http://schemas.microsoft.com/office/drawing/2014/main" id="{4EA8CF99-C4D0-73DE-91D2-31E66251E277}"/>
              </a:ext>
            </a:extLst>
          </p:cNvPr>
          <p:cNvSpPr txBox="1"/>
          <p:nvPr/>
        </p:nvSpPr>
        <p:spPr>
          <a:xfrm>
            <a:off x="4483101" y="3421983"/>
            <a:ext cx="1431926" cy="1569660"/>
          </a:xfrm>
          <a:prstGeom prst="rect">
            <a:avLst/>
          </a:prstGeom>
          <a:noFill/>
        </p:spPr>
        <p:txBody>
          <a:bodyPr wrap="square" rtlCol="0">
            <a:spAutoFit/>
          </a:bodyPr>
          <a:lstStyle/>
          <a:p>
            <a:r>
              <a:rPr lang="en-US" sz="3200" b="1" dirty="0">
                <a:solidFill>
                  <a:schemeClr val="accent6"/>
                </a:solidFill>
              </a:rPr>
              <a:t>2022</a:t>
            </a:r>
          </a:p>
          <a:p>
            <a:r>
              <a:rPr lang="en-US" sz="3200" b="1" dirty="0">
                <a:solidFill>
                  <a:srgbClr val="FFC000"/>
                </a:solidFill>
              </a:rPr>
              <a:t>2023</a:t>
            </a:r>
          </a:p>
          <a:p>
            <a:r>
              <a:rPr lang="en-US" sz="3200" b="1" dirty="0">
                <a:solidFill>
                  <a:srgbClr val="7030A0"/>
                </a:solidFill>
              </a:rPr>
              <a:t>2024</a:t>
            </a:r>
          </a:p>
        </p:txBody>
      </p:sp>
    </p:spTree>
    <p:extLst>
      <p:ext uri="{BB962C8B-B14F-4D97-AF65-F5344CB8AC3E}">
        <p14:creationId xmlns:p14="http://schemas.microsoft.com/office/powerpoint/2010/main" val="3430657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81478-2344-D3DE-EF63-AE0B9B33C1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3A7C65-3BD9-151D-A190-920B10170E2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84548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1CC9C4-E0CA-DF3D-0318-89B6B7045F0F}"/>
              </a:ext>
            </a:extLst>
          </p:cNvPr>
          <p:cNvPicPr>
            <a:picLocks noChangeAspect="1"/>
          </p:cNvPicPr>
          <p:nvPr/>
        </p:nvPicPr>
        <p:blipFill rotWithShape="1">
          <a:blip r:embed="rId2"/>
          <a:srcRect l="4561" r="10855"/>
          <a:stretch/>
        </p:blipFill>
        <p:spPr>
          <a:xfrm>
            <a:off x="9875036" y="392507"/>
            <a:ext cx="1942363" cy="2351333"/>
          </a:xfrm>
          <a:prstGeom prst="rect">
            <a:avLst/>
          </a:prstGeom>
        </p:spPr>
      </p:pic>
      <p:sp>
        <p:nvSpPr>
          <p:cNvPr id="29" name="Rectangle 28">
            <a:extLst>
              <a:ext uri="{FF2B5EF4-FFF2-40B4-BE49-F238E27FC236}">
                <a16:creationId xmlns:a16="http://schemas.microsoft.com/office/drawing/2014/main" id="{699FB5D1-0AA4-CBA5-6BCF-E34B2A84567F}"/>
              </a:ext>
            </a:extLst>
          </p:cNvPr>
          <p:cNvSpPr/>
          <p:nvPr/>
        </p:nvSpPr>
        <p:spPr>
          <a:xfrm>
            <a:off x="10088970" y="870125"/>
            <a:ext cx="227149" cy="23202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2828D31-4F6F-236F-8490-CA56764D66CA}"/>
              </a:ext>
            </a:extLst>
          </p:cNvPr>
          <p:cNvSpPr/>
          <p:nvPr/>
        </p:nvSpPr>
        <p:spPr>
          <a:xfrm>
            <a:off x="10998651" y="2269860"/>
            <a:ext cx="704808" cy="4474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5A2F2E04-4370-AA15-8D43-0A52DA588C6C}"/>
              </a:ext>
            </a:extLst>
          </p:cNvPr>
          <p:cNvCxnSpPr/>
          <p:nvPr/>
        </p:nvCxnSpPr>
        <p:spPr>
          <a:xfrm>
            <a:off x="11150134" y="2366942"/>
            <a:ext cx="389541" cy="0"/>
          </a:xfrm>
          <a:prstGeom prst="line">
            <a:avLst/>
          </a:prstGeom>
          <a:ln w="38100">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F2CC9CE-2FB3-8FE8-4F85-5F496A3F4F1D}"/>
              </a:ext>
            </a:extLst>
          </p:cNvPr>
          <p:cNvSpPr txBox="1"/>
          <p:nvPr/>
        </p:nvSpPr>
        <p:spPr>
          <a:xfrm>
            <a:off x="10946183" y="2384868"/>
            <a:ext cx="945321" cy="369332"/>
          </a:xfrm>
          <a:prstGeom prst="rect">
            <a:avLst/>
          </a:prstGeom>
          <a:noFill/>
        </p:spPr>
        <p:txBody>
          <a:bodyPr wrap="square" rtlCol="0">
            <a:spAutoFit/>
          </a:bodyPr>
          <a:lstStyle/>
          <a:p>
            <a:r>
              <a:rPr lang="en-US" dirty="0"/>
              <a:t>80 Km</a:t>
            </a:r>
          </a:p>
        </p:txBody>
      </p:sp>
      <p:pic>
        <p:nvPicPr>
          <p:cNvPr id="3" name="Picture 2">
            <a:extLst>
              <a:ext uri="{FF2B5EF4-FFF2-40B4-BE49-F238E27FC236}">
                <a16:creationId xmlns:a16="http://schemas.microsoft.com/office/drawing/2014/main" id="{C3F28F2B-9317-75EC-AF03-CF5303DCC950}"/>
              </a:ext>
            </a:extLst>
          </p:cNvPr>
          <p:cNvPicPr>
            <a:picLocks noChangeAspect="1"/>
          </p:cNvPicPr>
          <p:nvPr/>
        </p:nvPicPr>
        <p:blipFill>
          <a:blip r:embed="rId3"/>
          <a:stretch>
            <a:fillRect/>
          </a:stretch>
        </p:blipFill>
        <p:spPr>
          <a:xfrm>
            <a:off x="642400" y="2776404"/>
            <a:ext cx="5243135" cy="3571284"/>
          </a:xfrm>
          <a:prstGeom prst="rect">
            <a:avLst/>
          </a:prstGeom>
        </p:spPr>
      </p:pic>
      <p:pic>
        <p:nvPicPr>
          <p:cNvPr id="11" name="Picture 10">
            <a:extLst>
              <a:ext uri="{FF2B5EF4-FFF2-40B4-BE49-F238E27FC236}">
                <a16:creationId xmlns:a16="http://schemas.microsoft.com/office/drawing/2014/main" id="{948FA74D-0654-5C1C-FEAF-A901472A4438}"/>
              </a:ext>
            </a:extLst>
          </p:cNvPr>
          <p:cNvPicPr>
            <a:picLocks noChangeAspect="1"/>
          </p:cNvPicPr>
          <p:nvPr/>
        </p:nvPicPr>
        <p:blipFill>
          <a:blip r:embed="rId4"/>
          <a:stretch>
            <a:fillRect/>
          </a:stretch>
        </p:blipFill>
        <p:spPr>
          <a:xfrm>
            <a:off x="6175709" y="2776405"/>
            <a:ext cx="5243134" cy="3571283"/>
          </a:xfrm>
          <a:prstGeom prst="rect">
            <a:avLst/>
          </a:prstGeom>
        </p:spPr>
      </p:pic>
      <p:sp>
        <p:nvSpPr>
          <p:cNvPr id="23" name="TextBox 22">
            <a:extLst>
              <a:ext uri="{FF2B5EF4-FFF2-40B4-BE49-F238E27FC236}">
                <a16:creationId xmlns:a16="http://schemas.microsoft.com/office/drawing/2014/main" id="{2E99A7CA-BC3B-79C2-3316-ECB7AE3CA74D}"/>
              </a:ext>
            </a:extLst>
          </p:cNvPr>
          <p:cNvSpPr txBox="1"/>
          <p:nvPr/>
        </p:nvSpPr>
        <p:spPr>
          <a:xfrm>
            <a:off x="3050782" y="331516"/>
            <a:ext cx="5869113" cy="1200329"/>
          </a:xfrm>
          <a:prstGeom prst="rect">
            <a:avLst/>
          </a:prstGeom>
          <a:noFill/>
        </p:spPr>
        <p:txBody>
          <a:bodyPr wrap="square" rtlCol="0">
            <a:spAutoFit/>
          </a:bodyPr>
          <a:lstStyle/>
          <a:p>
            <a:pPr algn="ctr">
              <a:spcAft>
                <a:spcPts val="600"/>
              </a:spcAft>
            </a:pPr>
            <a:r>
              <a:rPr lang="en-US" sz="3600" dirty="0">
                <a:latin typeface="+mj-lt"/>
              </a:rPr>
              <a:t>MODIS Summertime SST Anomalies</a:t>
            </a:r>
          </a:p>
        </p:txBody>
      </p:sp>
      <p:sp>
        <p:nvSpPr>
          <p:cNvPr id="28" name="TextBox 27">
            <a:extLst>
              <a:ext uri="{FF2B5EF4-FFF2-40B4-BE49-F238E27FC236}">
                <a16:creationId xmlns:a16="http://schemas.microsoft.com/office/drawing/2014/main" id="{09D771CE-0A18-E2CE-E60D-D6888626C7D2}"/>
              </a:ext>
            </a:extLst>
          </p:cNvPr>
          <p:cNvSpPr txBox="1"/>
          <p:nvPr/>
        </p:nvSpPr>
        <p:spPr>
          <a:xfrm>
            <a:off x="3069798" y="5069372"/>
            <a:ext cx="1374986" cy="723275"/>
          </a:xfrm>
          <a:prstGeom prst="rect">
            <a:avLst/>
          </a:prstGeom>
          <a:noFill/>
          <a:ln>
            <a:noFill/>
          </a:ln>
        </p:spPr>
        <p:txBody>
          <a:bodyPr wrap="square" rtlCol="0">
            <a:spAutoFit/>
          </a:bodyPr>
          <a:lstStyle/>
          <a:p>
            <a:pPr algn="ctr">
              <a:spcAft>
                <a:spcPts val="600"/>
              </a:spcAft>
            </a:pPr>
            <a:r>
              <a:rPr lang="en-US" dirty="0">
                <a:solidFill>
                  <a:schemeClr val="accent2">
                    <a:lumMod val="50000"/>
                  </a:schemeClr>
                </a:solidFill>
              </a:rPr>
              <a:t>The</a:t>
            </a:r>
          </a:p>
          <a:p>
            <a:pPr algn="ctr">
              <a:spcAft>
                <a:spcPts val="600"/>
              </a:spcAft>
            </a:pPr>
            <a:r>
              <a:rPr lang="en-US" dirty="0">
                <a:solidFill>
                  <a:schemeClr val="accent2">
                    <a:lumMod val="50000"/>
                  </a:schemeClr>
                </a:solidFill>
              </a:rPr>
              <a:t>“Blob”</a:t>
            </a:r>
          </a:p>
        </p:txBody>
      </p:sp>
      <p:cxnSp>
        <p:nvCxnSpPr>
          <p:cNvPr id="31" name="Straight Arrow Connector 30">
            <a:extLst>
              <a:ext uri="{FF2B5EF4-FFF2-40B4-BE49-F238E27FC236}">
                <a16:creationId xmlns:a16="http://schemas.microsoft.com/office/drawing/2014/main" id="{9B41F68B-80CF-5638-462A-1718CA66243B}"/>
              </a:ext>
            </a:extLst>
          </p:cNvPr>
          <p:cNvCxnSpPr>
            <a:cxnSpLocks/>
          </p:cNvCxnSpPr>
          <p:nvPr/>
        </p:nvCxnSpPr>
        <p:spPr>
          <a:xfrm flipV="1">
            <a:off x="3894676" y="3674742"/>
            <a:ext cx="95414" cy="1504116"/>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20FCC7E-18E6-0D30-1690-2473A1284002}"/>
              </a:ext>
            </a:extLst>
          </p:cNvPr>
          <p:cNvSpPr txBox="1"/>
          <p:nvPr/>
        </p:nvSpPr>
        <p:spPr>
          <a:xfrm>
            <a:off x="1132991" y="2972607"/>
            <a:ext cx="1773495" cy="400110"/>
          </a:xfrm>
          <a:prstGeom prst="rect">
            <a:avLst/>
          </a:prstGeom>
          <a:solidFill>
            <a:schemeClr val="bg1"/>
          </a:solidFill>
        </p:spPr>
        <p:txBody>
          <a:bodyPr wrap="square" rtlCol="0">
            <a:spAutoFit/>
          </a:bodyPr>
          <a:lstStyle/>
          <a:p>
            <a:pPr algn="ctr"/>
            <a:r>
              <a:rPr lang="en-US" sz="2000" dirty="0"/>
              <a:t>Baja California</a:t>
            </a:r>
          </a:p>
        </p:txBody>
      </p:sp>
      <p:sp>
        <p:nvSpPr>
          <p:cNvPr id="45" name="TextBox 44">
            <a:extLst>
              <a:ext uri="{FF2B5EF4-FFF2-40B4-BE49-F238E27FC236}">
                <a16:creationId xmlns:a16="http://schemas.microsoft.com/office/drawing/2014/main" id="{86587D3D-E774-7F9B-465B-AF990E2F8F21}"/>
              </a:ext>
            </a:extLst>
          </p:cNvPr>
          <p:cNvSpPr txBox="1"/>
          <p:nvPr/>
        </p:nvSpPr>
        <p:spPr>
          <a:xfrm>
            <a:off x="6713276" y="2949797"/>
            <a:ext cx="1773495" cy="400110"/>
          </a:xfrm>
          <a:prstGeom prst="rect">
            <a:avLst/>
          </a:prstGeom>
          <a:solidFill>
            <a:schemeClr val="bg1"/>
          </a:solidFill>
        </p:spPr>
        <p:txBody>
          <a:bodyPr wrap="square" rtlCol="0">
            <a:spAutoFit/>
          </a:bodyPr>
          <a:lstStyle/>
          <a:p>
            <a:pPr algn="ctr"/>
            <a:r>
              <a:rPr lang="en-US" sz="2000" dirty="0"/>
              <a:t>Southern Peru</a:t>
            </a:r>
          </a:p>
        </p:txBody>
      </p:sp>
      <p:pic>
        <p:nvPicPr>
          <p:cNvPr id="8" name="Picture 7">
            <a:extLst>
              <a:ext uri="{FF2B5EF4-FFF2-40B4-BE49-F238E27FC236}">
                <a16:creationId xmlns:a16="http://schemas.microsoft.com/office/drawing/2014/main" id="{824FC77E-12FC-D4F5-329F-A704CE7F1A56}"/>
              </a:ext>
            </a:extLst>
          </p:cNvPr>
          <p:cNvPicPr>
            <a:picLocks noChangeAspect="1"/>
          </p:cNvPicPr>
          <p:nvPr/>
        </p:nvPicPr>
        <p:blipFill>
          <a:blip r:embed="rId5"/>
          <a:stretch>
            <a:fillRect/>
          </a:stretch>
        </p:blipFill>
        <p:spPr>
          <a:xfrm>
            <a:off x="186435" y="403300"/>
            <a:ext cx="1884052" cy="2340633"/>
          </a:xfrm>
          <a:prstGeom prst="rect">
            <a:avLst/>
          </a:prstGeom>
        </p:spPr>
      </p:pic>
      <p:sp>
        <p:nvSpPr>
          <p:cNvPr id="27" name="Rectangle 26">
            <a:extLst>
              <a:ext uri="{FF2B5EF4-FFF2-40B4-BE49-F238E27FC236}">
                <a16:creationId xmlns:a16="http://schemas.microsoft.com/office/drawing/2014/main" id="{16898A6C-DDB4-D609-5CEC-E24A07D63581}"/>
              </a:ext>
            </a:extLst>
          </p:cNvPr>
          <p:cNvSpPr/>
          <p:nvPr/>
        </p:nvSpPr>
        <p:spPr>
          <a:xfrm>
            <a:off x="481708" y="1195551"/>
            <a:ext cx="559633" cy="53464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78DDA560-C0E9-686A-D71E-DED5089330BE}"/>
              </a:ext>
            </a:extLst>
          </p:cNvPr>
          <p:cNvCxnSpPr>
            <a:cxnSpLocks/>
          </p:cNvCxnSpPr>
          <p:nvPr/>
        </p:nvCxnSpPr>
        <p:spPr>
          <a:xfrm>
            <a:off x="844420" y="1731435"/>
            <a:ext cx="432600" cy="10990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2859ACAB-C8C1-8ADC-FCDD-223FC359887E}"/>
              </a:ext>
            </a:extLst>
          </p:cNvPr>
          <p:cNvSpPr/>
          <p:nvPr/>
        </p:nvSpPr>
        <p:spPr>
          <a:xfrm>
            <a:off x="235831" y="2239002"/>
            <a:ext cx="704808" cy="4474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EA144E7-D3FE-B62E-8E6B-09FA9A9E817B}"/>
              </a:ext>
            </a:extLst>
          </p:cNvPr>
          <p:cNvCxnSpPr>
            <a:cxnSpLocks/>
          </p:cNvCxnSpPr>
          <p:nvPr/>
        </p:nvCxnSpPr>
        <p:spPr>
          <a:xfrm>
            <a:off x="374601" y="2335827"/>
            <a:ext cx="389541" cy="0"/>
          </a:xfrm>
          <a:prstGeom prst="line">
            <a:avLst/>
          </a:prstGeom>
          <a:ln w="38100">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7D09D66-3CCA-DEF5-CE92-393CA85B8C10}"/>
              </a:ext>
            </a:extLst>
          </p:cNvPr>
          <p:cNvSpPr txBox="1"/>
          <p:nvPr/>
        </p:nvSpPr>
        <p:spPr>
          <a:xfrm>
            <a:off x="198310" y="2372236"/>
            <a:ext cx="907221" cy="369332"/>
          </a:xfrm>
          <a:prstGeom prst="rect">
            <a:avLst/>
          </a:prstGeom>
          <a:noFill/>
        </p:spPr>
        <p:txBody>
          <a:bodyPr wrap="square" rtlCol="0">
            <a:spAutoFit/>
          </a:bodyPr>
          <a:lstStyle/>
          <a:p>
            <a:r>
              <a:rPr lang="en-US" dirty="0"/>
              <a:t>80 Km</a:t>
            </a:r>
          </a:p>
        </p:txBody>
      </p:sp>
      <p:cxnSp>
        <p:nvCxnSpPr>
          <p:cNvPr id="12" name="Straight Arrow Connector 11">
            <a:extLst>
              <a:ext uri="{FF2B5EF4-FFF2-40B4-BE49-F238E27FC236}">
                <a16:creationId xmlns:a16="http://schemas.microsoft.com/office/drawing/2014/main" id="{1C41A544-F212-4956-603F-9084171F945F}"/>
              </a:ext>
            </a:extLst>
          </p:cNvPr>
          <p:cNvCxnSpPr>
            <a:cxnSpLocks/>
          </p:cNvCxnSpPr>
          <p:nvPr/>
        </p:nvCxnSpPr>
        <p:spPr>
          <a:xfrm flipH="1">
            <a:off x="9329980" y="1141124"/>
            <a:ext cx="872564" cy="16790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790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1971-3B94-5235-09DA-40D1F3247A2C}"/>
              </a:ext>
            </a:extLst>
          </p:cNvPr>
          <p:cNvSpPr>
            <a:spLocks noGrp="1"/>
          </p:cNvSpPr>
          <p:nvPr>
            <p:ph type="title"/>
          </p:nvPr>
        </p:nvSpPr>
        <p:spPr>
          <a:xfrm>
            <a:off x="42037" y="0"/>
            <a:ext cx="10515600" cy="1325563"/>
          </a:xfrm>
        </p:spPr>
        <p:txBody>
          <a:bodyPr/>
          <a:lstStyle/>
          <a:p>
            <a:r>
              <a:rPr lang="en-US" dirty="0"/>
              <a:t>Summer Project Plans: w/ NASA SARP</a:t>
            </a:r>
          </a:p>
        </p:txBody>
      </p:sp>
      <p:pic>
        <p:nvPicPr>
          <p:cNvPr id="5" name="Content Placeholder 4">
            <a:extLst>
              <a:ext uri="{FF2B5EF4-FFF2-40B4-BE49-F238E27FC236}">
                <a16:creationId xmlns:a16="http://schemas.microsoft.com/office/drawing/2014/main" id="{BE032C43-3468-53AF-4826-F09FEFEB32EE}"/>
              </a:ext>
            </a:extLst>
          </p:cNvPr>
          <p:cNvPicPr>
            <a:picLocks noGrp="1" noChangeAspect="1"/>
          </p:cNvPicPr>
          <p:nvPr>
            <p:ph idx="1"/>
          </p:nvPr>
        </p:nvPicPr>
        <p:blipFill>
          <a:blip r:embed="rId3"/>
          <a:stretch>
            <a:fillRect/>
          </a:stretch>
        </p:blipFill>
        <p:spPr>
          <a:xfrm>
            <a:off x="-90483" y="3517885"/>
            <a:ext cx="5909571" cy="2072551"/>
          </a:xfrm>
        </p:spPr>
      </p:pic>
      <p:sp>
        <p:nvSpPr>
          <p:cNvPr id="6" name="Title 1">
            <a:extLst>
              <a:ext uri="{FF2B5EF4-FFF2-40B4-BE49-F238E27FC236}">
                <a16:creationId xmlns:a16="http://schemas.microsoft.com/office/drawing/2014/main" id="{3B06A464-9074-5807-10B2-30C4E49E2F78}"/>
              </a:ext>
            </a:extLst>
          </p:cNvPr>
          <p:cNvSpPr txBox="1">
            <a:spLocks/>
          </p:cNvSpPr>
          <p:nvPr/>
        </p:nvSpPr>
        <p:spPr>
          <a:xfrm>
            <a:off x="65228" y="2074878"/>
            <a:ext cx="5693390" cy="1757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400" dirty="0"/>
              <a:t>Recent collaboration produced open-access AI to detect kelp trained on NASA citizen science data products.</a:t>
            </a:r>
          </a:p>
          <a:p>
            <a:pPr algn="ctr"/>
            <a:r>
              <a:rPr lang="en-US" sz="2000" dirty="0" err="1">
                <a:solidFill>
                  <a:schemeClr val="accent1">
                    <a:lumMod val="50000"/>
                  </a:schemeClr>
                </a:solidFill>
              </a:rPr>
              <a:t>https:github.com</a:t>
            </a:r>
            <a:r>
              <a:rPr lang="en-US" sz="2000" dirty="0">
                <a:solidFill>
                  <a:schemeClr val="accent1">
                    <a:lumMod val="50000"/>
                  </a:schemeClr>
                </a:solidFill>
              </a:rPr>
              <a:t>/</a:t>
            </a:r>
            <a:r>
              <a:rPr lang="en-US" sz="2000" dirty="0" err="1">
                <a:solidFill>
                  <a:schemeClr val="accent1">
                    <a:lumMod val="50000"/>
                  </a:schemeClr>
                </a:solidFill>
              </a:rPr>
              <a:t>ramanakumars</a:t>
            </a:r>
            <a:r>
              <a:rPr lang="en-US" sz="2000" dirty="0">
                <a:solidFill>
                  <a:schemeClr val="accent1">
                    <a:lumMod val="50000"/>
                  </a:schemeClr>
                </a:solidFill>
              </a:rPr>
              <a:t>/</a:t>
            </a:r>
            <a:r>
              <a:rPr lang="en-US" sz="2000" dirty="0" err="1">
                <a:solidFill>
                  <a:schemeClr val="accent1">
                    <a:lumMod val="50000"/>
                  </a:schemeClr>
                </a:solidFill>
              </a:rPr>
              <a:t>patchGAN</a:t>
            </a:r>
            <a:r>
              <a:rPr lang="en-US" sz="2000" dirty="0">
                <a:solidFill>
                  <a:schemeClr val="accent1">
                    <a:lumMod val="50000"/>
                  </a:schemeClr>
                </a:solidFill>
              </a:rPr>
              <a:t>/</a:t>
            </a:r>
          </a:p>
          <a:p>
            <a:endParaRPr lang="en-US" sz="2400" dirty="0"/>
          </a:p>
        </p:txBody>
      </p:sp>
      <p:sp>
        <p:nvSpPr>
          <p:cNvPr id="7" name="Title 1">
            <a:extLst>
              <a:ext uri="{FF2B5EF4-FFF2-40B4-BE49-F238E27FC236}">
                <a16:creationId xmlns:a16="http://schemas.microsoft.com/office/drawing/2014/main" id="{52B2F537-BEFD-A5D8-1C54-FA3D3B71E6AA}"/>
              </a:ext>
            </a:extLst>
          </p:cNvPr>
          <p:cNvSpPr txBox="1">
            <a:spLocks/>
          </p:cNvSpPr>
          <p:nvPr/>
        </p:nvSpPr>
        <p:spPr>
          <a:xfrm>
            <a:off x="707957" y="5590433"/>
            <a:ext cx="4287079" cy="576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000" dirty="0"/>
              <a:t>Mantha et al. (2022) </a:t>
            </a:r>
            <a:r>
              <a:rPr lang="en-US" sz="2000" i="1" dirty="0"/>
              <a:t>ACM CIKM</a:t>
            </a:r>
          </a:p>
        </p:txBody>
      </p:sp>
      <p:sp>
        <p:nvSpPr>
          <p:cNvPr id="8" name="Title 1">
            <a:extLst>
              <a:ext uri="{FF2B5EF4-FFF2-40B4-BE49-F238E27FC236}">
                <a16:creationId xmlns:a16="http://schemas.microsoft.com/office/drawing/2014/main" id="{455A3450-6F70-43E3-6038-4544B585B697}"/>
              </a:ext>
            </a:extLst>
          </p:cNvPr>
          <p:cNvSpPr txBox="1">
            <a:spLocks/>
          </p:cNvSpPr>
          <p:nvPr/>
        </p:nvSpPr>
        <p:spPr>
          <a:xfrm>
            <a:off x="5819088" y="2020842"/>
            <a:ext cx="6384721" cy="1757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dirty="0"/>
              <a:t>Potential high-impact SARP project possible by:</a:t>
            </a:r>
          </a:p>
          <a:p>
            <a:pPr marL="342900" indent="-342900">
              <a:spcAft>
                <a:spcPts val="600"/>
              </a:spcAft>
              <a:buFont typeface="Wingdings" pitchFamily="2" charset="2"/>
              <a:buChar char="§"/>
            </a:pPr>
            <a:r>
              <a:rPr lang="en-US" sz="2400" dirty="0"/>
              <a:t>Adding a transfer layer to Floating Forests AI</a:t>
            </a:r>
          </a:p>
          <a:p>
            <a:pPr marL="342900" indent="-342900">
              <a:spcAft>
                <a:spcPts val="600"/>
              </a:spcAft>
              <a:buFont typeface="Wingdings" pitchFamily="2" charset="2"/>
              <a:buChar char="§"/>
            </a:pPr>
            <a:r>
              <a:rPr lang="en-US" sz="2400" dirty="0"/>
              <a:t>Leveraging highly accurate, expert-labeled data.</a:t>
            </a:r>
            <a:endParaRPr lang="en-US" sz="2400" dirty="0">
              <a:solidFill>
                <a:schemeClr val="accent1">
                  <a:lumMod val="50000"/>
                </a:schemeClr>
              </a:solidFill>
            </a:endParaRPr>
          </a:p>
          <a:p>
            <a:pPr>
              <a:spcAft>
                <a:spcPts val="600"/>
              </a:spcAft>
            </a:pPr>
            <a:endParaRPr lang="en-US" sz="2400" dirty="0"/>
          </a:p>
        </p:txBody>
      </p:sp>
      <p:sp>
        <p:nvSpPr>
          <p:cNvPr id="9" name="Title 1">
            <a:extLst>
              <a:ext uri="{FF2B5EF4-FFF2-40B4-BE49-F238E27FC236}">
                <a16:creationId xmlns:a16="http://schemas.microsoft.com/office/drawing/2014/main" id="{B234F443-EA5F-4D66-0EFD-B922EA7D581B}"/>
              </a:ext>
            </a:extLst>
          </p:cNvPr>
          <p:cNvSpPr txBox="1">
            <a:spLocks/>
          </p:cNvSpPr>
          <p:nvPr/>
        </p:nvSpPr>
        <p:spPr>
          <a:xfrm>
            <a:off x="0" y="862874"/>
            <a:ext cx="12084735" cy="1757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400" dirty="0"/>
              <a:t>Transfer learning takes an AI model developed using a large dataset (e.g., NASA Floating Forests) and ”transfers” learning to a small dataset.</a:t>
            </a:r>
            <a:endParaRPr lang="en-US" sz="2000" dirty="0">
              <a:solidFill>
                <a:schemeClr val="accent1">
                  <a:lumMod val="50000"/>
                </a:schemeClr>
              </a:solidFill>
            </a:endParaRPr>
          </a:p>
          <a:p>
            <a:endParaRPr lang="en-US" sz="2400" dirty="0"/>
          </a:p>
        </p:txBody>
      </p:sp>
      <p:pic>
        <p:nvPicPr>
          <p:cNvPr id="11" name="Picture 10">
            <a:extLst>
              <a:ext uri="{FF2B5EF4-FFF2-40B4-BE49-F238E27FC236}">
                <a16:creationId xmlns:a16="http://schemas.microsoft.com/office/drawing/2014/main" id="{FB80C7FF-0392-A776-154F-6C9E40F2C0F1}"/>
              </a:ext>
            </a:extLst>
          </p:cNvPr>
          <p:cNvPicPr>
            <a:picLocks noChangeAspect="1"/>
          </p:cNvPicPr>
          <p:nvPr/>
        </p:nvPicPr>
        <p:blipFill>
          <a:blip r:embed="rId4"/>
          <a:stretch>
            <a:fillRect/>
          </a:stretch>
        </p:blipFill>
        <p:spPr>
          <a:xfrm>
            <a:off x="6261108" y="3716617"/>
            <a:ext cx="2286546" cy="2564350"/>
          </a:xfrm>
          <a:prstGeom prst="rect">
            <a:avLst/>
          </a:prstGeom>
        </p:spPr>
      </p:pic>
      <p:sp>
        <p:nvSpPr>
          <p:cNvPr id="12" name="Title 1">
            <a:extLst>
              <a:ext uri="{FF2B5EF4-FFF2-40B4-BE49-F238E27FC236}">
                <a16:creationId xmlns:a16="http://schemas.microsoft.com/office/drawing/2014/main" id="{64E5E172-E1C7-57C1-5D47-DD6209093A2F}"/>
              </a:ext>
            </a:extLst>
          </p:cNvPr>
          <p:cNvSpPr txBox="1">
            <a:spLocks/>
          </p:cNvSpPr>
          <p:nvPr/>
        </p:nvSpPr>
        <p:spPr>
          <a:xfrm>
            <a:off x="8547654" y="4272198"/>
            <a:ext cx="3644346" cy="145900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700" dirty="0">
                <a:solidFill>
                  <a:schemeClr val="bg2">
                    <a:lumMod val="10000"/>
                  </a:schemeClr>
                </a:solidFill>
              </a:rPr>
              <a:t>Goal: add spatial information to classification</a:t>
            </a:r>
          </a:p>
          <a:p>
            <a:endParaRPr lang="en-US" sz="2400" dirty="0"/>
          </a:p>
        </p:txBody>
      </p:sp>
      <p:sp>
        <p:nvSpPr>
          <p:cNvPr id="14" name="Title 1">
            <a:extLst>
              <a:ext uri="{FF2B5EF4-FFF2-40B4-BE49-F238E27FC236}">
                <a16:creationId xmlns:a16="http://schemas.microsoft.com/office/drawing/2014/main" id="{159EE54F-5AF7-8A91-CC31-048C1844F6FA}"/>
              </a:ext>
            </a:extLst>
          </p:cNvPr>
          <p:cNvSpPr txBox="1">
            <a:spLocks/>
          </p:cNvSpPr>
          <p:nvPr/>
        </p:nvSpPr>
        <p:spPr>
          <a:xfrm>
            <a:off x="5910193" y="6276171"/>
            <a:ext cx="4287079" cy="576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000" dirty="0"/>
              <a:t>Houskeeper et al. (2021) </a:t>
            </a:r>
            <a:r>
              <a:rPr lang="en-US" sz="2000" i="1" dirty="0" err="1"/>
              <a:t>PLoS</a:t>
            </a:r>
            <a:r>
              <a:rPr lang="en-US" sz="2000" i="1" dirty="0"/>
              <a:t> One</a:t>
            </a:r>
          </a:p>
        </p:txBody>
      </p:sp>
      <p:cxnSp>
        <p:nvCxnSpPr>
          <p:cNvPr id="17" name="Straight Connector 16">
            <a:extLst>
              <a:ext uri="{FF2B5EF4-FFF2-40B4-BE49-F238E27FC236}">
                <a16:creationId xmlns:a16="http://schemas.microsoft.com/office/drawing/2014/main" id="{67264906-2EE1-19F8-0B9D-708DBA20D4C1}"/>
              </a:ext>
            </a:extLst>
          </p:cNvPr>
          <p:cNvCxnSpPr/>
          <p:nvPr/>
        </p:nvCxnSpPr>
        <p:spPr>
          <a:xfrm>
            <a:off x="5758618" y="2074878"/>
            <a:ext cx="0" cy="47777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907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0E776DD1-3E23-0F2E-EDF1-4575F156AA5E}"/>
              </a:ext>
            </a:extLst>
          </p:cNvPr>
          <p:cNvSpPr txBox="1">
            <a:spLocks/>
          </p:cNvSpPr>
          <p:nvPr/>
        </p:nvSpPr>
        <p:spPr>
          <a:xfrm>
            <a:off x="192628" y="3249347"/>
            <a:ext cx="4346369" cy="1747990"/>
          </a:xfrm>
          <a:prstGeom prst="rect">
            <a:avLst/>
          </a:prstGeom>
          <a:noFill/>
          <a:ln>
            <a:no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nSpc>
                <a:spcPct val="120000"/>
              </a:lnSpc>
              <a:buFont typeface="Wingdings" pitchFamily="2" charset="2"/>
              <a:buChar char="§"/>
            </a:pPr>
            <a:r>
              <a:rPr lang="en-US" sz="3600" dirty="0">
                <a:solidFill>
                  <a:schemeClr val="accent6">
                    <a:lumMod val="50000"/>
                  </a:schemeClr>
                </a:solidFill>
                <a:latin typeface="Times New Roman" panose="02020603050405020304" pitchFamily="18" charset="0"/>
                <a:cs typeface="Times New Roman" panose="02020603050405020304" pitchFamily="18" charset="0"/>
              </a:rPr>
              <a:t>Mildly warmer or cooler under La Niña</a:t>
            </a:r>
          </a:p>
        </p:txBody>
      </p:sp>
      <p:pic>
        <p:nvPicPr>
          <p:cNvPr id="3" name="Picture 2">
            <a:extLst>
              <a:ext uri="{FF2B5EF4-FFF2-40B4-BE49-F238E27FC236}">
                <a16:creationId xmlns:a16="http://schemas.microsoft.com/office/drawing/2014/main" id="{1A91126B-CE32-7ECA-20E0-5C4A2FB741EB}"/>
              </a:ext>
            </a:extLst>
          </p:cNvPr>
          <p:cNvPicPr>
            <a:picLocks noChangeAspect="1"/>
          </p:cNvPicPr>
          <p:nvPr/>
        </p:nvPicPr>
        <p:blipFill>
          <a:blip r:embed="rId3"/>
          <a:stretch>
            <a:fillRect/>
          </a:stretch>
        </p:blipFill>
        <p:spPr>
          <a:xfrm>
            <a:off x="5461000" y="10201"/>
            <a:ext cx="6527800" cy="5951818"/>
          </a:xfrm>
          <a:prstGeom prst="rect">
            <a:avLst/>
          </a:prstGeom>
        </p:spPr>
      </p:pic>
      <p:sp>
        <p:nvSpPr>
          <p:cNvPr id="4" name="TextBox 3">
            <a:extLst>
              <a:ext uri="{FF2B5EF4-FFF2-40B4-BE49-F238E27FC236}">
                <a16:creationId xmlns:a16="http://schemas.microsoft.com/office/drawing/2014/main" id="{90C2F807-5661-F17B-C02B-67F5784ECEC3}"/>
              </a:ext>
            </a:extLst>
          </p:cNvPr>
          <p:cNvSpPr txBox="1"/>
          <p:nvPr/>
        </p:nvSpPr>
        <p:spPr>
          <a:xfrm>
            <a:off x="8623300" y="6063569"/>
            <a:ext cx="3410527" cy="369332"/>
          </a:xfrm>
          <a:prstGeom prst="rect">
            <a:avLst/>
          </a:prstGeom>
          <a:noFill/>
        </p:spPr>
        <p:txBody>
          <a:bodyPr wrap="square" rtlCol="0">
            <a:spAutoFit/>
          </a:bodyPr>
          <a:lstStyle/>
          <a:p>
            <a:pPr algn="r"/>
            <a:r>
              <a:rPr lang="en-US" dirty="0">
                <a:latin typeface="Times" pitchFamily="2" charset="0"/>
              </a:rPr>
              <a:t>NOAA Climate Prediction Center</a:t>
            </a:r>
          </a:p>
        </p:txBody>
      </p:sp>
      <p:sp>
        <p:nvSpPr>
          <p:cNvPr id="2" name="Title 1">
            <a:extLst>
              <a:ext uri="{FF2B5EF4-FFF2-40B4-BE49-F238E27FC236}">
                <a16:creationId xmlns:a16="http://schemas.microsoft.com/office/drawing/2014/main" id="{51413676-9F20-92D2-8B94-A58CC45E9DBD}"/>
              </a:ext>
            </a:extLst>
          </p:cNvPr>
          <p:cNvSpPr txBox="1">
            <a:spLocks/>
          </p:cNvSpPr>
          <p:nvPr/>
        </p:nvSpPr>
        <p:spPr>
          <a:xfrm>
            <a:off x="203200" y="1550189"/>
            <a:ext cx="5080000" cy="1465490"/>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nSpc>
                <a:spcPct val="120000"/>
              </a:lnSpc>
              <a:buFont typeface="Wingdings" pitchFamily="2" charset="2"/>
              <a:buChar char="§"/>
            </a:pPr>
            <a:r>
              <a:rPr lang="en-US" sz="3600" dirty="0">
                <a:solidFill>
                  <a:schemeClr val="accent6">
                    <a:lumMod val="50000"/>
                  </a:schemeClr>
                </a:solidFill>
                <a:latin typeface="Times New Roman" panose="02020603050405020304" pitchFamily="18" charset="0"/>
                <a:cs typeface="Times New Roman" panose="02020603050405020304" pitchFamily="18" charset="0"/>
              </a:rPr>
              <a:t>Severely warmer under El Niño conditions</a:t>
            </a:r>
          </a:p>
        </p:txBody>
      </p:sp>
      <p:sp>
        <p:nvSpPr>
          <p:cNvPr id="8" name="Left Arrow 7">
            <a:extLst>
              <a:ext uri="{FF2B5EF4-FFF2-40B4-BE49-F238E27FC236}">
                <a16:creationId xmlns:a16="http://schemas.microsoft.com/office/drawing/2014/main" id="{4E722049-9239-1A38-56D0-1F25A78141C3}"/>
              </a:ext>
            </a:extLst>
          </p:cNvPr>
          <p:cNvSpPr/>
          <p:nvPr/>
        </p:nvSpPr>
        <p:spPr>
          <a:xfrm rot="19323742">
            <a:off x="7707086" y="3800106"/>
            <a:ext cx="356259" cy="238971"/>
          </a:xfrm>
          <a:prstGeom prst="left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a:extLst>
              <a:ext uri="{FF2B5EF4-FFF2-40B4-BE49-F238E27FC236}">
                <a16:creationId xmlns:a16="http://schemas.microsoft.com/office/drawing/2014/main" id="{E7368511-3D92-861E-4160-C51E9883CB2C}"/>
              </a:ext>
            </a:extLst>
          </p:cNvPr>
          <p:cNvSpPr/>
          <p:nvPr/>
        </p:nvSpPr>
        <p:spPr>
          <a:xfrm rot="19323742">
            <a:off x="8144494" y="4451267"/>
            <a:ext cx="356259" cy="238971"/>
          </a:xfrm>
          <a:prstGeom prst="left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a:extLst>
              <a:ext uri="{FF2B5EF4-FFF2-40B4-BE49-F238E27FC236}">
                <a16:creationId xmlns:a16="http://schemas.microsoft.com/office/drawing/2014/main" id="{6F7643B9-547D-C07B-14B7-F9C14FF043C5}"/>
              </a:ext>
            </a:extLst>
          </p:cNvPr>
          <p:cNvSpPr/>
          <p:nvPr/>
        </p:nvSpPr>
        <p:spPr>
          <a:xfrm rot="19323742">
            <a:off x="11053948" y="3810005"/>
            <a:ext cx="356259" cy="238971"/>
          </a:xfrm>
          <a:prstGeom prst="left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a:extLst>
              <a:ext uri="{FF2B5EF4-FFF2-40B4-BE49-F238E27FC236}">
                <a16:creationId xmlns:a16="http://schemas.microsoft.com/office/drawing/2014/main" id="{07703873-9E6D-BB58-3957-0A15173EAE86}"/>
              </a:ext>
            </a:extLst>
          </p:cNvPr>
          <p:cNvSpPr/>
          <p:nvPr/>
        </p:nvSpPr>
        <p:spPr>
          <a:xfrm rot="19323742">
            <a:off x="11491356" y="4461166"/>
            <a:ext cx="356259" cy="238971"/>
          </a:xfrm>
          <a:prstGeom prst="left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713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934F77-CA1A-BBBC-DFD8-9D3550611DF3}"/>
              </a:ext>
            </a:extLst>
          </p:cNvPr>
          <p:cNvPicPr>
            <a:picLocks noChangeAspect="1"/>
          </p:cNvPicPr>
          <p:nvPr/>
        </p:nvPicPr>
        <p:blipFill>
          <a:blip r:embed="rId2"/>
          <a:stretch>
            <a:fillRect/>
          </a:stretch>
        </p:blipFill>
        <p:spPr>
          <a:xfrm>
            <a:off x="-550844" y="0"/>
            <a:ext cx="13716000" cy="6858000"/>
          </a:xfrm>
          <a:prstGeom prst="rect">
            <a:avLst/>
          </a:prstGeom>
        </p:spPr>
      </p:pic>
      <p:sp>
        <p:nvSpPr>
          <p:cNvPr id="11" name="Rectangle 10">
            <a:extLst>
              <a:ext uri="{FF2B5EF4-FFF2-40B4-BE49-F238E27FC236}">
                <a16:creationId xmlns:a16="http://schemas.microsoft.com/office/drawing/2014/main" id="{118D6544-9227-913D-C0DC-205EEDF795D2}"/>
              </a:ext>
            </a:extLst>
          </p:cNvPr>
          <p:cNvSpPr/>
          <p:nvPr/>
        </p:nvSpPr>
        <p:spPr>
          <a:xfrm>
            <a:off x="1421176" y="1531345"/>
            <a:ext cx="561860" cy="99151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381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B3A384C-E88A-3E06-F4BC-A98FF1D6F047}"/>
              </a:ext>
            </a:extLst>
          </p:cNvPr>
          <p:cNvPicPr>
            <a:picLocks noGrp="1" noChangeAspect="1"/>
          </p:cNvPicPr>
          <p:nvPr>
            <p:ph idx="1"/>
          </p:nvPr>
        </p:nvPicPr>
        <p:blipFill>
          <a:blip r:embed="rId3"/>
          <a:stretch>
            <a:fillRect/>
          </a:stretch>
        </p:blipFill>
        <p:spPr>
          <a:xfrm>
            <a:off x="1676400" y="711981"/>
            <a:ext cx="8965971" cy="5776687"/>
          </a:xfrm>
        </p:spPr>
      </p:pic>
      <p:sp>
        <p:nvSpPr>
          <p:cNvPr id="5" name="Title 1">
            <a:extLst>
              <a:ext uri="{FF2B5EF4-FFF2-40B4-BE49-F238E27FC236}">
                <a16:creationId xmlns:a16="http://schemas.microsoft.com/office/drawing/2014/main" id="{032D600D-B9AA-8E0F-7144-864E9FB68FD9}"/>
              </a:ext>
            </a:extLst>
          </p:cNvPr>
          <p:cNvSpPr>
            <a:spLocks noGrp="1"/>
          </p:cNvSpPr>
          <p:nvPr>
            <p:ph type="title"/>
          </p:nvPr>
        </p:nvSpPr>
        <p:spPr>
          <a:xfrm>
            <a:off x="-1" y="-268616"/>
            <a:ext cx="11701849" cy="1325563"/>
          </a:xfrm>
        </p:spPr>
        <p:txBody>
          <a:bodyPr/>
          <a:lstStyle/>
          <a:p>
            <a:r>
              <a:rPr lang="en-US" sz="4000" dirty="0"/>
              <a:t>Resistance and Resilience of Kelp to Marine Heat Waves</a:t>
            </a:r>
          </a:p>
        </p:txBody>
      </p:sp>
      <p:sp>
        <p:nvSpPr>
          <p:cNvPr id="7" name="TextBox 6">
            <a:extLst>
              <a:ext uri="{FF2B5EF4-FFF2-40B4-BE49-F238E27FC236}">
                <a16:creationId xmlns:a16="http://schemas.microsoft.com/office/drawing/2014/main" id="{A7862CC0-8DA0-53FD-1005-279D98DB7116}"/>
              </a:ext>
            </a:extLst>
          </p:cNvPr>
          <p:cNvSpPr txBox="1"/>
          <p:nvPr/>
        </p:nvSpPr>
        <p:spPr>
          <a:xfrm>
            <a:off x="9625265" y="6488668"/>
            <a:ext cx="2953079" cy="369332"/>
          </a:xfrm>
          <a:prstGeom prst="rect">
            <a:avLst/>
          </a:prstGeom>
          <a:noFill/>
          <a:effectLst/>
        </p:spPr>
        <p:txBody>
          <a:bodyPr wrap="square" rtlCol="0">
            <a:spAutoFit/>
          </a:bodyPr>
          <a:lstStyle/>
          <a:p>
            <a:r>
              <a:rPr lang="en-US" dirty="0">
                <a:cs typeface="Arial" panose="020B0604020202020204" pitchFamily="34" charset="0"/>
              </a:rPr>
              <a:t>Bell et al. 2023</a:t>
            </a:r>
            <a:r>
              <a:rPr lang="en-US" i="1" dirty="0">
                <a:cs typeface="Arial" panose="020B0604020202020204" pitchFamily="34" charset="0"/>
              </a:rPr>
              <a:t> </a:t>
            </a:r>
            <a:r>
              <a:rPr lang="en-US" dirty="0">
                <a:cs typeface="Arial" panose="020B0604020202020204" pitchFamily="34" charset="0"/>
              </a:rPr>
              <a:t>PLOS One</a:t>
            </a:r>
          </a:p>
        </p:txBody>
      </p:sp>
      <p:cxnSp>
        <p:nvCxnSpPr>
          <p:cNvPr id="3" name="Straight Connector 2">
            <a:extLst>
              <a:ext uri="{FF2B5EF4-FFF2-40B4-BE49-F238E27FC236}">
                <a16:creationId xmlns:a16="http://schemas.microsoft.com/office/drawing/2014/main" id="{801ED13F-03A2-BAEE-E92D-6B311587E7A6}"/>
              </a:ext>
            </a:extLst>
          </p:cNvPr>
          <p:cNvCxnSpPr/>
          <p:nvPr/>
        </p:nvCxnSpPr>
        <p:spPr>
          <a:xfrm>
            <a:off x="2593298" y="3132944"/>
            <a:ext cx="98935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988C9D6-D231-C583-A5E9-579F953D82B3}"/>
              </a:ext>
            </a:extLst>
          </p:cNvPr>
          <p:cNvSpPr txBox="1"/>
          <p:nvPr/>
        </p:nvSpPr>
        <p:spPr>
          <a:xfrm>
            <a:off x="2743200" y="2273314"/>
            <a:ext cx="1154242" cy="369332"/>
          </a:xfrm>
          <a:prstGeom prst="rect">
            <a:avLst/>
          </a:prstGeom>
          <a:noFill/>
        </p:spPr>
        <p:txBody>
          <a:bodyPr wrap="square" rtlCol="0">
            <a:spAutoFit/>
          </a:bodyPr>
          <a:lstStyle/>
          <a:p>
            <a:r>
              <a:rPr lang="en-US" b="1" dirty="0"/>
              <a:t>Bull Kelp</a:t>
            </a:r>
          </a:p>
        </p:txBody>
      </p:sp>
      <p:sp>
        <p:nvSpPr>
          <p:cNvPr id="8" name="TextBox 7">
            <a:extLst>
              <a:ext uri="{FF2B5EF4-FFF2-40B4-BE49-F238E27FC236}">
                <a16:creationId xmlns:a16="http://schemas.microsoft.com/office/drawing/2014/main" id="{F02C3E2D-C7A4-23BA-CADC-8FDE7388A172}"/>
              </a:ext>
            </a:extLst>
          </p:cNvPr>
          <p:cNvSpPr txBox="1"/>
          <p:nvPr/>
        </p:nvSpPr>
        <p:spPr>
          <a:xfrm>
            <a:off x="3582649" y="3534245"/>
            <a:ext cx="1289154" cy="369332"/>
          </a:xfrm>
          <a:prstGeom prst="rect">
            <a:avLst/>
          </a:prstGeom>
          <a:noFill/>
        </p:spPr>
        <p:txBody>
          <a:bodyPr wrap="square" rtlCol="0">
            <a:spAutoFit/>
          </a:bodyPr>
          <a:lstStyle/>
          <a:p>
            <a:r>
              <a:rPr lang="en-US" b="1" dirty="0"/>
              <a:t>Giant Kelp</a:t>
            </a:r>
          </a:p>
        </p:txBody>
      </p:sp>
    </p:spTree>
    <p:extLst>
      <p:ext uri="{BB962C8B-B14F-4D97-AF65-F5344CB8AC3E}">
        <p14:creationId xmlns:p14="http://schemas.microsoft.com/office/powerpoint/2010/main" val="1769545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448209D-30DB-DD24-E0CA-0B23444171DF}"/>
              </a:ext>
            </a:extLst>
          </p:cNvPr>
          <p:cNvPicPr>
            <a:picLocks noGrp="1" noChangeAspect="1"/>
          </p:cNvPicPr>
          <p:nvPr>
            <p:ph idx="1"/>
          </p:nvPr>
        </p:nvPicPr>
        <p:blipFill rotWithShape="1">
          <a:blip r:embed="rId3"/>
          <a:srcRect t="10063"/>
          <a:stretch/>
        </p:blipFill>
        <p:spPr>
          <a:xfrm>
            <a:off x="75869" y="1373673"/>
            <a:ext cx="12040261" cy="4916774"/>
          </a:xfrm>
        </p:spPr>
      </p:pic>
      <p:sp>
        <p:nvSpPr>
          <p:cNvPr id="7" name="Title 1">
            <a:extLst>
              <a:ext uri="{FF2B5EF4-FFF2-40B4-BE49-F238E27FC236}">
                <a16:creationId xmlns:a16="http://schemas.microsoft.com/office/drawing/2014/main" id="{41E49B90-FF76-025B-F1DA-E099E437116B}"/>
              </a:ext>
            </a:extLst>
          </p:cNvPr>
          <p:cNvSpPr>
            <a:spLocks noGrp="1"/>
          </p:cNvSpPr>
          <p:nvPr>
            <p:ph type="title"/>
          </p:nvPr>
        </p:nvSpPr>
        <p:spPr>
          <a:xfrm>
            <a:off x="0" y="-95229"/>
            <a:ext cx="11332564" cy="1325563"/>
          </a:xfrm>
        </p:spPr>
        <p:txBody>
          <a:bodyPr/>
          <a:lstStyle/>
          <a:p>
            <a:r>
              <a:rPr lang="en-US" sz="4000" dirty="0"/>
              <a:t>Kelp on the Monterey Peninsula has collapsed…</a:t>
            </a:r>
          </a:p>
        </p:txBody>
      </p:sp>
      <p:sp>
        <p:nvSpPr>
          <p:cNvPr id="2" name="TextBox 1">
            <a:extLst>
              <a:ext uri="{FF2B5EF4-FFF2-40B4-BE49-F238E27FC236}">
                <a16:creationId xmlns:a16="http://schemas.microsoft.com/office/drawing/2014/main" id="{A42DEFC7-EB76-0D78-6945-8E8D74304DF8}"/>
              </a:ext>
            </a:extLst>
          </p:cNvPr>
          <p:cNvSpPr txBox="1"/>
          <p:nvPr/>
        </p:nvSpPr>
        <p:spPr>
          <a:xfrm>
            <a:off x="9625265" y="6488668"/>
            <a:ext cx="2953079" cy="369332"/>
          </a:xfrm>
          <a:prstGeom prst="rect">
            <a:avLst/>
          </a:prstGeom>
          <a:noFill/>
          <a:effectLst/>
        </p:spPr>
        <p:txBody>
          <a:bodyPr wrap="square" rtlCol="0">
            <a:spAutoFit/>
          </a:bodyPr>
          <a:lstStyle/>
          <a:p>
            <a:r>
              <a:rPr lang="en-US" dirty="0">
                <a:cs typeface="Arial" panose="020B0604020202020204" pitchFamily="34" charset="0"/>
              </a:rPr>
              <a:t>Bell et al. 2023</a:t>
            </a:r>
            <a:r>
              <a:rPr lang="en-US" i="1" dirty="0">
                <a:cs typeface="Arial" panose="020B0604020202020204" pitchFamily="34" charset="0"/>
              </a:rPr>
              <a:t> </a:t>
            </a:r>
            <a:r>
              <a:rPr lang="en-US" dirty="0">
                <a:cs typeface="Arial" panose="020B0604020202020204" pitchFamily="34" charset="0"/>
              </a:rPr>
              <a:t>PLOS One</a:t>
            </a:r>
          </a:p>
        </p:txBody>
      </p:sp>
    </p:spTree>
    <p:extLst>
      <p:ext uri="{BB962C8B-B14F-4D97-AF65-F5344CB8AC3E}">
        <p14:creationId xmlns:p14="http://schemas.microsoft.com/office/powerpoint/2010/main" val="2581478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934F77-CA1A-BBBC-DFD8-9D3550611DF3}"/>
              </a:ext>
            </a:extLst>
          </p:cNvPr>
          <p:cNvPicPr>
            <a:picLocks noChangeAspect="1"/>
          </p:cNvPicPr>
          <p:nvPr/>
        </p:nvPicPr>
        <p:blipFill>
          <a:blip r:embed="rId2"/>
          <a:stretch>
            <a:fillRect/>
          </a:stretch>
        </p:blipFill>
        <p:spPr>
          <a:xfrm>
            <a:off x="-550844" y="0"/>
            <a:ext cx="13716000" cy="6858000"/>
          </a:xfrm>
          <a:prstGeom prst="rect">
            <a:avLst/>
          </a:prstGeom>
        </p:spPr>
      </p:pic>
      <p:sp>
        <p:nvSpPr>
          <p:cNvPr id="11" name="Rectangle 10">
            <a:extLst>
              <a:ext uri="{FF2B5EF4-FFF2-40B4-BE49-F238E27FC236}">
                <a16:creationId xmlns:a16="http://schemas.microsoft.com/office/drawing/2014/main" id="{118D6544-9227-913D-C0DC-205EEDF795D2}"/>
              </a:ext>
            </a:extLst>
          </p:cNvPr>
          <p:cNvSpPr/>
          <p:nvPr/>
        </p:nvSpPr>
        <p:spPr>
          <a:xfrm>
            <a:off x="1062681" y="1120403"/>
            <a:ext cx="420130" cy="43655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242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696B53-4CA1-800C-6CC0-91CBA9C9CEFE}"/>
              </a:ext>
            </a:extLst>
          </p:cNvPr>
          <p:cNvPicPr>
            <a:picLocks noChangeAspect="1"/>
          </p:cNvPicPr>
          <p:nvPr/>
        </p:nvPicPr>
        <p:blipFill rotWithShape="1">
          <a:blip r:embed="rId3"/>
          <a:srcRect t="9381" b="19421"/>
          <a:stretch/>
        </p:blipFill>
        <p:spPr>
          <a:xfrm>
            <a:off x="0" y="0"/>
            <a:ext cx="12192000" cy="6858000"/>
          </a:xfrm>
          <a:prstGeom prst="rect">
            <a:avLst/>
          </a:prstGeom>
        </p:spPr>
      </p:pic>
      <p:sp>
        <p:nvSpPr>
          <p:cNvPr id="6" name="TextBox 5">
            <a:extLst>
              <a:ext uri="{FF2B5EF4-FFF2-40B4-BE49-F238E27FC236}">
                <a16:creationId xmlns:a16="http://schemas.microsoft.com/office/drawing/2014/main" id="{8608D959-879A-E13C-4457-EAC01CEADA34}"/>
              </a:ext>
            </a:extLst>
          </p:cNvPr>
          <p:cNvSpPr txBox="1"/>
          <p:nvPr/>
        </p:nvSpPr>
        <p:spPr>
          <a:xfrm>
            <a:off x="0" y="6581001"/>
            <a:ext cx="1153886" cy="276999"/>
          </a:xfrm>
          <a:prstGeom prst="rect">
            <a:avLst/>
          </a:prstGeom>
          <a:noFill/>
        </p:spPr>
        <p:txBody>
          <a:bodyPr wrap="square" rtlCol="0">
            <a:spAutoFit/>
          </a:bodyPr>
          <a:lstStyle/>
          <a:p>
            <a:r>
              <a:rPr lang="en-US" sz="1200" dirty="0" err="1">
                <a:solidFill>
                  <a:schemeClr val="bg1"/>
                </a:solidFill>
              </a:rPr>
              <a:t>delphinusorca</a:t>
            </a:r>
            <a:endParaRPr lang="en-US" sz="1200" dirty="0">
              <a:solidFill>
                <a:schemeClr val="bg1"/>
              </a:solidFill>
            </a:endParaRPr>
          </a:p>
        </p:txBody>
      </p:sp>
      <p:pic>
        <p:nvPicPr>
          <p:cNvPr id="8" name="Picture 7">
            <a:extLst>
              <a:ext uri="{FF2B5EF4-FFF2-40B4-BE49-F238E27FC236}">
                <a16:creationId xmlns:a16="http://schemas.microsoft.com/office/drawing/2014/main" id="{1030FD13-F62A-C326-AF2C-74B5A723CB35}"/>
              </a:ext>
            </a:extLst>
          </p:cNvPr>
          <p:cNvPicPr>
            <a:picLocks noChangeAspect="1"/>
          </p:cNvPicPr>
          <p:nvPr/>
        </p:nvPicPr>
        <p:blipFill rotWithShape="1">
          <a:blip r:embed="rId4"/>
          <a:srcRect b="7267"/>
          <a:stretch/>
        </p:blipFill>
        <p:spPr>
          <a:xfrm>
            <a:off x="6215743" y="181859"/>
            <a:ext cx="5736771" cy="3845857"/>
          </a:xfrm>
          <a:prstGeom prst="rect">
            <a:avLst/>
          </a:prstGeom>
        </p:spPr>
      </p:pic>
    </p:spTree>
    <p:extLst>
      <p:ext uri="{BB962C8B-B14F-4D97-AF65-F5344CB8AC3E}">
        <p14:creationId xmlns:p14="http://schemas.microsoft.com/office/powerpoint/2010/main" val="1373218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1966F8-1C4D-3D26-1552-0BF63CA026ED}"/>
              </a:ext>
            </a:extLst>
          </p:cNvPr>
          <p:cNvPicPr>
            <a:picLocks noChangeAspect="1"/>
          </p:cNvPicPr>
          <p:nvPr/>
        </p:nvPicPr>
        <p:blipFill>
          <a:blip r:embed="rId3"/>
          <a:stretch>
            <a:fillRect/>
          </a:stretch>
        </p:blipFill>
        <p:spPr>
          <a:xfrm>
            <a:off x="494321" y="905551"/>
            <a:ext cx="7034652" cy="5321489"/>
          </a:xfrm>
          <a:prstGeom prst="rect">
            <a:avLst/>
          </a:prstGeom>
        </p:spPr>
      </p:pic>
      <p:sp>
        <p:nvSpPr>
          <p:cNvPr id="5" name="TextBox 4">
            <a:extLst>
              <a:ext uri="{FF2B5EF4-FFF2-40B4-BE49-F238E27FC236}">
                <a16:creationId xmlns:a16="http://schemas.microsoft.com/office/drawing/2014/main" id="{FB730DA2-7329-C342-92C0-1FF85C3071A3}"/>
              </a:ext>
            </a:extLst>
          </p:cNvPr>
          <p:cNvSpPr txBox="1"/>
          <p:nvPr/>
        </p:nvSpPr>
        <p:spPr>
          <a:xfrm>
            <a:off x="20311" y="6472847"/>
            <a:ext cx="1982212" cy="369332"/>
          </a:xfrm>
          <a:prstGeom prst="rect">
            <a:avLst/>
          </a:prstGeom>
          <a:noFill/>
        </p:spPr>
        <p:txBody>
          <a:bodyPr wrap="square" rtlCol="0">
            <a:spAutoFit/>
          </a:bodyPr>
          <a:lstStyle/>
          <a:p>
            <a:r>
              <a:rPr lang="en-US" dirty="0"/>
              <a:t>Tinker et al. 2019</a:t>
            </a:r>
          </a:p>
        </p:txBody>
      </p:sp>
      <p:pic>
        <p:nvPicPr>
          <p:cNvPr id="8" name="Picture 7">
            <a:extLst>
              <a:ext uri="{FF2B5EF4-FFF2-40B4-BE49-F238E27FC236}">
                <a16:creationId xmlns:a16="http://schemas.microsoft.com/office/drawing/2014/main" id="{8FD95A97-0759-DF69-599C-03D3E685B2A9}"/>
              </a:ext>
            </a:extLst>
          </p:cNvPr>
          <p:cNvPicPr>
            <a:picLocks noChangeAspect="1"/>
          </p:cNvPicPr>
          <p:nvPr/>
        </p:nvPicPr>
        <p:blipFill>
          <a:blip r:embed="rId4"/>
          <a:stretch>
            <a:fillRect/>
          </a:stretch>
        </p:blipFill>
        <p:spPr>
          <a:xfrm>
            <a:off x="7696629" y="0"/>
            <a:ext cx="4475061" cy="2335422"/>
          </a:xfrm>
          <a:prstGeom prst="rect">
            <a:avLst/>
          </a:prstGeom>
        </p:spPr>
      </p:pic>
      <p:pic>
        <p:nvPicPr>
          <p:cNvPr id="26" name="Picture 25">
            <a:extLst>
              <a:ext uri="{FF2B5EF4-FFF2-40B4-BE49-F238E27FC236}">
                <a16:creationId xmlns:a16="http://schemas.microsoft.com/office/drawing/2014/main" id="{64223D34-E033-7F83-0D3B-47498E906DB8}"/>
              </a:ext>
            </a:extLst>
          </p:cNvPr>
          <p:cNvPicPr>
            <a:picLocks noChangeAspect="1"/>
          </p:cNvPicPr>
          <p:nvPr/>
        </p:nvPicPr>
        <p:blipFill>
          <a:blip r:embed="rId5"/>
          <a:srcRect/>
          <a:stretch/>
        </p:blipFill>
        <p:spPr>
          <a:xfrm>
            <a:off x="7696629" y="2238452"/>
            <a:ext cx="4475060" cy="2335422"/>
          </a:xfrm>
          <a:prstGeom prst="rect">
            <a:avLst/>
          </a:prstGeom>
        </p:spPr>
      </p:pic>
      <p:pic>
        <p:nvPicPr>
          <p:cNvPr id="28" name="Picture 27">
            <a:extLst>
              <a:ext uri="{FF2B5EF4-FFF2-40B4-BE49-F238E27FC236}">
                <a16:creationId xmlns:a16="http://schemas.microsoft.com/office/drawing/2014/main" id="{C71DA981-FF17-2090-FDA8-B5A1B1D8C07B}"/>
              </a:ext>
            </a:extLst>
          </p:cNvPr>
          <p:cNvPicPr>
            <a:picLocks noChangeAspect="1"/>
          </p:cNvPicPr>
          <p:nvPr/>
        </p:nvPicPr>
        <p:blipFill>
          <a:blip r:embed="rId6"/>
          <a:srcRect/>
          <a:stretch/>
        </p:blipFill>
        <p:spPr>
          <a:xfrm>
            <a:off x="7696629" y="4476904"/>
            <a:ext cx="4475060" cy="2335422"/>
          </a:xfrm>
          <a:prstGeom prst="rect">
            <a:avLst/>
          </a:prstGeom>
        </p:spPr>
      </p:pic>
      <p:sp>
        <p:nvSpPr>
          <p:cNvPr id="10" name="Rectangle 9">
            <a:extLst>
              <a:ext uri="{FF2B5EF4-FFF2-40B4-BE49-F238E27FC236}">
                <a16:creationId xmlns:a16="http://schemas.microsoft.com/office/drawing/2014/main" id="{1C505CDD-642B-558F-C6FD-4E7529BC4BDC}"/>
              </a:ext>
            </a:extLst>
          </p:cNvPr>
          <p:cNvSpPr/>
          <p:nvPr/>
        </p:nvSpPr>
        <p:spPr>
          <a:xfrm>
            <a:off x="8167324" y="2151690"/>
            <a:ext cx="4024676" cy="183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0908D0E-11A4-D9B2-48C2-ABE5164BC3DB}"/>
              </a:ext>
            </a:extLst>
          </p:cNvPr>
          <p:cNvSpPr/>
          <p:nvPr/>
        </p:nvSpPr>
        <p:spPr>
          <a:xfrm>
            <a:off x="8054396" y="4401632"/>
            <a:ext cx="4024676" cy="183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3D33C87-629D-979D-BD8F-69BF4220235B}"/>
              </a:ext>
            </a:extLst>
          </p:cNvPr>
          <p:cNvSpPr/>
          <p:nvPr/>
        </p:nvSpPr>
        <p:spPr>
          <a:xfrm flipH="1">
            <a:off x="7663971" y="5204098"/>
            <a:ext cx="231809" cy="97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E78B042-9118-30C6-0080-EF54FFE0C516}"/>
              </a:ext>
            </a:extLst>
          </p:cNvPr>
          <p:cNvSpPr/>
          <p:nvPr/>
        </p:nvSpPr>
        <p:spPr>
          <a:xfrm flipH="1">
            <a:off x="7634952" y="838526"/>
            <a:ext cx="231809" cy="97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E7530CFB-D38A-30DA-A90C-E52119476F78}"/>
              </a:ext>
            </a:extLst>
          </p:cNvPr>
          <p:cNvSpPr txBox="1"/>
          <p:nvPr/>
        </p:nvSpPr>
        <p:spPr>
          <a:xfrm>
            <a:off x="8359047" y="4605987"/>
            <a:ext cx="1274644" cy="338554"/>
          </a:xfrm>
          <a:prstGeom prst="rect">
            <a:avLst/>
          </a:prstGeom>
          <a:noFill/>
        </p:spPr>
        <p:txBody>
          <a:bodyPr wrap="square" rtlCol="0">
            <a:spAutoFit/>
          </a:bodyPr>
          <a:lstStyle/>
          <a:p>
            <a:r>
              <a:rPr lang="en-US" sz="1600" dirty="0"/>
              <a:t>Sitka Sound</a:t>
            </a:r>
          </a:p>
        </p:txBody>
      </p:sp>
      <p:sp>
        <p:nvSpPr>
          <p:cNvPr id="48" name="TextBox 47">
            <a:extLst>
              <a:ext uri="{FF2B5EF4-FFF2-40B4-BE49-F238E27FC236}">
                <a16:creationId xmlns:a16="http://schemas.microsoft.com/office/drawing/2014/main" id="{D0C98F34-0982-E218-22C5-6A5961F93F94}"/>
              </a:ext>
            </a:extLst>
          </p:cNvPr>
          <p:cNvSpPr txBox="1"/>
          <p:nvPr/>
        </p:nvSpPr>
        <p:spPr>
          <a:xfrm>
            <a:off x="8359046" y="2593542"/>
            <a:ext cx="1634039" cy="338554"/>
          </a:xfrm>
          <a:prstGeom prst="rect">
            <a:avLst/>
          </a:prstGeom>
          <a:noFill/>
        </p:spPr>
        <p:txBody>
          <a:bodyPr wrap="square" rtlCol="0">
            <a:spAutoFit/>
          </a:bodyPr>
          <a:lstStyle/>
          <a:p>
            <a:r>
              <a:rPr lang="en-US" sz="1600" dirty="0"/>
              <a:t>Admiralty Island</a:t>
            </a:r>
          </a:p>
        </p:txBody>
      </p:sp>
      <p:sp>
        <p:nvSpPr>
          <p:cNvPr id="49" name="TextBox 48">
            <a:extLst>
              <a:ext uri="{FF2B5EF4-FFF2-40B4-BE49-F238E27FC236}">
                <a16:creationId xmlns:a16="http://schemas.microsoft.com/office/drawing/2014/main" id="{160CAA16-271A-662E-FEA2-E570FBDDFA91}"/>
              </a:ext>
            </a:extLst>
          </p:cNvPr>
          <p:cNvSpPr txBox="1"/>
          <p:nvPr/>
        </p:nvSpPr>
        <p:spPr>
          <a:xfrm>
            <a:off x="8359047" y="317138"/>
            <a:ext cx="1274644" cy="338554"/>
          </a:xfrm>
          <a:prstGeom prst="rect">
            <a:avLst/>
          </a:prstGeom>
          <a:noFill/>
        </p:spPr>
        <p:txBody>
          <a:bodyPr wrap="square" rtlCol="0">
            <a:spAutoFit/>
          </a:bodyPr>
          <a:lstStyle/>
          <a:p>
            <a:r>
              <a:rPr lang="en-US" sz="1600" dirty="0"/>
              <a:t>Glacier Bay</a:t>
            </a:r>
          </a:p>
        </p:txBody>
      </p:sp>
      <p:sp>
        <p:nvSpPr>
          <p:cNvPr id="50" name="Rectangle 49">
            <a:extLst>
              <a:ext uri="{FF2B5EF4-FFF2-40B4-BE49-F238E27FC236}">
                <a16:creationId xmlns:a16="http://schemas.microsoft.com/office/drawing/2014/main" id="{FCD53E8D-6EA7-A31F-25F2-F185B72F660F}"/>
              </a:ext>
            </a:extLst>
          </p:cNvPr>
          <p:cNvSpPr/>
          <p:nvPr/>
        </p:nvSpPr>
        <p:spPr>
          <a:xfrm>
            <a:off x="3284834" y="2528236"/>
            <a:ext cx="503613" cy="4284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40263EEB-D0D6-A543-9912-D5B79A902691}"/>
              </a:ext>
            </a:extLst>
          </p:cNvPr>
          <p:cNvCxnSpPr>
            <a:cxnSpLocks/>
            <a:endCxn id="26" idx="1"/>
          </p:cNvCxnSpPr>
          <p:nvPr/>
        </p:nvCxnSpPr>
        <p:spPr>
          <a:xfrm flipV="1">
            <a:off x="5313678" y="3406163"/>
            <a:ext cx="2382951" cy="484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16B1FD8-854C-D744-86E2-F5156C22CE43}"/>
              </a:ext>
            </a:extLst>
          </p:cNvPr>
          <p:cNvCxnSpPr>
            <a:cxnSpLocks/>
          </p:cNvCxnSpPr>
          <p:nvPr/>
        </p:nvCxnSpPr>
        <p:spPr>
          <a:xfrm>
            <a:off x="4613601" y="4221706"/>
            <a:ext cx="3062717" cy="12483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E084DAE-619C-2542-BE59-24954FD85014}"/>
              </a:ext>
            </a:extLst>
          </p:cNvPr>
          <p:cNvCxnSpPr>
            <a:cxnSpLocks/>
          </p:cNvCxnSpPr>
          <p:nvPr/>
        </p:nvCxnSpPr>
        <p:spPr>
          <a:xfrm flipV="1">
            <a:off x="3788448" y="838200"/>
            <a:ext cx="3896866" cy="8516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6DC83025-A9F2-FF19-2FD4-D1790108BEE1}"/>
              </a:ext>
            </a:extLst>
          </p:cNvPr>
          <p:cNvSpPr/>
          <p:nvPr/>
        </p:nvSpPr>
        <p:spPr>
          <a:xfrm>
            <a:off x="3808758" y="2154109"/>
            <a:ext cx="503613" cy="4284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945275C-DE74-9639-C03F-0F2DD98DD5A1}"/>
              </a:ext>
            </a:extLst>
          </p:cNvPr>
          <p:cNvSpPr/>
          <p:nvPr/>
        </p:nvSpPr>
        <p:spPr>
          <a:xfrm>
            <a:off x="3446482" y="2977675"/>
            <a:ext cx="346845" cy="4284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AB3ED08F-8062-00EB-7EBD-A29A43DDF236}"/>
              </a:ext>
            </a:extLst>
          </p:cNvPr>
          <p:cNvGrpSpPr/>
          <p:nvPr/>
        </p:nvGrpSpPr>
        <p:grpSpPr>
          <a:xfrm>
            <a:off x="3248325" y="3473514"/>
            <a:ext cx="686290" cy="557591"/>
            <a:chOff x="3226553" y="3473514"/>
            <a:chExt cx="686290" cy="557591"/>
          </a:xfrm>
        </p:grpSpPr>
        <p:sp>
          <p:nvSpPr>
            <p:cNvPr id="59" name="Rectangle 58">
              <a:extLst>
                <a:ext uri="{FF2B5EF4-FFF2-40B4-BE49-F238E27FC236}">
                  <a16:creationId xmlns:a16="http://schemas.microsoft.com/office/drawing/2014/main" id="{0C0F73A2-71C2-63EC-5734-C87EFC3B675D}"/>
                </a:ext>
              </a:extLst>
            </p:cNvPr>
            <p:cNvSpPr/>
            <p:nvPr/>
          </p:nvSpPr>
          <p:spPr>
            <a:xfrm>
              <a:off x="3226553" y="3473514"/>
              <a:ext cx="447207" cy="4640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89CC7CF-5FB6-FA3D-82D6-0F215F177021}"/>
                </a:ext>
              </a:extLst>
            </p:cNvPr>
            <p:cNvSpPr/>
            <p:nvPr/>
          </p:nvSpPr>
          <p:spPr>
            <a:xfrm>
              <a:off x="3465636" y="3567047"/>
              <a:ext cx="447207" cy="4640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a:extLst>
              <a:ext uri="{FF2B5EF4-FFF2-40B4-BE49-F238E27FC236}">
                <a16:creationId xmlns:a16="http://schemas.microsoft.com/office/drawing/2014/main" id="{CB07D077-6012-3688-EA48-082C2BAB75C9}"/>
              </a:ext>
            </a:extLst>
          </p:cNvPr>
          <p:cNvSpPr/>
          <p:nvPr/>
        </p:nvSpPr>
        <p:spPr>
          <a:xfrm>
            <a:off x="3808758" y="3259270"/>
            <a:ext cx="281385" cy="4284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E0FC2B7-55B6-9524-4090-F2F8AFC28F2F}"/>
              </a:ext>
            </a:extLst>
          </p:cNvPr>
          <p:cNvSpPr/>
          <p:nvPr/>
        </p:nvSpPr>
        <p:spPr>
          <a:xfrm>
            <a:off x="4069669" y="3009456"/>
            <a:ext cx="539054" cy="38380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4A4261E1-3F9D-347C-69C2-DF6E8878ACF5}"/>
              </a:ext>
            </a:extLst>
          </p:cNvPr>
          <p:cNvSpPr txBox="1"/>
          <p:nvPr/>
        </p:nvSpPr>
        <p:spPr>
          <a:xfrm>
            <a:off x="2835843" y="2742480"/>
            <a:ext cx="518528" cy="307777"/>
          </a:xfrm>
          <a:prstGeom prst="rect">
            <a:avLst/>
          </a:prstGeom>
          <a:noFill/>
        </p:spPr>
        <p:txBody>
          <a:bodyPr wrap="square" rtlCol="0">
            <a:spAutoFit/>
          </a:bodyPr>
          <a:lstStyle/>
          <a:p>
            <a:pPr algn="ctr"/>
            <a:r>
              <a:rPr lang="en-US" sz="1400" b="1" dirty="0"/>
              <a:t>N02</a:t>
            </a:r>
          </a:p>
        </p:txBody>
      </p:sp>
      <p:sp>
        <p:nvSpPr>
          <p:cNvPr id="56" name="TextBox 55">
            <a:extLst>
              <a:ext uri="{FF2B5EF4-FFF2-40B4-BE49-F238E27FC236}">
                <a16:creationId xmlns:a16="http://schemas.microsoft.com/office/drawing/2014/main" id="{3CF053E6-B0BE-486C-D647-80B5C7B59CD8}"/>
              </a:ext>
            </a:extLst>
          </p:cNvPr>
          <p:cNvSpPr txBox="1"/>
          <p:nvPr/>
        </p:nvSpPr>
        <p:spPr>
          <a:xfrm>
            <a:off x="2991819" y="3191919"/>
            <a:ext cx="518528" cy="307777"/>
          </a:xfrm>
          <a:prstGeom prst="rect">
            <a:avLst/>
          </a:prstGeom>
          <a:noFill/>
        </p:spPr>
        <p:txBody>
          <a:bodyPr wrap="square" rtlCol="0">
            <a:spAutoFit/>
          </a:bodyPr>
          <a:lstStyle/>
          <a:p>
            <a:pPr algn="ctr"/>
            <a:r>
              <a:rPr lang="en-US" sz="1400" b="1" dirty="0"/>
              <a:t>N03</a:t>
            </a:r>
          </a:p>
        </p:txBody>
      </p:sp>
      <p:sp>
        <p:nvSpPr>
          <p:cNvPr id="57" name="TextBox 56">
            <a:extLst>
              <a:ext uri="{FF2B5EF4-FFF2-40B4-BE49-F238E27FC236}">
                <a16:creationId xmlns:a16="http://schemas.microsoft.com/office/drawing/2014/main" id="{0F3E5551-099E-DCF0-A615-53FCCD5B94FF}"/>
              </a:ext>
            </a:extLst>
          </p:cNvPr>
          <p:cNvSpPr txBox="1"/>
          <p:nvPr/>
        </p:nvSpPr>
        <p:spPr>
          <a:xfrm>
            <a:off x="4352649" y="2724870"/>
            <a:ext cx="518528" cy="307777"/>
          </a:xfrm>
          <a:prstGeom prst="rect">
            <a:avLst/>
          </a:prstGeom>
          <a:noFill/>
        </p:spPr>
        <p:txBody>
          <a:bodyPr wrap="square" rtlCol="0">
            <a:spAutoFit/>
          </a:bodyPr>
          <a:lstStyle/>
          <a:p>
            <a:pPr algn="ctr"/>
            <a:r>
              <a:rPr lang="en-US" sz="1400" b="1" dirty="0"/>
              <a:t>N08</a:t>
            </a:r>
          </a:p>
        </p:txBody>
      </p:sp>
      <p:sp>
        <p:nvSpPr>
          <p:cNvPr id="58" name="TextBox 57">
            <a:extLst>
              <a:ext uri="{FF2B5EF4-FFF2-40B4-BE49-F238E27FC236}">
                <a16:creationId xmlns:a16="http://schemas.microsoft.com/office/drawing/2014/main" id="{501A74C3-0217-16A2-3E9C-26457A6546D4}"/>
              </a:ext>
            </a:extLst>
          </p:cNvPr>
          <p:cNvSpPr txBox="1"/>
          <p:nvPr/>
        </p:nvSpPr>
        <p:spPr>
          <a:xfrm>
            <a:off x="3352410" y="3508622"/>
            <a:ext cx="518528" cy="307777"/>
          </a:xfrm>
          <a:prstGeom prst="rect">
            <a:avLst/>
          </a:prstGeom>
          <a:noFill/>
        </p:spPr>
        <p:txBody>
          <a:bodyPr wrap="square" rtlCol="0">
            <a:spAutoFit/>
          </a:bodyPr>
          <a:lstStyle/>
          <a:p>
            <a:pPr algn="ctr"/>
            <a:r>
              <a:rPr lang="en-US" sz="1400" b="1" dirty="0"/>
              <a:t>N04</a:t>
            </a:r>
          </a:p>
        </p:txBody>
      </p:sp>
      <p:grpSp>
        <p:nvGrpSpPr>
          <p:cNvPr id="65" name="Group 64">
            <a:extLst>
              <a:ext uri="{FF2B5EF4-FFF2-40B4-BE49-F238E27FC236}">
                <a16:creationId xmlns:a16="http://schemas.microsoft.com/office/drawing/2014/main" id="{BEB6AAAB-069A-5D8C-EDCD-2F674977A51E}"/>
              </a:ext>
            </a:extLst>
          </p:cNvPr>
          <p:cNvGrpSpPr/>
          <p:nvPr/>
        </p:nvGrpSpPr>
        <p:grpSpPr>
          <a:xfrm>
            <a:off x="4996374" y="4961183"/>
            <a:ext cx="727475" cy="672546"/>
            <a:chOff x="4996374" y="4972069"/>
            <a:chExt cx="727475" cy="672546"/>
          </a:xfrm>
        </p:grpSpPr>
        <p:sp>
          <p:nvSpPr>
            <p:cNvPr id="63" name="Rectangle 62">
              <a:extLst>
                <a:ext uri="{FF2B5EF4-FFF2-40B4-BE49-F238E27FC236}">
                  <a16:creationId xmlns:a16="http://schemas.microsoft.com/office/drawing/2014/main" id="{B33EAE32-F2D7-D0E9-0115-53DB5DF70CC2}"/>
                </a:ext>
              </a:extLst>
            </p:cNvPr>
            <p:cNvSpPr/>
            <p:nvPr/>
          </p:nvSpPr>
          <p:spPr>
            <a:xfrm>
              <a:off x="4996374" y="4972069"/>
              <a:ext cx="544455" cy="4640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595774A8-FD7B-9CBE-21AB-9778961ACEAF}"/>
                </a:ext>
              </a:extLst>
            </p:cNvPr>
            <p:cNvSpPr/>
            <p:nvPr/>
          </p:nvSpPr>
          <p:spPr>
            <a:xfrm>
              <a:off x="5276642" y="5180557"/>
              <a:ext cx="447207" cy="4640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a:extLst>
              <a:ext uri="{FF2B5EF4-FFF2-40B4-BE49-F238E27FC236}">
                <a16:creationId xmlns:a16="http://schemas.microsoft.com/office/drawing/2014/main" id="{19960AE8-D391-0C4E-D5E2-194E5F6963F2}"/>
              </a:ext>
            </a:extLst>
          </p:cNvPr>
          <p:cNvSpPr txBox="1"/>
          <p:nvPr/>
        </p:nvSpPr>
        <p:spPr>
          <a:xfrm>
            <a:off x="4264538" y="2070805"/>
            <a:ext cx="518528" cy="307777"/>
          </a:xfrm>
          <a:prstGeom prst="rect">
            <a:avLst/>
          </a:prstGeom>
          <a:noFill/>
        </p:spPr>
        <p:txBody>
          <a:bodyPr wrap="square" rtlCol="0">
            <a:spAutoFit/>
          </a:bodyPr>
          <a:lstStyle/>
          <a:p>
            <a:pPr algn="ctr"/>
            <a:r>
              <a:rPr lang="en-US" sz="1400" b="1" dirty="0"/>
              <a:t>N07</a:t>
            </a:r>
          </a:p>
        </p:txBody>
      </p:sp>
      <p:sp>
        <p:nvSpPr>
          <p:cNvPr id="19" name="Rectangle 18">
            <a:extLst>
              <a:ext uri="{FF2B5EF4-FFF2-40B4-BE49-F238E27FC236}">
                <a16:creationId xmlns:a16="http://schemas.microsoft.com/office/drawing/2014/main" id="{14BD6756-5E07-DF47-9C72-E6D7275EA8B0}"/>
              </a:ext>
            </a:extLst>
          </p:cNvPr>
          <p:cNvSpPr/>
          <p:nvPr/>
        </p:nvSpPr>
        <p:spPr>
          <a:xfrm rot="19800000">
            <a:off x="4711775" y="3099044"/>
            <a:ext cx="530951" cy="5349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3672B9-A198-8547-A8C8-645142B115F8}"/>
              </a:ext>
            </a:extLst>
          </p:cNvPr>
          <p:cNvSpPr/>
          <p:nvPr/>
        </p:nvSpPr>
        <p:spPr>
          <a:xfrm>
            <a:off x="2871939" y="1689812"/>
            <a:ext cx="905404" cy="8384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4BB0F54-00ED-5A47-8A7B-2643C28426FA}"/>
              </a:ext>
            </a:extLst>
          </p:cNvPr>
          <p:cNvSpPr/>
          <p:nvPr/>
        </p:nvSpPr>
        <p:spPr>
          <a:xfrm>
            <a:off x="4124893" y="3429000"/>
            <a:ext cx="488708" cy="7966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58C8EF68-BC4C-115C-822C-DF6332762E7F}"/>
              </a:ext>
            </a:extLst>
          </p:cNvPr>
          <p:cNvSpPr txBox="1"/>
          <p:nvPr/>
        </p:nvSpPr>
        <p:spPr>
          <a:xfrm>
            <a:off x="11495314" y="0"/>
            <a:ext cx="359228" cy="338554"/>
          </a:xfrm>
          <a:prstGeom prst="rect">
            <a:avLst/>
          </a:prstGeom>
          <a:noFill/>
        </p:spPr>
        <p:txBody>
          <a:bodyPr wrap="square" rtlCol="0">
            <a:spAutoFit/>
          </a:bodyPr>
          <a:lstStyle/>
          <a:p>
            <a:r>
              <a:rPr lang="en-US" sz="1600" b="1" dirty="0">
                <a:solidFill>
                  <a:srgbClr val="D95218"/>
                </a:solidFill>
              </a:rPr>
              <a:t>K</a:t>
            </a:r>
          </a:p>
        </p:txBody>
      </p:sp>
      <p:sp>
        <p:nvSpPr>
          <p:cNvPr id="69" name="Title 1">
            <a:extLst>
              <a:ext uri="{FF2B5EF4-FFF2-40B4-BE49-F238E27FC236}">
                <a16:creationId xmlns:a16="http://schemas.microsoft.com/office/drawing/2014/main" id="{C9EB8904-DE90-7FA6-A394-9B2577FD0CBB}"/>
              </a:ext>
            </a:extLst>
          </p:cNvPr>
          <p:cNvSpPr txBox="1">
            <a:spLocks/>
          </p:cNvSpPr>
          <p:nvPr/>
        </p:nvSpPr>
        <p:spPr>
          <a:xfrm>
            <a:off x="242445" y="262061"/>
            <a:ext cx="10515600" cy="6614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900" dirty="0"/>
              <a:t>Related otter population model to kelp canopy</a:t>
            </a:r>
          </a:p>
          <a:p>
            <a:pPr algn="l"/>
            <a:r>
              <a:rPr lang="en-US" sz="2900" dirty="0"/>
              <a:t>dynamics in 8 subregions in SE Alaska</a:t>
            </a:r>
          </a:p>
        </p:txBody>
      </p:sp>
    </p:spTree>
    <p:extLst>
      <p:ext uri="{BB962C8B-B14F-4D97-AF65-F5344CB8AC3E}">
        <p14:creationId xmlns:p14="http://schemas.microsoft.com/office/powerpoint/2010/main" val="3743268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34FBF-50BF-A345-9A55-663C964B2A0D}"/>
              </a:ext>
            </a:extLst>
          </p:cNvPr>
          <p:cNvSpPr>
            <a:spLocks noGrp="1"/>
          </p:cNvSpPr>
          <p:nvPr>
            <p:ph type="title"/>
          </p:nvPr>
        </p:nvSpPr>
        <p:spPr>
          <a:xfrm>
            <a:off x="119484" y="-62822"/>
            <a:ext cx="10515600" cy="1325563"/>
          </a:xfrm>
        </p:spPr>
        <p:txBody>
          <a:bodyPr>
            <a:normAutofit/>
          </a:bodyPr>
          <a:lstStyle/>
          <a:p>
            <a:r>
              <a:rPr lang="en-US" sz="3600" dirty="0"/>
              <a:t>Theoretical Expectations</a:t>
            </a:r>
          </a:p>
        </p:txBody>
      </p:sp>
      <p:pic>
        <p:nvPicPr>
          <p:cNvPr id="4" name="Picture 3">
            <a:extLst>
              <a:ext uri="{FF2B5EF4-FFF2-40B4-BE49-F238E27FC236}">
                <a16:creationId xmlns:a16="http://schemas.microsoft.com/office/drawing/2014/main" id="{C3851F52-6404-A240-9053-99F83E9D6A00}"/>
              </a:ext>
            </a:extLst>
          </p:cNvPr>
          <p:cNvPicPr>
            <a:picLocks noChangeAspect="1"/>
          </p:cNvPicPr>
          <p:nvPr/>
        </p:nvPicPr>
        <p:blipFill>
          <a:blip r:embed="rId2"/>
          <a:srcRect/>
          <a:stretch/>
        </p:blipFill>
        <p:spPr>
          <a:xfrm>
            <a:off x="499414" y="2511879"/>
            <a:ext cx="5596586" cy="4183389"/>
          </a:xfrm>
          <a:prstGeom prst="rect">
            <a:avLst/>
          </a:prstGeom>
        </p:spPr>
      </p:pic>
      <p:pic>
        <p:nvPicPr>
          <p:cNvPr id="5" name="Picture 4">
            <a:extLst>
              <a:ext uri="{FF2B5EF4-FFF2-40B4-BE49-F238E27FC236}">
                <a16:creationId xmlns:a16="http://schemas.microsoft.com/office/drawing/2014/main" id="{BC11620A-A1B2-9148-A150-0291881B44ED}"/>
              </a:ext>
            </a:extLst>
          </p:cNvPr>
          <p:cNvPicPr>
            <a:picLocks noChangeAspect="1"/>
          </p:cNvPicPr>
          <p:nvPr/>
        </p:nvPicPr>
        <p:blipFill>
          <a:blip r:embed="rId3"/>
          <a:srcRect/>
          <a:stretch/>
        </p:blipFill>
        <p:spPr>
          <a:xfrm>
            <a:off x="6093017" y="2511878"/>
            <a:ext cx="5596586" cy="4183389"/>
          </a:xfrm>
          <a:prstGeom prst="rect">
            <a:avLst/>
          </a:prstGeom>
        </p:spPr>
      </p:pic>
      <p:sp>
        <p:nvSpPr>
          <p:cNvPr id="7" name="TextBox 6">
            <a:extLst>
              <a:ext uri="{FF2B5EF4-FFF2-40B4-BE49-F238E27FC236}">
                <a16:creationId xmlns:a16="http://schemas.microsoft.com/office/drawing/2014/main" id="{9E3C5AD5-3A57-2B45-90F1-A4DB24DD844D}"/>
              </a:ext>
            </a:extLst>
          </p:cNvPr>
          <p:cNvSpPr txBox="1"/>
          <p:nvPr/>
        </p:nvSpPr>
        <p:spPr>
          <a:xfrm>
            <a:off x="1224093" y="1467202"/>
            <a:ext cx="4153191" cy="1323439"/>
          </a:xfrm>
          <a:prstGeom prst="rect">
            <a:avLst/>
          </a:prstGeom>
          <a:noFill/>
        </p:spPr>
        <p:txBody>
          <a:bodyPr wrap="square" rtlCol="0">
            <a:spAutoFit/>
          </a:bodyPr>
          <a:lstStyle/>
          <a:p>
            <a:pPr algn="ctr"/>
            <a:r>
              <a:rPr lang="en-US" sz="2000" b="1" u="sng" dirty="0"/>
              <a:t>Kelp Has Been Present </a:t>
            </a:r>
          </a:p>
          <a:p>
            <a:pPr algn="ctr"/>
            <a:r>
              <a:rPr lang="en-US" sz="2000" b="1" u="sng" dirty="0"/>
              <a:t>No New Areas Appearing</a:t>
            </a:r>
          </a:p>
          <a:p>
            <a:pPr algn="ctr"/>
            <a:r>
              <a:rPr lang="en-US" sz="2000" dirty="0"/>
              <a:t>Kelp Canopy Detected Early in Time for the Vast Majority of Areas</a:t>
            </a:r>
          </a:p>
        </p:txBody>
      </p:sp>
      <p:sp>
        <p:nvSpPr>
          <p:cNvPr id="8" name="TextBox 7">
            <a:extLst>
              <a:ext uri="{FF2B5EF4-FFF2-40B4-BE49-F238E27FC236}">
                <a16:creationId xmlns:a16="http://schemas.microsoft.com/office/drawing/2014/main" id="{82A4C683-CDFB-0942-A0C8-CFB5E57FB8CD}"/>
              </a:ext>
            </a:extLst>
          </p:cNvPr>
          <p:cNvSpPr txBox="1"/>
          <p:nvPr/>
        </p:nvSpPr>
        <p:spPr>
          <a:xfrm>
            <a:off x="6814715" y="1467202"/>
            <a:ext cx="4153191" cy="1015663"/>
          </a:xfrm>
          <a:prstGeom prst="rect">
            <a:avLst/>
          </a:prstGeom>
          <a:noFill/>
        </p:spPr>
        <p:txBody>
          <a:bodyPr wrap="square" rtlCol="0">
            <a:spAutoFit/>
          </a:bodyPr>
          <a:lstStyle/>
          <a:p>
            <a:pPr algn="ctr"/>
            <a:r>
              <a:rPr lang="en-US" sz="2000" b="1" u="sng" dirty="0"/>
              <a:t>New Kelp Areas are Appearing</a:t>
            </a:r>
          </a:p>
          <a:p>
            <a:pPr algn="ctr"/>
            <a:r>
              <a:rPr lang="en-US" sz="2000" dirty="0"/>
              <a:t>Kelp Canopy Detected in New Areas throughout Time</a:t>
            </a:r>
          </a:p>
        </p:txBody>
      </p:sp>
      <p:grpSp>
        <p:nvGrpSpPr>
          <p:cNvPr id="21" name="Group 20">
            <a:extLst>
              <a:ext uri="{FF2B5EF4-FFF2-40B4-BE49-F238E27FC236}">
                <a16:creationId xmlns:a16="http://schemas.microsoft.com/office/drawing/2014/main" id="{ED3C9FD6-306C-E845-CBFD-33F02012EDAF}"/>
              </a:ext>
            </a:extLst>
          </p:cNvPr>
          <p:cNvGrpSpPr/>
          <p:nvPr/>
        </p:nvGrpSpPr>
        <p:grpSpPr>
          <a:xfrm>
            <a:off x="10007893" y="3029528"/>
            <a:ext cx="1895374" cy="1171545"/>
            <a:chOff x="10007893" y="3029528"/>
            <a:chExt cx="1895374" cy="1171545"/>
          </a:xfrm>
        </p:grpSpPr>
        <p:pic>
          <p:nvPicPr>
            <p:cNvPr id="12" name="Picture 11">
              <a:extLst>
                <a:ext uri="{FF2B5EF4-FFF2-40B4-BE49-F238E27FC236}">
                  <a16:creationId xmlns:a16="http://schemas.microsoft.com/office/drawing/2014/main" id="{45078376-85AA-1FA3-A6D6-73BF7C56C722}"/>
                </a:ext>
              </a:extLst>
            </p:cNvPr>
            <p:cNvPicPr>
              <a:picLocks noChangeAspect="1"/>
            </p:cNvPicPr>
            <p:nvPr/>
          </p:nvPicPr>
          <p:blipFill>
            <a:blip r:embed="rId4"/>
            <a:stretch>
              <a:fillRect/>
            </a:stretch>
          </p:blipFill>
          <p:spPr>
            <a:xfrm>
              <a:off x="10007893" y="3029528"/>
              <a:ext cx="1254381" cy="1146190"/>
            </a:xfrm>
            <a:prstGeom prst="rect">
              <a:avLst/>
            </a:prstGeom>
          </p:spPr>
        </p:pic>
        <p:sp>
          <p:nvSpPr>
            <p:cNvPr id="15" name="Down Arrow 14">
              <a:extLst>
                <a:ext uri="{FF2B5EF4-FFF2-40B4-BE49-F238E27FC236}">
                  <a16:creationId xmlns:a16="http://schemas.microsoft.com/office/drawing/2014/main" id="{54A4EC05-D83A-ED6A-DEAF-1DE1EF259222}"/>
                </a:ext>
              </a:extLst>
            </p:cNvPr>
            <p:cNvSpPr/>
            <p:nvPr/>
          </p:nvSpPr>
          <p:spPr>
            <a:xfrm rot="10800000">
              <a:off x="10047649" y="3107947"/>
              <a:ext cx="318052" cy="64210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3A0B538-9EFC-BCB2-FB14-D3BDF4488D22}"/>
                </a:ext>
              </a:extLst>
            </p:cNvPr>
            <p:cNvSpPr txBox="1"/>
            <p:nvPr/>
          </p:nvSpPr>
          <p:spPr>
            <a:xfrm>
              <a:off x="10871880" y="3985629"/>
              <a:ext cx="1031387" cy="215444"/>
            </a:xfrm>
            <a:prstGeom prst="rect">
              <a:avLst/>
            </a:prstGeom>
            <a:noFill/>
          </p:spPr>
          <p:txBody>
            <a:bodyPr wrap="square" rtlCol="0">
              <a:spAutoFit/>
            </a:bodyPr>
            <a:lstStyle/>
            <a:p>
              <a:r>
                <a:rPr lang="en-US" sz="800" dirty="0">
                  <a:solidFill>
                    <a:schemeClr val="bg1"/>
                  </a:solidFill>
                </a:rPr>
                <a:t>Hedin</a:t>
              </a:r>
            </a:p>
          </p:txBody>
        </p:sp>
      </p:grpSp>
      <p:grpSp>
        <p:nvGrpSpPr>
          <p:cNvPr id="20" name="Group 19">
            <a:extLst>
              <a:ext uri="{FF2B5EF4-FFF2-40B4-BE49-F238E27FC236}">
                <a16:creationId xmlns:a16="http://schemas.microsoft.com/office/drawing/2014/main" id="{0E37FD0F-E158-A419-D3D6-BCB289C1CFD8}"/>
              </a:ext>
            </a:extLst>
          </p:cNvPr>
          <p:cNvGrpSpPr/>
          <p:nvPr/>
        </p:nvGrpSpPr>
        <p:grpSpPr>
          <a:xfrm>
            <a:off x="3828565" y="3029528"/>
            <a:ext cx="1985284" cy="2361270"/>
            <a:chOff x="3828565" y="3029528"/>
            <a:chExt cx="1985284" cy="2361270"/>
          </a:xfrm>
        </p:grpSpPr>
        <p:pic>
          <p:nvPicPr>
            <p:cNvPr id="11" name="Picture 10">
              <a:extLst>
                <a:ext uri="{FF2B5EF4-FFF2-40B4-BE49-F238E27FC236}">
                  <a16:creationId xmlns:a16="http://schemas.microsoft.com/office/drawing/2014/main" id="{928D45B3-2497-B1BE-B329-4D49BC232849}"/>
                </a:ext>
              </a:extLst>
            </p:cNvPr>
            <p:cNvPicPr>
              <a:picLocks noChangeAspect="1"/>
            </p:cNvPicPr>
            <p:nvPr/>
          </p:nvPicPr>
          <p:blipFill rotWithShape="1">
            <a:blip r:embed="rId5"/>
            <a:srcRect l="4657" r="9430" b="8696"/>
            <a:stretch/>
          </p:blipFill>
          <p:spPr>
            <a:xfrm>
              <a:off x="3828565" y="4253380"/>
              <a:ext cx="1386567" cy="1137418"/>
            </a:xfrm>
            <a:prstGeom prst="rect">
              <a:avLst/>
            </a:prstGeom>
          </p:spPr>
        </p:pic>
        <p:pic>
          <p:nvPicPr>
            <p:cNvPr id="6" name="Picture 5">
              <a:extLst>
                <a:ext uri="{FF2B5EF4-FFF2-40B4-BE49-F238E27FC236}">
                  <a16:creationId xmlns:a16="http://schemas.microsoft.com/office/drawing/2014/main" id="{828C02D2-74D1-C5C2-23AA-B5FFAFD046E9}"/>
                </a:ext>
              </a:extLst>
            </p:cNvPr>
            <p:cNvPicPr>
              <a:picLocks noChangeAspect="1"/>
            </p:cNvPicPr>
            <p:nvPr/>
          </p:nvPicPr>
          <p:blipFill>
            <a:blip r:embed="rId4"/>
            <a:stretch>
              <a:fillRect/>
            </a:stretch>
          </p:blipFill>
          <p:spPr>
            <a:xfrm>
              <a:off x="3894659" y="3029528"/>
              <a:ext cx="1254381" cy="1146190"/>
            </a:xfrm>
            <a:prstGeom prst="rect">
              <a:avLst/>
            </a:prstGeom>
          </p:spPr>
        </p:pic>
        <p:sp>
          <p:nvSpPr>
            <p:cNvPr id="13" name="Cross 12">
              <a:extLst>
                <a:ext uri="{FF2B5EF4-FFF2-40B4-BE49-F238E27FC236}">
                  <a16:creationId xmlns:a16="http://schemas.microsoft.com/office/drawing/2014/main" id="{FAD9B6C0-70A8-3B67-DBA5-BE99C395BD94}"/>
                </a:ext>
              </a:extLst>
            </p:cNvPr>
            <p:cNvSpPr/>
            <p:nvPr/>
          </p:nvSpPr>
          <p:spPr>
            <a:xfrm rot="18951074">
              <a:off x="4046555" y="3114652"/>
              <a:ext cx="975942" cy="975942"/>
            </a:xfrm>
            <a:prstGeom prst="plus">
              <a:avLst>
                <a:gd name="adj" fmla="val 4537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171703B-6C1A-2D32-E312-CA2A2569254A}"/>
                </a:ext>
              </a:extLst>
            </p:cNvPr>
            <p:cNvSpPr txBox="1"/>
            <p:nvPr/>
          </p:nvSpPr>
          <p:spPr>
            <a:xfrm>
              <a:off x="4782462" y="3985629"/>
              <a:ext cx="1031387" cy="215444"/>
            </a:xfrm>
            <a:prstGeom prst="rect">
              <a:avLst/>
            </a:prstGeom>
            <a:noFill/>
          </p:spPr>
          <p:txBody>
            <a:bodyPr wrap="square" rtlCol="0">
              <a:spAutoFit/>
            </a:bodyPr>
            <a:lstStyle/>
            <a:p>
              <a:r>
                <a:rPr lang="en-US" sz="800" dirty="0">
                  <a:solidFill>
                    <a:schemeClr val="bg1"/>
                  </a:solidFill>
                </a:rPr>
                <a:t>Hedin</a:t>
              </a:r>
            </a:p>
          </p:txBody>
        </p:sp>
        <p:sp>
          <p:nvSpPr>
            <p:cNvPr id="19" name="TextBox 18">
              <a:extLst>
                <a:ext uri="{FF2B5EF4-FFF2-40B4-BE49-F238E27FC236}">
                  <a16:creationId xmlns:a16="http://schemas.microsoft.com/office/drawing/2014/main" id="{2D3386C7-4959-CD33-6A9B-6703FEA11EC4}"/>
                </a:ext>
              </a:extLst>
            </p:cNvPr>
            <p:cNvSpPr txBox="1"/>
            <p:nvPr/>
          </p:nvSpPr>
          <p:spPr>
            <a:xfrm>
              <a:off x="4544679" y="5170789"/>
              <a:ext cx="1031387" cy="215444"/>
            </a:xfrm>
            <a:prstGeom prst="rect">
              <a:avLst/>
            </a:prstGeom>
            <a:noFill/>
          </p:spPr>
          <p:txBody>
            <a:bodyPr wrap="square" rtlCol="0">
              <a:spAutoFit/>
            </a:bodyPr>
            <a:lstStyle/>
            <a:p>
              <a:r>
                <a:rPr lang="en-US" sz="800" dirty="0">
                  <a:solidFill>
                    <a:schemeClr val="bg1"/>
                  </a:solidFill>
                </a:rPr>
                <a:t>Smithsonian</a:t>
              </a:r>
            </a:p>
          </p:txBody>
        </p:sp>
      </p:grpSp>
    </p:spTree>
    <p:extLst>
      <p:ext uri="{BB962C8B-B14F-4D97-AF65-F5344CB8AC3E}">
        <p14:creationId xmlns:p14="http://schemas.microsoft.com/office/powerpoint/2010/main" val="317339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864</TotalTime>
  <Words>1370</Words>
  <Application>Microsoft Macintosh PowerPoint</Application>
  <PresentationFormat>Widescreen</PresentationFormat>
  <Paragraphs>207</Paragraphs>
  <Slides>25</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Times</vt:lpstr>
      <vt:lpstr>Times New Roman</vt:lpstr>
      <vt:lpstr>Wingdings</vt:lpstr>
      <vt:lpstr>Office Theme</vt:lpstr>
      <vt:lpstr>Toward Understanding the Drivers of Global Kelp Forest Dynamics</vt:lpstr>
      <vt:lpstr>PowerPoint Presentation</vt:lpstr>
      <vt:lpstr>PowerPoint Presentation</vt:lpstr>
      <vt:lpstr>Resistance and Resilience of Kelp to Marine Heat Waves</vt:lpstr>
      <vt:lpstr>Kelp on the Monterey Peninsula has collapsed…</vt:lpstr>
      <vt:lpstr>PowerPoint Presentation</vt:lpstr>
      <vt:lpstr>PowerPoint Presentation</vt:lpstr>
      <vt:lpstr>PowerPoint Presentation</vt:lpstr>
      <vt:lpstr>Theoretical Expectations</vt:lpstr>
      <vt:lpstr>Increase in Otters = New Kelp Canopy Areas</vt:lpstr>
      <vt:lpstr>No Increase in Otters = No New Kelp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Kelpwatch.org: Data visualization and Access</vt:lpstr>
      <vt:lpstr>PowerPoint Presentation</vt:lpstr>
      <vt:lpstr>PowerPoint Presentation</vt:lpstr>
      <vt:lpstr>PowerPoint Presentation</vt:lpstr>
      <vt:lpstr>Summer Project Plans: w/ NASA SARP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Tom Bell</dc:creator>
  <cp:lastModifiedBy>Tom Bell</cp:lastModifiedBy>
  <cp:revision>4</cp:revision>
  <dcterms:created xsi:type="dcterms:W3CDTF">2023-05-04T00:49:34Z</dcterms:created>
  <dcterms:modified xsi:type="dcterms:W3CDTF">2023-05-04T23:50:38Z</dcterms:modified>
</cp:coreProperties>
</file>