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handoutMasterIdLst>
    <p:handoutMasterId r:id="rId36"/>
  </p:handoutMasterIdLst>
  <p:sldIdLst>
    <p:sldId id="300" r:id="rId2"/>
    <p:sldId id="301" r:id="rId3"/>
    <p:sldId id="302" r:id="rId4"/>
    <p:sldId id="362" r:id="rId5"/>
    <p:sldId id="461" r:id="rId6"/>
    <p:sldId id="474" r:id="rId7"/>
    <p:sldId id="475" r:id="rId8"/>
    <p:sldId id="443" r:id="rId9"/>
    <p:sldId id="451" r:id="rId10"/>
    <p:sldId id="503" r:id="rId11"/>
    <p:sldId id="433" r:id="rId12"/>
    <p:sldId id="476" r:id="rId13"/>
    <p:sldId id="477" r:id="rId14"/>
    <p:sldId id="478" r:id="rId15"/>
    <p:sldId id="479" r:id="rId16"/>
    <p:sldId id="454" r:id="rId17"/>
    <p:sldId id="457" r:id="rId18"/>
    <p:sldId id="487" r:id="rId19"/>
    <p:sldId id="488" r:id="rId20"/>
    <p:sldId id="489" r:id="rId21"/>
    <p:sldId id="490" r:id="rId22"/>
    <p:sldId id="491" r:id="rId23"/>
    <p:sldId id="492" r:id="rId24"/>
    <p:sldId id="493" r:id="rId25"/>
    <p:sldId id="494" r:id="rId26"/>
    <p:sldId id="495" r:id="rId27"/>
    <p:sldId id="496" r:id="rId28"/>
    <p:sldId id="497" r:id="rId29"/>
    <p:sldId id="501" r:id="rId30"/>
    <p:sldId id="502" r:id="rId31"/>
    <p:sldId id="450" r:id="rId32"/>
    <p:sldId id="460" r:id="rId33"/>
    <p:sldId id="303" r:id="rId34"/>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orient="horz" pos="624" userDrawn="1">
          <p15:clr>
            <a:srgbClr val="A4A3A4"/>
          </p15:clr>
        </p15:guide>
        <p15:guide id="3" pos="288">
          <p15:clr>
            <a:srgbClr val="A4A3A4"/>
          </p15:clr>
        </p15:guide>
        <p15:guide id="4" pos="5520">
          <p15:clr>
            <a:srgbClr val="A4A3A4"/>
          </p15:clr>
        </p15:guide>
        <p15:guide id="6" orient="horz" pos="2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iman, Lindsey M." initials="HLM" lastIdx="34" clrIdx="0"/>
  <p:cmAuthor id="2" name="Default" initials="DG" lastIdx="48" clrIdx="1"/>
  <p:cmAuthor id="3" name="Harriman (CTR), Lindsey M" initials="H(LM" lastIdx="157" clrIdx="2">
    <p:extLst>
      <p:ext uri="{19B8F6BF-5375-455C-9EA6-DF929625EA0E}">
        <p15:presenceInfo xmlns:p15="http://schemas.microsoft.com/office/powerpoint/2012/main" userId="S-1-5-21-3697291689-1161744426-439199626-267451" providerId="AD"/>
      </p:ext>
    </p:extLst>
  </p:cmAuthor>
  <p:cmAuthor id="4" name="Pieschke (CTR), Renee L." initials="P(RL" lastIdx="18" clrIdx="3">
    <p:extLst>
      <p:ext uri="{19B8F6BF-5375-455C-9EA6-DF929625EA0E}">
        <p15:presenceInfo xmlns:p15="http://schemas.microsoft.com/office/powerpoint/2012/main" userId="S-1-5-21-3697291689-1161744426-439199626-416239" providerId="AD"/>
      </p:ext>
    </p:extLst>
  </p:cmAuthor>
  <p:cmAuthor id="5" name="Golon (CTR), Danielle K" initials="G(DK" lastIdx="2" clrIdx="4">
    <p:extLst>
      <p:ext uri="{19B8F6BF-5375-455C-9EA6-DF929625EA0E}">
        <p15:presenceInfo xmlns:p15="http://schemas.microsoft.com/office/powerpoint/2012/main" userId="S-1-5-21-3697291689-1161744426-439199626-378350" providerId="AD"/>
      </p:ext>
    </p:extLst>
  </p:cmAuthor>
  <p:cmAuthor id="6" name="Krehbiel, Cole (Contractor) P" initials="KC(P" lastIdx="28" clrIdx="5">
    <p:extLst>
      <p:ext uri="{19B8F6BF-5375-455C-9EA6-DF929625EA0E}">
        <p15:presenceInfo xmlns:p15="http://schemas.microsoft.com/office/powerpoint/2012/main" userId="S::ckrehbiel@contractor.usgs.gov::7f7da09f-cfc4-4710-8c55-40f2f45782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F57"/>
    <a:srgbClr val="B51BAE"/>
    <a:srgbClr val="FFFF66"/>
    <a:srgbClr val="663300"/>
    <a:srgbClr val="072051"/>
    <a:srgbClr val="201258"/>
    <a:srgbClr val="180F9B"/>
    <a:srgbClr val="FFCC99"/>
    <a:srgbClr val="99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1" autoAdjust="0"/>
    <p:restoredTop sz="89894" autoAdjust="0"/>
  </p:normalViewPr>
  <p:slideViewPr>
    <p:cSldViewPr showGuides="1">
      <p:cViewPr varScale="1">
        <p:scale>
          <a:sx n="99" d="100"/>
          <a:sy n="99" d="100"/>
        </p:scale>
        <p:origin x="1770" y="78"/>
      </p:cViewPr>
      <p:guideLst>
        <p:guide orient="horz" pos="4032"/>
        <p:guide orient="horz" pos="624"/>
        <p:guide pos="288"/>
        <p:guide pos="5520"/>
        <p:guide orient="horz" pos="24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7.png"/><Relationship Id="rId2" Type="http://schemas.openxmlformats.org/officeDocument/2006/relationships/image" Target="../media/image14.jpeg"/><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image" Target="../media/image13.jpeg"/><Relationship Id="rId6" Type="http://schemas.openxmlformats.org/officeDocument/2006/relationships/image" Target="../media/image18.jpeg"/><Relationship Id="rId11" Type="http://schemas.openxmlformats.org/officeDocument/2006/relationships/image" Target="../media/image23.jpeg"/><Relationship Id="rId24" Type="http://schemas.openxmlformats.org/officeDocument/2006/relationships/image" Target="../media/image36.jpeg"/><Relationship Id="rId5" Type="http://schemas.openxmlformats.org/officeDocument/2006/relationships/image" Target="../media/image17.jpeg"/><Relationship Id="rId15" Type="http://schemas.openxmlformats.org/officeDocument/2006/relationships/image" Target="../media/image27.jpeg"/><Relationship Id="rId23" Type="http://schemas.openxmlformats.org/officeDocument/2006/relationships/image" Target="../media/image35.pn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png"/></Relationships>
</file>

<file path=ppt/diagrams/_rels/data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diagrams/_rels/data3.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5.jpeg"/><Relationship Id="rId21" Type="http://schemas.openxmlformats.org/officeDocument/2006/relationships/image" Target="../media/image34.png"/><Relationship Id="rId7" Type="http://schemas.openxmlformats.org/officeDocument/2006/relationships/image" Target="../media/image19.jpeg"/><Relationship Id="rId12" Type="http://schemas.openxmlformats.org/officeDocument/2006/relationships/image" Target="../media/image22.jpeg"/><Relationship Id="rId17" Type="http://schemas.openxmlformats.org/officeDocument/2006/relationships/image" Target="../media/image27.jpeg"/><Relationship Id="rId25" Type="http://schemas.openxmlformats.org/officeDocument/2006/relationships/image" Target="../media/image37.png"/><Relationship Id="rId2" Type="http://schemas.openxmlformats.org/officeDocument/2006/relationships/image" Target="../media/image14.jpe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image" Target="../media/image13.jpeg"/><Relationship Id="rId6" Type="http://schemas.openxmlformats.org/officeDocument/2006/relationships/image" Target="../media/image18.jpeg"/><Relationship Id="rId11" Type="http://schemas.openxmlformats.org/officeDocument/2006/relationships/image" Target="../media/image21.jpeg"/><Relationship Id="rId24" Type="http://schemas.openxmlformats.org/officeDocument/2006/relationships/image" Target="../media/image35.png"/><Relationship Id="rId5" Type="http://schemas.openxmlformats.org/officeDocument/2006/relationships/image" Target="../media/image17.jpeg"/><Relationship Id="rId15" Type="http://schemas.openxmlformats.org/officeDocument/2006/relationships/image" Target="../media/image25.jpeg"/><Relationship Id="rId23" Type="http://schemas.openxmlformats.org/officeDocument/2006/relationships/image" Target="../media/image36.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image" Target="../media/image16.jpg"/><Relationship Id="rId9" Type="http://schemas.openxmlformats.org/officeDocument/2006/relationships/image" Target="../media/image32.png"/><Relationship Id="rId14" Type="http://schemas.openxmlformats.org/officeDocument/2006/relationships/image" Target="../media/image24.jpeg"/><Relationship Id="rId22"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jpeg"/><Relationship Id="rId7"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image" Target="../media/image42.jpeg"/><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36601-9D95-4DEB-A893-EA2F0EC485A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A6E0F21-9BA9-4275-B877-22104754DFFF}">
      <dgm:prSet phldrT="[Text]" custT="1"/>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50" t="-9815" r="1882" b="-9675"/>
          </a:stretch>
        </a:blipFill>
      </dgm:spPr>
      <dgm:t>
        <a:bodyPr/>
        <a:lstStyle/>
        <a:p>
          <a:r>
            <a:rPr lang="en-US" sz="2000" dirty="0">
              <a:solidFill>
                <a:schemeClr val="bg1"/>
              </a:solidFill>
              <a:effectLst>
                <a:outerShdw blurRad="50800" dist="38100" dir="2700000" algn="tl" rotWithShape="0">
                  <a:prstClr val="black">
                    <a:alpha val="40000"/>
                  </a:prstClr>
                </a:outerShdw>
              </a:effectLst>
            </a:rPr>
            <a:t>BRDF</a:t>
          </a:r>
        </a:p>
      </dgm:t>
    </dgm:pt>
    <dgm:pt modelId="{769DCC90-550C-42FE-A564-429CDA2AB821}" type="sibTrans" cxnId="{CDEC192F-C4B0-4243-A21A-9E832F0E1661}">
      <dgm:prSet/>
      <dgm:spPr>
        <a:noFill/>
        <a:ln>
          <a:noFill/>
        </a:ln>
      </dgm:spPr>
      <dgm:t>
        <a:bodyPr/>
        <a:lstStyle/>
        <a:p>
          <a:endParaRPr lang="en-US"/>
        </a:p>
      </dgm:t>
    </dgm:pt>
    <dgm:pt modelId="{8D17200F-B342-4C82-ACF8-829257D6D16A}" type="parTrans" cxnId="{CDEC192F-C4B0-4243-A21A-9E832F0E1661}">
      <dgm:prSet/>
      <dgm:spPr/>
      <dgm:t>
        <a:bodyPr/>
        <a:lstStyle/>
        <a:p>
          <a:endParaRPr lang="en-US"/>
        </a:p>
      </dgm:t>
    </dgm:pt>
    <dgm:pt modelId="{95C6B999-1BF8-4BCF-A777-B0C725F0CBD2}">
      <dgm:prSet phldrT="[Text]" custT="1"/>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l="-853" t="-27585" r="-25807" b="-25941"/>
          </a:stretch>
        </a:blipFill>
      </dgm:spPr>
      <dgm:t>
        <a:bodyPr/>
        <a:lstStyle/>
        <a:p>
          <a:r>
            <a:rPr lang="en-US" sz="1800" dirty="0">
              <a:solidFill>
                <a:schemeClr val="bg1"/>
              </a:solidFill>
              <a:effectLst>
                <a:outerShdw blurRad="50800" dist="38100" dir="2700000" algn="tl" rotWithShape="0">
                  <a:prstClr val="black">
                    <a:alpha val="40000"/>
                  </a:prstClr>
                </a:outerShdw>
              </a:effectLst>
            </a:rPr>
            <a:t>Vegetation Indices</a:t>
          </a:r>
        </a:p>
      </dgm:t>
    </dgm:pt>
    <dgm:pt modelId="{364574C6-54F2-4258-B3CA-444D118EE1AF}" type="parTrans" cxnId="{6F021E97-2BCD-49C4-B0CB-50DB50A3A260}">
      <dgm:prSet/>
      <dgm:spPr/>
      <dgm:t>
        <a:bodyPr/>
        <a:lstStyle/>
        <a:p>
          <a:endParaRPr lang="en-US"/>
        </a:p>
      </dgm:t>
    </dgm:pt>
    <dgm:pt modelId="{C8B98465-7A50-4260-803F-0B28D2D1B882}" type="sibTrans" cxnId="{6F021E97-2BCD-49C4-B0CB-50DB50A3A260}">
      <dgm:prSet/>
      <dgm:spPr/>
      <dgm:t>
        <a:bodyPr/>
        <a:lstStyle/>
        <a:p>
          <a:endParaRPr lang="en-US"/>
        </a:p>
      </dgm:t>
    </dgm:pt>
    <dgm:pt modelId="{706E7C3B-842D-45F0-BE0D-9D3D66F1AED2}">
      <dgm:prSet phldrT="[Text]" custT="1"/>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37319" t="-37872" r="-23533" b="-22980"/>
          </a:stretch>
        </a:blipFill>
      </dgm:spPr>
      <dgm:t>
        <a:bodyPr/>
        <a:lstStyle/>
        <a:p>
          <a:r>
            <a:rPr lang="en-US" sz="2000" dirty="0">
              <a:solidFill>
                <a:schemeClr val="bg1"/>
              </a:solidFill>
              <a:effectLst>
                <a:outerShdw blurRad="50800" dist="38100" dir="2700000" algn="tl" rotWithShape="0">
                  <a:prstClr val="black">
                    <a:alpha val="40000"/>
                  </a:prstClr>
                </a:outerShdw>
              </a:effectLst>
            </a:rPr>
            <a:t>Albedo</a:t>
          </a:r>
        </a:p>
      </dgm:t>
    </dgm:pt>
    <dgm:pt modelId="{ABB60487-31F4-436B-B2BB-BC10E8916AE6}" type="parTrans" cxnId="{739751C8-8968-4250-AB98-91C17059BA6C}">
      <dgm:prSet/>
      <dgm:spPr/>
      <dgm:t>
        <a:bodyPr/>
        <a:lstStyle/>
        <a:p>
          <a:endParaRPr lang="en-US"/>
        </a:p>
      </dgm:t>
    </dgm:pt>
    <dgm:pt modelId="{62E77338-C34A-40D8-B1A3-13E73DF89F1E}" type="sibTrans" cxnId="{739751C8-8968-4250-AB98-91C17059BA6C}">
      <dgm:prSet/>
      <dgm:spPr/>
      <dgm:t>
        <a:bodyPr/>
        <a:lstStyle/>
        <a:p>
          <a:endParaRPr lang="en-US"/>
        </a:p>
      </dgm:t>
    </dgm:pt>
    <dgm:pt modelId="{E891A3AB-A206-4D75-A816-E1E8F32D7ACA}">
      <dgm:prSet phldrT="[Text]" custT="1"/>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l="-33885" t="-53192" r="-59759" b="-40452"/>
          </a:stretch>
        </a:blipFill>
      </dgm:spPr>
      <dgm:t>
        <a:bodyPr/>
        <a:lstStyle/>
        <a:p>
          <a:r>
            <a:rPr lang="en-US" sz="2000" dirty="0">
              <a:solidFill>
                <a:schemeClr val="bg1"/>
              </a:solidFill>
              <a:effectLst>
                <a:outerShdw blurRad="50800" dist="38100" dir="2700000" algn="tl" rotWithShape="0">
                  <a:prstClr val="black">
                    <a:alpha val="40000"/>
                  </a:prstClr>
                </a:outerShdw>
              </a:effectLst>
            </a:rPr>
            <a:t>Burned Area</a:t>
          </a:r>
        </a:p>
      </dgm:t>
    </dgm:pt>
    <dgm:pt modelId="{F5B4EE16-133F-4433-8A0E-BDFE514378F4}" type="parTrans" cxnId="{661C724E-2864-4E3E-B920-A37C888320F4}">
      <dgm:prSet/>
      <dgm:spPr/>
      <dgm:t>
        <a:bodyPr/>
        <a:lstStyle/>
        <a:p>
          <a:endParaRPr lang="en-US"/>
        </a:p>
      </dgm:t>
    </dgm:pt>
    <dgm:pt modelId="{09C4655B-3E49-4106-87FB-2F58EB3AC30F}" type="sibTrans" cxnId="{661C724E-2864-4E3E-B920-A37C888320F4}">
      <dgm:prSet/>
      <dgm:spPr/>
      <dgm:t>
        <a:bodyPr/>
        <a:lstStyle/>
        <a:p>
          <a:endParaRPr lang="en-US"/>
        </a:p>
      </dgm:t>
    </dgm:pt>
    <dgm:pt modelId="{20599606-16AC-4C32-AAC6-1BFC163FA531}">
      <dgm:prSet phldrT="[Text]" custT="1"/>
      <dgm:spPr>
        <a:blipFill dpi="0" rotWithShape="0">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NPP</a:t>
          </a:r>
        </a:p>
      </dgm:t>
    </dgm:pt>
    <dgm:pt modelId="{80599D3A-CD25-4119-A85C-A96E7CC8C36F}" type="parTrans" cxnId="{A2DC6F32-ACB4-4E43-A71F-B8FD91C3E3E6}">
      <dgm:prSet/>
      <dgm:spPr/>
      <dgm:t>
        <a:bodyPr/>
        <a:lstStyle/>
        <a:p>
          <a:endParaRPr lang="en-US"/>
        </a:p>
      </dgm:t>
    </dgm:pt>
    <dgm:pt modelId="{3DB0FAEA-1951-4434-B156-E8662C68DE43}" type="sibTrans" cxnId="{A2DC6F32-ACB4-4E43-A71F-B8FD91C3E3E6}">
      <dgm:prSet/>
      <dgm:spPr/>
      <dgm:t>
        <a:bodyPr/>
        <a:lstStyle/>
        <a:p>
          <a:endParaRPr lang="en-US"/>
        </a:p>
      </dgm:t>
    </dgm:pt>
    <dgm:pt modelId="{C2E79C82-C800-4F2B-AF93-B6181EE4B2FD}">
      <dgm:prSet phldrT="[Text]" custT="1"/>
      <dgm:spPr>
        <a:blipFill dpi="0" rotWithShape="0">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Elevation</a:t>
          </a:r>
        </a:p>
      </dgm:t>
    </dgm:pt>
    <dgm:pt modelId="{3C59764F-FD63-479B-85B4-A7D21D8987D9}" type="parTrans" cxnId="{99300B3C-EAB7-48AF-926F-59D8639A0BBC}">
      <dgm:prSet/>
      <dgm:spPr/>
      <dgm:t>
        <a:bodyPr/>
        <a:lstStyle/>
        <a:p>
          <a:endParaRPr lang="en-US"/>
        </a:p>
      </dgm:t>
    </dgm:pt>
    <dgm:pt modelId="{064F2BE5-E043-4F92-B525-77FCB6F9AF1F}" type="sibTrans" cxnId="{99300B3C-EAB7-48AF-926F-59D8639A0BBC}">
      <dgm:prSet/>
      <dgm:spPr/>
      <dgm:t>
        <a:bodyPr/>
        <a:lstStyle/>
        <a:p>
          <a:endParaRPr lang="en-US"/>
        </a:p>
      </dgm:t>
    </dgm:pt>
    <dgm:pt modelId="{EAAF10FB-F3D4-43E1-B78F-ED9251857F08}">
      <dgm:prSet phldrT="[Text]" custT="1"/>
      <dgm:spPr>
        <a:blipFill dpi="0" rotWithShape="0">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Land Cover</a:t>
          </a:r>
        </a:p>
      </dgm:t>
    </dgm:pt>
    <dgm:pt modelId="{8EBA5438-1775-409F-BF8A-E27AC7A94033}" type="parTrans" cxnId="{60321573-151E-4AB8-B5CF-46DC200FD8E4}">
      <dgm:prSet/>
      <dgm:spPr/>
      <dgm:t>
        <a:bodyPr/>
        <a:lstStyle/>
        <a:p>
          <a:endParaRPr lang="en-US"/>
        </a:p>
      </dgm:t>
    </dgm:pt>
    <dgm:pt modelId="{1695CCB9-6A8E-42C7-BA22-BCC5057CFF1C}" type="sibTrans" cxnId="{60321573-151E-4AB8-B5CF-46DC200FD8E4}">
      <dgm:prSet/>
      <dgm:spPr/>
      <dgm:t>
        <a:bodyPr/>
        <a:lstStyle/>
        <a:p>
          <a:endParaRPr lang="en-US"/>
        </a:p>
      </dgm:t>
    </dgm:pt>
    <dgm:pt modelId="{1366CBCB-EC49-42D9-924A-536B1FBF1247}">
      <dgm:prSet phldrT="[Text]" custT="1"/>
      <dgm:spPr>
        <a:blipFill dpi="0" rotWithShape="0">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Emissivity</a:t>
          </a:r>
        </a:p>
      </dgm:t>
    </dgm:pt>
    <dgm:pt modelId="{871F6247-2486-471E-BEDC-ED9CD09CCEE0}" type="parTrans" cxnId="{429260F3-BD6B-4B20-8D99-CD51AB1FB289}">
      <dgm:prSet/>
      <dgm:spPr/>
      <dgm:t>
        <a:bodyPr/>
        <a:lstStyle/>
        <a:p>
          <a:endParaRPr lang="en-US"/>
        </a:p>
      </dgm:t>
    </dgm:pt>
    <dgm:pt modelId="{F687CF86-89D3-47EA-9860-B8CCDA3EBF3D}" type="sibTrans" cxnId="{429260F3-BD6B-4B20-8D99-CD51AB1FB289}">
      <dgm:prSet/>
      <dgm:spPr/>
      <dgm:t>
        <a:bodyPr/>
        <a:lstStyle/>
        <a:p>
          <a:endParaRPr lang="en-US"/>
        </a:p>
      </dgm:t>
    </dgm:pt>
    <dgm:pt modelId="{97AE81BC-00DC-43DA-BFDE-24F251B02BC7}">
      <dgm:prSet phldrT="[Text]" custT="1"/>
      <dgm:spPr>
        <a:blipFill dpi="0" rotWithShape="0">
          <a:blip xmlns:r="http://schemas.openxmlformats.org/officeDocument/2006/relationships" r:embed="rId9" cstate="print">
            <a:extLst>
              <a:ext uri="{28A0092B-C50C-407E-A947-70E740481C1C}">
                <a14:useLocalDpi xmlns:a14="http://schemas.microsoft.com/office/drawing/2010/main" val="0"/>
              </a:ext>
            </a:extLst>
          </a:blip>
          <a:srcRect/>
          <a:stretch>
            <a:fillRect l="-10342" t="-20404" r="-19379" b="-9317"/>
          </a:stretch>
        </a:blipFill>
      </dgm:spPr>
      <dgm:t>
        <a:bodyPr/>
        <a:lstStyle/>
        <a:p>
          <a:r>
            <a:rPr lang="en-US" sz="2000" dirty="0">
              <a:solidFill>
                <a:schemeClr val="bg1"/>
              </a:solidFill>
              <a:effectLst>
                <a:outerShdw blurRad="50800" dist="38100" dir="2700000" algn="tl" rotWithShape="0">
                  <a:prstClr val="black">
                    <a:alpha val="40000"/>
                  </a:prstClr>
                </a:outerShdw>
              </a:effectLst>
            </a:rPr>
            <a:t>LAI</a:t>
          </a:r>
        </a:p>
      </dgm:t>
    </dgm:pt>
    <dgm:pt modelId="{864037EB-BC5B-4EF9-BD52-0006CBD9B099}" type="parTrans" cxnId="{8431EB22-6541-428A-9679-8E9BE92C6AC3}">
      <dgm:prSet/>
      <dgm:spPr/>
      <dgm:t>
        <a:bodyPr/>
        <a:lstStyle/>
        <a:p>
          <a:endParaRPr lang="en-US"/>
        </a:p>
      </dgm:t>
    </dgm:pt>
    <dgm:pt modelId="{B99AB62C-2E7F-44E4-9D2F-083EE4C4F800}" type="sibTrans" cxnId="{8431EB22-6541-428A-9679-8E9BE92C6AC3}">
      <dgm:prSet/>
      <dgm:spPr/>
      <dgm:t>
        <a:bodyPr/>
        <a:lstStyle/>
        <a:p>
          <a:endParaRPr lang="en-US"/>
        </a:p>
      </dgm:t>
    </dgm:pt>
    <dgm:pt modelId="{9A889BEB-5832-40F1-A141-2C33B24F8FCD}">
      <dgm:prSet phldrT="[Text]" custT="1"/>
      <dgm:spPr>
        <a:blipFill dpi="0" rotWithShape="0">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ET</a:t>
          </a:r>
        </a:p>
      </dgm:t>
    </dgm:pt>
    <dgm:pt modelId="{277A4D92-8951-49F1-991B-B791E743244F}" type="parTrans" cxnId="{16D2D75A-56C6-44A8-A38B-CFA797EE6FD8}">
      <dgm:prSet/>
      <dgm:spPr/>
      <dgm:t>
        <a:bodyPr/>
        <a:lstStyle/>
        <a:p>
          <a:endParaRPr lang="en-US"/>
        </a:p>
      </dgm:t>
    </dgm:pt>
    <dgm:pt modelId="{8409A074-64AE-4166-AE7A-EFCA77DF4BF9}" type="sibTrans" cxnId="{16D2D75A-56C6-44A8-A38B-CFA797EE6FD8}">
      <dgm:prSet/>
      <dgm:spPr/>
      <dgm:t>
        <a:bodyPr/>
        <a:lstStyle/>
        <a:p>
          <a:endParaRPr lang="en-US"/>
        </a:p>
      </dgm:t>
    </dgm:pt>
    <dgm:pt modelId="{D4257C4B-6838-45FF-AA7C-FFF3309B73CC}">
      <dgm:prSet phldrT="[Text]" custT="1"/>
      <dgm:spPr>
        <a:blipFill dpi="0" rotWithShape="0">
          <a:blip xmlns:r="http://schemas.openxmlformats.org/officeDocument/2006/relationships" r:embed="rId11" cstate="print">
            <a:extLst>
              <a:ext uri="{28A0092B-C50C-407E-A947-70E740481C1C}">
                <a14:useLocalDpi xmlns:a14="http://schemas.microsoft.com/office/drawing/2010/main" val="0"/>
              </a:ext>
            </a:extLst>
          </a:blip>
          <a:srcRect/>
          <a:stretch>
            <a:fillRect l="-25890" t="-8152" r="-26810" b="-44548"/>
          </a:stretch>
        </a:blipFill>
      </dgm:spPr>
      <dgm:t>
        <a:bodyPr/>
        <a:lstStyle/>
        <a:p>
          <a:r>
            <a:rPr lang="en-US" sz="1800" dirty="0">
              <a:solidFill>
                <a:schemeClr val="bg1"/>
              </a:solidFill>
              <a:effectLst>
                <a:outerShdw blurRad="50800" dist="38100" dir="2700000" algn="tl" rotWithShape="0">
                  <a:prstClr val="black">
                    <a:alpha val="40000"/>
                  </a:prstClr>
                </a:outerShdw>
              </a:effectLst>
            </a:rPr>
            <a:t>Thermal Anomalies and Fire</a:t>
          </a:r>
        </a:p>
      </dgm:t>
    </dgm:pt>
    <dgm:pt modelId="{EB7B835D-3A55-49ED-8D17-8B6D0D261189}" type="parTrans" cxnId="{6677B4E4-3A3C-4C22-927B-E34CC6F4A2C2}">
      <dgm:prSet/>
      <dgm:spPr/>
      <dgm:t>
        <a:bodyPr/>
        <a:lstStyle/>
        <a:p>
          <a:endParaRPr lang="en-US"/>
        </a:p>
      </dgm:t>
    </dgm:pt>
    <dgm:pt modelId="{D780D0CF-A0E5-43A7-A3EA-F7D056AD2E29}" type="sibTrans" cxnId="{6677B4E4-3A3C-4C22-927B-E34CC6F4A2C2}">
      <dgm:prSet/>
      <dgm:spPr/>
      <dgm:t>
        <a:bodyPr/>
        <a:lstStyle/>
        <a:p>
          <a:endParaRPr lang="en-US"/>
        </a:p>
      </dgm:t>
    </dgm:pt>
    <dgm:pt modelId="{C9F4CCEA-B524-44CC-80BC-58C7CF3FB00A}">
      <dgm:prSet phldrT="[Text]" custT="1"/>
      <dgm:spPr>
        <a:blipFill dpi="0" rotWithShape="0">
          <a:blip xmlns:r="http://schemas.openxmlformats.org/officeDocument/2006/relationships" r:embed="rId12" cstate="print">
            <a:extLst>
              <a:ext uri="{28A0092B-C50C-407E-A947-70E740481C1C}">
                <a14:useLocalDpi xmlns:a14="http://schemas.microsoft.com/office/drawing/2010/main" val="0"/>
              </a:ext>
            </a:extLst>
          </a:blip>
          <a:srcRect/>
          <a:stretch>
            <a:fillRect l="-23234" t="-15811" r="-6487" b="-13909"/>
          </a:stretch>
        </a:blipFill>
      </dgm:spPr>
      <dgm:t>
        <a:bodyPr/>
        <a:lstStyle/>
        <a:p>
          <a:r>
            <a:rPr lang="en-US" sz="2000" dirty="0">
              <a:solidFill>
                <a:schemeClr val="bg1"/>
              </a:solidFill>
              <a:effectLst>
                <a:outerShdw blurRad="50800" dist="38100" dir="2700000" algn="tl" rotWithShape="0">
                  <a:prstClr val="black">
                    <a:alpha val="40000"/>
                  </a:prstClr>
                </a:outerShdw>
              </a:effectLst>
            </a:rPr>
            <a:t>FPAR</a:t>
          </a:r>
        </a:p>
      </dgm:t>
    </dgm:pt>
    <dgm:pt modelId="{3842597F-9F9C-4C9C-919A-787C3370D10A}" type="parTrans" cxnId="{E891C901-D9FD-4DF9-84D2-8165DC9D827E}">
      <dgm:prSet/>
      <dgm:spPr/>
      <dgm:t>
        <a:bodyPr/>
        <a:lstStyle/>
        <a:p>
          <a:endParaRPr lang="en-US"/>
        </a:p>
      </dgm:t>
    </dgm:pt>
    <dgm:pt modelId="{4D2F7449-DA10-464B-9031-7BF4056AAE5E}" type="sibTrans" cxnId="{E891C901-D9FD-4DF9-84D2-8165DC9D827E}">
      <dgm:prSet/>
      <dgm:spPr/>
      <dgm:t>
        <a:bodyPr/>
        <a:lstStyle/>
        <a:p>
          <a:endParaRPr lang="en-US"/>
        </a:p>
      </dgm:t>
    </dgm:pt>
    <dgm:pt modelId="{F667FC4B-19F2-4499-B123-4A8B38198C7A}">
      <dgm:prSet phldrT="[Text]" custT="1"/>
      <dgm:spPr>
        <a:blipFill dpi="0" rotWithShape="0">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AOD</a:t>
          </a:r>
        </a:p>
      </dgm:t>
    </dgm:pt>
    <dgm:pt modelId="{C567C6BC-0943-4354-BE10-DB7A5D5473FC}" type="parTrans" cxnId="{DB1B04F8-6DFF-48BB-9992-6764F88A45E7}">
      <dgm:prSet/>
      <dgm:spPr/>
      <dgm:t>
        <a:bodyPr/>
        <a:lstStyle/>
        <a:p>
          <a:endParaRPr lang="en-US"/>
        </a:p>
      </dgm:t>
    </dgm:pt>
    <dgm:pt modelId="{45F12092-62BF-4760-A478-DFE2F8AD6D4F}" type="sibTrans" cxnId="{DB1B04F8-6DFF-48BB-9992-6764F88A45E7}">
      <dgm:prSet/>
      <dgm:spPr/>
      <dgm:t>
        <a:bodyPr/>
        <a:lstStyle/>
        <a:p>
          <a:endParaRPr lang="en-US"/>
        </a:p>
      </dgm:t>
    </dgm:pt>
    <dgm:pt modelId="{78C74711-E8C1-463D-BA1D-61E290C4EAC8}">
      <dgm:prSet phldrT="[Text]" custT="1"/>
      <dgm:spPr>
        <a:blipFill dpi="0" rotWithShape="0">
          <a:blip xmlns:r="http://schemas.openxmlformats.org/officeDocument/2006/relationships" r:embed="rId14" cstate="print">
            <a:extLst>
              <a:ext uri="{28A0092B-C50C-407E-A947-70E740481C1C}">
                <a14:useLocalDpi xmlns:a14="http://schemas.microsoft.com/office/drawing/2010/main" val="0"/>
              </a:ext>
            </a:extLst>
          </a:blip>
          <a:srcRect/>
          <a:stretch>
            <a:fillRect l="-5746" t="-15319" r="-29862" b="-20289"/>
          </a:stretch>
        </a:blipFill>
      </dgm:spPr>
      <dgm:t>
        <a:bodyPr/>
        <a:lstStyle/>
        <a:p>
          <a:r>
            <a:rPr lang="en-US" sz="2000" dirty="0">
              <a:solidFill>
                <a:schemeClr val="bg1"/>
              </a:solidFill>
              <a:effectLst>
                <a:outerShdw blurRad="50800" dist="38100" dir="2700000" algn="tl" rotWithShape="0">
                  <a:prstClr val="black">
                    <a:alpha val="40000"/>
                  </a:prstClr>
                </a:outerShdw>
              </a:effectLst>
            </a:rPr>
            <a:t>GPP</a:t>
          </a:r>
        </a:p>
      </dgm:t>
    </dgm:pt>
    <dgm:pt modelId="{721C3939-6ED9-4435-8C9C-F0A59763A862}" type="parTrans" cxnId="{000D1541-91CE-46CF-B894-5626C9F4FA50}">
      <dgm:prSet/>
      <dgm:spPr/>
      <dgm:t>
        <a:bodyPr/>
        <a:lstStyle/>
        <a:p>
          <a:endParaRPr lang="en-US"/>
        </a:p>
      </dgm:t>
    </dgm:pt>
    <dgm:pt modelId="{9FC098C6-B617-4C35-ACBE-E701F76AAA19}" type="sibTrans" cxnId="{000D1541-91CE-46CF-B894-5626C9F4FA50}">
      <dgm:prSet/>
      <dgm:spPr/>
      <dgm:t>
        <a:bodyPr/>
        <a:lstStyle/>
        <a:p>
          <a:endParaRPr lang="en-US"/>
        </a:p>
      </dgm:t>
    </dgm:pt>
    <dgm:pt modelId="{CA076115-A9DC-49F3-8149-BFE09DFA000C}">
      <dgm:prSet phldrT="[Text]" custT="1"/>
      <dgm:spPr>
        <a:blipFill dpi="0" rotWithShape="0">
          <a:blip xmlns:r="http://schemas.openxmlformats.org/officeDocument/2006/relationships" r:embed="rId15"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LST</a:t>
          </a:r>
        </a:p>
      </dgm:t>
    </dgm:pt>
    <dgm:pt modelId="{F00AA9E2-E249-4D06-B0F9-5DEEF4BB281D}" type="parTrans" cxnId="{4A2317C0-54CF-4E63-BA2B-F603584017B3}">
      <dgm:prSet/>
      <dgm:spPr/>
      <dgm:t>
        <a:bodyPr/>
        <a:lstStyle/>
        <a:p>
          <a:endParaRPr lang="en-US"/>
        </a:p>
      </dgm:t>
    </dgm:pt>
    <dgm:pt modelId="{C1ACDB5F-0F7D-4345-B7C0-F04E671F4239}" type="sibTrans" cxnId="{4A2317C0-54CF-4E63-BA2B-F603584017B3}">
      <dgm:prSet/>
      <dgm:spPr/>
      <dgm:t>
        <a:bodyPr/>
        <a:lstStyle/>
        <a:p>
          <a:endParaRPr lang="en-US"/>
        </a:p>
      </dgm:t>
    </dgm:pt>
    <dgm:pt modelId="{9D75A763-1F47-408A-BC58-E68F3C27A545}">
      <dgm:prSet phldrT="[Text]" custT="1"/>
      <dgm:spPr>
        <a:blipFill dpi="0" rotWithShape="0">
          <a:blip xmlns:r="http://schemas.openxmlformats.org/officeDocument/2006/relationships" r:embed="rId16" cstate="print">
            <a:extLst>
              <a:ext uri="{28A0092B-C50C-407E-A947-70E740481C1C}">
                <a14:useLocalDpi xmlns:a14="http://schemas.microsoft.com/office/drawing/2010/main" val="0"/>
              </a:ext>
            </a:extLst>
          </a:blip>
          <a:srcRect/>
          <a:stretch>
            <a:fillRect l="-9192" t="-9925" r="-21022" b="-20289"/>
          </a:stretch>
        </a:blipFill>
      </dgm:spPr>
      <dgm:t>
        <a:bodyPr/>
        <a:lstStyle/>
        <a:p>
          <a:r>
            <a:rPr lang="en-US" sz="2000" dirty="0">
              <a:solidFill>
                <a:schemeClr val="bg1"/>
              </a:solidFill>
              <a:effectLst>
                <a:outerShdw blurRad="50800" dist="38100" dir="2700000" algn="tl" rotWithShape="0">
                  <a:prstClr val="black">
                    <a:alpha val="40000"/>
                  </a:prstClr>
                </a:outerShdw>
              </a:effectLst>
            </a:rPr>
            <a:t>VCF</a:t>
          </a:r>
        </a:p>
      </dgm:t>
    </dgm:pt>
    <dgm:pt modelId="{5D1A5C45-E999-4771-85FE-03C99300D704}" type="parTrans" cxnId="{83F07ADC-9AA0-40AB-BF44-B450C23AC7C4}">
      <dgm:prSet/>
      <dgm:spPr/>
      <dgm:t>
        <a:bodyPr/>
        <a:lstStyle/>
        <a:p>
          <a:endParaRPr lang="en-US"/>
        </a:p>
      </dgm:t>
    </dgm:pt>
    <dgm:pt modelId="{96098B9B-121E-416F-AC5A-C89C6628F513}" type="sibTrans" cxnId="{83F07ADC-9AA0-40AB-BF44-B450C23AC7C4}">
      <dgm:prSet/>
      <dgm:spPr/>
      <dgm:t>
        <a:bodyPr/>
        <a:lstStyle/>
        <a:p>
          <a:endParaRPr lang="en-US"/>
        </a:p>
      </dgm:t>
    </dgm:pt>
    <dgm:pt modelId="{16D19A03-04EA-4302-B54E-71924C5DB002}">
      <dgm:prSet phldrT="[Text]" custT="1"/>
      <dgm:spPr>
        <a:blipFill dpi="0" rotWithShape="0">
          <a:blip xmlns:r="http://schemas.openxmlformats.org/officeDocument/2006/relationships" r:embed="rId17" cstate="print">
            <a:extLst>
              <a:ext uri="{28A0092B-C50C-407E-A947-70E740481C1C}">
                <a14:useLocalDpi xmlns:a14="http://schemas.microsoft.com/office/drawing/2010/main" val="0"/>
              </a:ext>
            </a:extLst>
          </a:blip>
          <a:srcRect/>
          <a:stretch>
            <a:fillRect l="-4850" t="-17582" r="-22673" b="-9941"/>
          </a:stretch>
        </a:blipFill>
      </dgm:spPr>
      <dgm:t>
        <a:bodyPr/>
        <a:lstStyle/>
        <a:p>
          <a:r>
            <a:rPr lang="en-US" sz="1600" dirty="0">
              <a:solidFill>
                <a:schemeClr val="bg1"/>
              </a:solidFill>
              <a:effectLst>
                <a:outerShdw blurRad="50800" dist="38100" dir="2700000" algn="tl" rotWithShape="0">
                  <a:prstClr val="black">
                    <a:alpha val="40000"/>
                  </a:prstClr>
                </a:outerShdw>
              </a:effectLst>
            </a:rPr>
            <a:t>Reflectance</a:t>
          </a:r>
        </a:p>
      </dgm:t>
    </dgm:pt>
    <dgm:pt modelId="{F0AAE964-19DF-49C8-9119-D4D3CF265792}" type="parTrans" cxnId="{8AC74B80-9116-4689-87FF-D57EA20E7D2A}">
      <dgm:prSet/>
      <dgm:spPr/>
      <dgm:t>
        <a:bodyPr/>
        <a:lstStyle/>
        <a:p>
          <a:endParaRPr lang="en-US"/>
        </a:p>
      </dgm:t>
    </dgm:pt>
    <dgm:pt modelId="{F06FE76C-2A34-4777-8F79-F062BA921127}" type="sibTrans" cxnId="{8AC74B80-9116-4689-87FF-D57EA20E7D2A}">
      <dgm:prSet/>
      <dgm:spPr/>
      <dgm:t>
        <a:bodyPr/>
        <a:lstStyle/>
        <a:p>
          <a:endParaRPr lang="en-US"/>
        </a:p>
      </dgm:t>
    </dgm:pt>
    <dgm:pt modelId="{3B8750CC-6CD2-4C95-8446-3E251D2BA321}">
      <dgm:prSet phldrT="[Text]" custT="1"/>
      <dgm:spPr>
        <a:blipFill dpi="0" rotWithShape="0">
          <a:blip xmlns:r="http://schemas.openxmlformats.org/officeDocument/2006/relationships" r:embed="rId18" cstate="print">
            <a:extLst>
              <a:ext uri="{28A0092B-C50C-407E-A947-70E740481C1C}">
                <a14:useLocalDpi xmlns:a14="http://schemas.microsoft.com/office/drawing/2010/main" val="0"/>
              </a:ext>
            </a:extLst>
          </a:blip>
          <a:srcRect/>
          <a:stretch>
            <a:fillRect l="-9148" t="-17584" r="-20683" b="-12248"/>
          </a:stretch>
        </a:blipFill>
      </dgm:spPr>
      <dgm:t>
        <a:bodyPr/>
        <a:lstStyle/>
        <a:p>
          <a:r>
            <a:rPr lang="en-US" sz="1600" dirty="0">
              <a:solidFill>
                <a:schemeClr val="bg1"/>
              </a:solidFill>
              <a:effectLst>
                <a:outerShdw blurRad="50800" dist="38100" dir="2700000" algn="tl" rotWithShape="0">
                  <a:prstClr val="black">
                    <a:alpha val="40000"/>
                  </a:prstClr>
                </a:outerShdw>
              </a:effectLst>
            </a:rPr>
            <a:t>Unprocessed</a:t>
          </a:r>
        </a:p>
      </dgm:t>
    </dgm:pt>
    <dgm:pt modelId="{1E4606E7-EBAD-48FB-9DFD-9068589D6D38}" type="parTrans" cxnId="{80198484-B88A-4DE3-B0C5-7902715A37D1}">
      <dgm:prSet/>
      <dgm:spPr/>
      <dgm:t>
        <a:bodyPr/>
        <a:lstStyle/>
        <a:p>
          <a:endParaRPr lang="en-US"/>
        </a:p>
      </dgm:t>
    </dgm:pt>
    <dgm:pt modelId="{55F7A76F-D777-4740-9A75-AC69ACA0A1DE}" type="sibTrans" cxnId="{80198484-B88A-4DE3-B0C5-7902715A37D1}">
      <dgm:prSet/>
      <dgm:spPr/>
      <dgm:t>
        <a:bodyPr/>
        <a:lstStyle/>
        <a:p>
          <a:endParaRPr lang="en-US"/>
        </a:p>
      </dgm:t>
    </dgm:pt>
    <dgm:pt modelId="{DF954066-1697-4668-93AA-23D229D027CF}">
      <dgm:prSet phldrT="[Text]" custT="1"/>
      <dgm:spPr>
        <a:blipFill dpi="0" rotWithShape="0">
          <a:blip xmlns:r="http://schemas.openxmlformats.org/officeDocument/2006/relationships" r:embed="rId19" cstate="print">
            <a:extLst>
              <a:ext uri="{28A0092B-C50C-407E-A947-70E740481C1C}">
                <a14:useLocalDpi xmlns:a14="http://schemas.microsoft.com/office/drawing/2010/main" val="0"/>
              </a:ext>
            </a:extLst>
          </a:blip>
          <a:srcRect/>
          <a:stretch>
            <a:fillRect l="-14341" t="-14038" r="-5147" b="-5450"/>
          </a:stretch>
        </a:blipFill>
      </dgm:spPr>
      <dgm:t>
        <a:bodyPr/>
        <a:lstStyle/>
        <a:p>
          <a:r>
            <a:rPr lang="en-US" sz="2000" dirty="0">
              <a:solidFill>
                <a:schemeClr val="bg1"/>
              </a:solidFill>
              <a:effectLst>
                <a:outerShdw blurRad="50800" dist="38100" dir="2700000" algn="tl" rotWithShape="0">
                  <a:prstClr val="black">
                    <a:alpha val="40000"/>
                  </a:prstClr>
                </a:outerShdw>
              </a:effectLst>
            </a:rPr>
            <a:t>Radiance</a:t>
          </a:r>
        </a:p>
      </dgm:t>
    </dgm:pt>
    <dgm:pt modelId="{EE1879B2-AB4B-4454-98EE-AAE5DAC2F94E}" type="sibTrans" cxnId="{19EDDFA1-5DE6-41EB-BEF4-8F51FABAD4F9}">
      <dgm:prSet/>
      <dgm:spPr/>
      <dgm:t>
        <a:bodyPr/>
        <a:lstStyle/>
        <a:p>
          <a:endParaRPr lang="en-US"/>
        </a:p>
      </dgm:t>
    </dgm:pt>
    <dgm:pt modelId="{160BA540-D75B-43C1-B0CE-F2094D6CB050}" type="parTrans" cxnId="{19EDDFA1-5DE6-41EB-BEF4-8F51FABAD4F9}">
      <dgm:prSet/>
      <dgm:spPr/>
      <dgm:t>
        <a:bodyPr/>
        <a:lstStyle/>
        <a:p>
          <a:endParaRPr lang="en-US"/>
        </a:p>
      </dgm:t>
    </dgm:pt>
    <dgm:pt modelId="{16847162-96CC-4AB7-B56A-86C8B7C6FB36}">
      <dgm:prSet phldrT="[Text]" custT="1"/>
      <dgm:spPr>
        <a:blipFill dpi="0" rotWithShape="0">
          <a:blip xmlns:r="http://schemas.openxmlformats.org/officeDocument/2006/relationships" r:embed="rId20">
            <a:extLst>
              <a:ext uri="{28A0092B-C50C-407E-A947-70E740481C1C}">
                <a14:useLocalDpi xmlns:a14="http://schemas.microsoft.com/office/drawing/2010/main" val="0"/>
              </a:ext>
            </a:extLst>
          </a:blip>
          <a:srcRect/>
          <a:tile tx="-2921000" ty="-12700" sx="100000" sy="100000" flip="none" algn="tl"/>
        </a:blipFill>
        <a:ln>
          <a:solidFill>
            <a:schemeClr val="bg1"/>
          </a:solidFill>
        </a:ln>
      </dgm:spPr>
      <dgm:t>
        <a:bodyPr/>
        <a:lstStyle/>
        <a:p>
          <a:r>
            <a:rPr lang="en-US" sz="2000" dirty="0">
              <a:solidFill>
                <a:schemeClr val="bg1"/>
              </a:solidFill>
              <a:effectLst>
                <a:outerShdw blurRad="50800" dist="38100" dir="2700000" algn="tl" rotWithShape="0">
                  <a:prstClr val="black">
                    <a:alpha val="40000"/>
                  </a:prstClr>
                </a:outerShdw>
              </a:effectLst>
            </a:rPr>
            <a:t>Cropland</a:t>
          </a:r>
        </a:p>
      </dgm:t>
    </dgm:pt>
    <dgm:pt modelId="{79CC0B41-F7F7-4F06-96E9-EC4B89CA2FC0}" type="sibTrans" cxnId="{F483153A-C4BF-4209-93CB-1B525F9E2FD7}">
      <dgm:prSet/>
      <dgm:spPr/>
      <dgm:t>
        <a:bodyPr/>
        <a:lstStyle/>
        <a:p>
          <a:endParaRPr lang="en-US"/>
        </a:p>
      </dgm:t>
    </dgm:pt>
    <dgm:pt modelId="{0490BB35-5C7F-4DF9-A29D-4AFB46FB2B23}" type="parTrans" cxnId="{F483153A-C4BF-4209-93CB-1B525F9E2FD7}">
      <dgm:prSet/>
      <dgm:spPr/>
      <dgm:t>
        <a:bodyPr/>
        <a:lstStyle/>
        <a:p>
          <a:endParaRPr lang="en-US"/>
        </a:p>
      </dgm:t>
    </dgm:pt>
    <dgm:pt modelId="{F6772699-D426-4ACE-967E-4F3691B09DE9}">
      <dgm:prSet phldrT="[Text]" custT="1"/>
      <dgm:spPr>
        <a:blipFill dpi="0" rotWithShape="1">
          <a:blip xmlns:r="http://schemas.openxmlformats.org/officeDocument/2006/relationships" r:embed="rId21" cstate="print">
            <a:extLst>
              <a:ext uri="{28A0092B-C50C-407E-A947-70E740481C1C}">
                <a14:useLocalDpi xmlns:a14="http://schemas.microsoft.com/office/drawing/2010/main" val="0"/>
              </a:ext>
            </a:extLst>
          </a:blip>
          <a:srcRect/>
          <a:stretch>
            <a:fillRect/>
          </a:stretch>
        </a:blipFill>
      </dgm:spPr>
      <dgm:t>
        <a:bodyPr/>
        <a:lstStyle/>
        <a:p>
          <a:r>
            <a:rPr lang="en-US" sz="1400" dirty="0">
              <a:solidFill>
                <a:schemeClr val="bg1"/>
              </a:solidFill>
              <a:effectLst>
                <a:outerShdw blurRad="50800" dist="38100" dir="2700000" algn="tl" rotWithShape="0">
                  <a:prstClr val="black">
                    <a:alpha val="40000"/>
                  </a:prstClr>
                </a:outerShdw>
              </a:effectLst>
            </a:rPr>
            <a:t>Canopy Characteristics</a:t>
          </a:r>
        </a:p>
      </dgm:t>
    </dgm:pt>
    <dgm:pt modelId="{D1E3F585-1C2B-415D-BF17-225276CDFF2E}" type="parTrans" cxnId="{D77C32D8-419B-4125-9753-4199E913A9E3}">
      <dgm:prSet/>
      <dgm:spPr/>
      <dgm:t>
        <a:bodyPr/>
        <a:lstStyle/>
        <a:p>
          <a:endParaRPr lang="en-US"/>
        </a:p>
      </dgm:t>
    </dgm:pt>
    <dgm:pt modelId="{98000B11-E38B-4598-B8F5-6BCFC86A2331}" type="sibTrans" cxnId="{D77C32D8-419B-4125-9753-4199E913A9E3}">
      <dgm:prSet/>
      <dgm:spPr/>
      <dgm:t>
        <a:bodyPr/>
        <a:lstStyle/>
        <a:p>
          <a:endParaRPr lang="en-US"/>
        </a:p>
      </dgm:t>
    </dgm:pt>
    <dgm:pt modelId="{D2036972-9A83-4D87-AE44-649BBA8186FF}">
      <dgm:prSet phldrT="[Text]" custT="1"/>
      <dgm:spPr>
        <a:blipFill dpi="0" rotWithShape="1">
          <a:blip xmlns:r="http://schemas.openxmlformats.org/officeDocument/2006/relationships" r:embed="rId22" cstate="print">
            <a:extLst>
              <a:ext uri="{28A0092B-C50C-407E-A947-70E740481C1C}">
                <a14:useLocalDpi xmlns:a14="http://schemas.microsoft.com/office/drawing/2010/main" val="0"/>
              </a:ext>
            </a:extLst>
          </a:blip>
          <a:srcRect/>
          <a:stretch>
            <a:fillRect/>
          </a:stretch>
        </a:blipFill>
      </dgm:spPr>
      <dgm:t>
        <a:bodyPr/>
        <a:lstStyle/>
        <a:p>
          <a:r>
            <a:rPr lang="en-US" sz="1800" dirty="0">
              <a:solidFill>
                <a:schemeClr val="bg1"/>
              </a:solidFill>
              <a:effectLst>
                <a:outerShdw blurRad="50800" dist="38100" dir="2700000" algn="tl" rotWithShape="0">
                  <a:prstClr val="black">
                    <a:alpha val="40000"/>
                  </a:prstClr>
                </a:outerShdw>
              </a:effectLst>
            </a:rPr>
            <a:t>Water Use Efficiency</a:t>
          </a:r>
        </a:p>
      </dgm:t>
    </dgm:pt>
    <dgm:pt modelId="{B1935CAE-EC57-4B53-87F6-5D1F4A691B0D}" type="parTrans" cxnId="{CBFEA4DB-E4E9-4D54-89A2-3DF41243697B}">
      <dgm:prSet/>
      <dgm:spPr/>
      <dgm:t>
        <a:bodyPr/>
        <a:lstStyle/>
        <a:p>
          <a:endParaRPr lang="en-US"/>
        </a:p>
      </dgm:t>
    </dgm:pt>
    <dgm:pt modelId="{F50FCCDA-5037-42FB-BEEB-B0AAB7742942}" type="sibTrans" cxnId="{CBFEA4DB-E4E9-4D54-89A2-3DF41243697B}">
      <dgm:prSet/>
      <dgm:spPr/>
      <dgm:t>
        <a:bodyPr/>
        <a:lstStyle/>
        <a:p>
          <a:endParaRPr lang="en-US"/>
        </a:p>
      </dgm:t>
    </dgm:pt>
    <dgm:pt modelId="{E9281273-A2EE-40E8-BFAF-9136858BA0F4}">
      <dgm:prSet phldrT="[Text]" custT="1"/>
      <dgm:spPr>
        <a:blipFill dpi="0" rotWithShape="1">
          <a:blip xmlns:r="http://schemas.openxmlformats.org/officeDocument/2006/relationships" r:embed="rId23"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Full Waveform</a:t>
          </a:r>
        </a:p>
      </dgm:t>
    </dgm:pt>
    <dgm:pt modelId="{EDFFD8B2-BE88-405B-B911-65C6F12E1CA0}" type="parTrans" cxnId="{AC129A44-2F3B-49F8-8855-ED3E29AE7253}">
      <dgm:prSet/>
      <dgm:spPr/>
      <dgm:t>
        <a:bodyPr/>
        <a:lstStyle/>
        <a:p>
          <a:endParaRPr lang="en-US"/>
        </a:p>
      </dgm:t>
    </dgm:pt>
    <dgm:pt modelId="{BEECF714-CC0A-47BD-B8E1-36D26A1A41B3}" type="sibTrans" cxnId="{AC129A44-2F3B-49F8-8855-ED3E29AE7253}">
      <dgm:prSet/>
      <dgm:spPr/>
      <dgm:t>
        <a:bodyPr/>
        <a:lstStyle/>
        <a:p>
          <a:endParaRPr lang="en-US"/>
        </a:p>
      </dgm:t>
    </dgm:pt>
    <dgm:pt modelId="{9BC381F6-9C3A-4B9D-941F-2AF189C0C168}">
      <dgm:prSet phldrT="[Text]" custT="1"/>
      <dgm:spPr>
        <a:blipFill dpi="0" rotWithShape="1">
          <a:blip xmlns:r="http://schemas.openxmlformats.org/officeDocument/2006/relationships" r:embed="rId24"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Lidar</a:t>
          </a:r>
        </a:p>
      </dgm:t>
    </dgm:pt>
    <dgm:pt modelId="{8B5677AD-29A4-46B1-9406-ECE026BCC93A}" type="parTrans" cxnId="{BEE15E86-FD9F-4ED4-922C-8D88784ADFD9}">
      <dgm:prSet/>
      <dgm:spPr/>
      <dgm:t>
        <a:bodyPr/>
        <a:lstStyle/>
        <a:p>
          <a:endParaRPr lang="en-US"/>
        </a:p>
      </dgm:t>
    </dgm:pt>
    <dgm:pt modelId="{4B0B2319-30A5-420D-9822-DFAC224DCF34}" type="sibTrans" cxnId="{BEE15E86-FD9F-4ED4-922C-8D88784ADFD9}">
      <dgm:prSet/>
      <dgm:spPr/>
      <dgm:t>
        <a:bodyPr/>
        <a:lstStyle/>
        <a:p>
          <a:endParaRPr lang="en-US"/>
        </a:p>
      </dgm:t>
    </dgm:pt>
    <dgm:pt modelId="{0F2FF0BA-01D5-455B-8391-43F195D8FF64}">
      <dgm:prSet phldrT="[Text]" custT="1"/>
      <dgm:spPr>
        <a:blipFill dpi="0" rotWithShape="1">
          <a:blip xmlns:r="http://schemas.openxmlformats.org/officeDocument/2006/relationships" r:embed="rId25" cstate="print">
            <a:extLst>
              <a:ext uri="{28A0092B-C50C-407E-A947-70E740481C1C}">
                <a14:useLocalDpi xmlns:a14="http://schemas.microsoft.com/office/drawing/2010/main" val="0"/>
              </a:ext>
            </a:extLst>
          </a:blip>
          <a:srcRect/>
          <a:stretch>
            <a:fillRect/>
          </a:stretch>
        </a:blipFill>
      </dgm:spPr>
      <dgm:t>
        <a:bodyPr/>
        <a:lstStyle/>
        <a:p>
          <a:r>
            <a:rPr lang="en-US" sz="1600" dirty="0">
              <a:solidFill>
                <a:schemeClr val="bg1"/>
              </a:solidFill>
              <a:effectLst>
                <a:outerShdw blurRad="50800" dist="38100" dir="2700000" algn="tl" rotWithShape="0">
                  <a:prstClr val="black">
                    <a:alpha val="40000"/>
                  </a:prstClr>
                </a:outerShdw>
              </a:effectLst>
            </a:rPr>
            <a:t>Evaporative Stress Index</a:t>
          </a:r>
        </a:p>
      </dgm:t>
    </dgm:pt>
    <dgm:pt modelId="{FD4F2302-9368-422A-9150-B2B3AABD0BB0}" type="parTrans" cxnId="{92890A6F-D915-466B-A67E-81F76BD0B97C}">
      <dgm:prSet/>
      <dgm:spPr/>
      <dgm:t>
        <a:bodyPr/>
        <a:lstStyle/>
        <a:p>
          <a:endParaRPr lang="en-US"/>
        </a:p>
      </dgm:t>
    </dgm:pt>
    <dgm:pt modelId="{52E98CF2-3601-4A36-B4C4-172BC8CBD369}" type="sibTrans" cxnId="{92890A6F-D915-466B-A67E-81F76BD0B97C}">
      <dgm:prSet/>
      <dgm:spPr/>
      <dgm:t>
        <a:bodyPr/>
        <a:lstStyle/>
        <a:p>
          <a:endParaRPr lang="en-US"/>
        </a:p>
      </dgm:t>
    </dgm:pt>
    <dgm:pt modelId="{3D0D08BA-6C00-46B0-BCD4-F5ABCE8A8287}" type="pres">
      <dgm:prSet presAssocID="{C1F36601-9D95-4DEB-A893-EA2F0EC485AE}" presName="diagram" presStyleCnt="0">
        <dgm:presLayoutVars>
          <dgm:dir/>
          <dgm:resizeHandles val="exact"/>
        </dgm:presLayoutVars>
      </dgm:prSet>
      <dgm:spPr/>
    </dgm:pt>
    <dgm:pt modelId="{41392D1E-D650-47D4-B1B2-46E9AD641B84}" type="pres">
      <dgm:prSet presAssocID="{4A6E0F21-9BA9-4275-B877-22104754DFFF}" presName="node" presStyleLbl="node1" presStyleIdx="0" presStyleCnt="25">
        <dgm:presLayoutVars>
          <dgm:bulletEnabled val="1"/>
        </dgm:presLayoutVars>
      </dgm:prSet>
      <dgm:spPr>
        <a:prstGeom prst="roundRect">
          <a:avLst/>
        </a:prstGeom>
      </dgm:spPr>
    </dgm:pt>
    <dgm:pt modelId="{4F9352C3-E4E8-42D5-82A3-A72B53F7A739}" type="pres">
      <dgm:prSet presAssocID="{769DCC90-550C-42FE-A564-429CDA2AB821}" presName="sibTrans" presStyleCnt="0"/>
      <dgm:spPr/>
    </dgm:pt>
    <dgm:pt modelId="{8935F207-6CB5-404E-A27F-97D147C08A2B}" type="pres">
      <dgm:prSet presAssocID="{95C6B999-1BF8-4BCF-A777-B0C725F0CBD2}" presName="node" presStyleLbl="node1" presStyleIdx="1" presStyleCnt="25">
        <dgm:presLayoutVars>
          <dgm:bulletEnabled val="1"/>
        </dgm:presLayoutVars>
      </dgm:prSet>
      <dgm:spPr>
        <a:prstGeom prst="roundRect">
          <a:avLst/>
        </a:prstGeom>
      </dgm:spPr>
    </dgm:pt>
    <dgm:pt modelId="{1FC5833B-55F3-416D-9533-54D929E47BFF}" type="pres">
      <dgm:prSet presAssocID="{C8B98465-7A50-4260-803F-0B28D2D1B882}" presName="sibTrans" presStyleCnt="0"/>
      <dgm:spPr/>
    </dgm:pt>
    <dgm:pt modelId="{364B8877-EBE8-4466-B19A-102B14153DEA}" type="pres">
      <dgm:prSet presAssocID="{706E7C3B-842D-45F0-BE0D-9D3D66F1AED2}" presName="node" presStyleLbl="node1" presStyleIdx="2" presStyleCnt="25" custLinFactNeighborY="2628">
        <dgm:presLayoutVars>
          <dgm:bulletEnabled val="1"/>
        </dgm:presLayoutVars>
      </dgm:prSet>
      <dgm:spPr>
        <a:prstGeom prst="roundRect">
          <a:avLst/>
        </a:prstGeom>
      </dgm:spPr>
    </dgm:pt>
    <dgm:pt modelId="{22D91F2D-DC63-4A4A-B17C-184E834384A2}" type="pres">
      <dgm:prSet presAssocID="{62E77338-C34A-40D8-B1A3-13E73DF89F1E}" presName="sibTrans" presStyleCnt="0"/>
      <dgm:spPr/>
    </dgm:pt>
    <dgm:pt modelId="{797CA3DB-64D6-4A55-B448-259B5D6C2F7C}" type="pres">
      <dgm:prSet presAssocID="{E891A3AB-A206-4D75-A816-E1E8F32D7ACA}" presName="node" presStyleLbl="node1" presStyleIdx="3" presStyleCnt="25" custLinFactNeighborY="2628">
        <dgm:presLayoutVars>
          <dgm:bulletEnabled val="1"/>
        </dgm:presLayoutVars>
      </dgm:prSet>
      <dgm:spPr>
        <a:prstGeom prst="roundRect">
          <a:avLst/>
        </a:prstGeom>
      </dgm:spPr>
    </dgm:pt>
    <dgm:pt modelId="{262C7D26-8F1E-40A4-A027-5131D7D1A757}" type="pres">
      <dgm:prSet presAssocID="{09C4655B-3E49-4106-87FB-2F58EB3AC30F}" presName="sibTrans" presStyleCnt="0"/>
      <dgm:spPr/>
    </dgm:pt>
    <dgm:pt modelId="{09C9AA99-1AD1-4230-8A0C-0BC883DD0243}" type="pres">
      <dgm:prSet presAssocID="{20599606-16AC-4C32-AAC6-1BFC163FA531}" presName="node" presStyleLbl="node1" presStyleIdx="4" presStyleCnt="25">
        <dgm:presLayoutVars>
          <dgm:bulletEnabled val="1"/>
        </dgm:presLayoutVars>
      </dgm:prSet>
      <dgm:spPr>
        <a:prstGeom prst="roundRect">
          <a:avLst/>
        </a:prstGeom>
      </dgm:spPr>
    </dgm:pt>
    <dgm:pt modelId="{36EBCAE0-EB3C-42B7-94D0-F64B053E5FF8}" type="pres">
      <dgm:prSet presAssocID="{3DB0FAEA-1951-4434-B156-E8662C68DE43}" presName="sibTrans" presStyleCnt="0"/>
      <dgm:spPr/>
    </dgm:pt>
    <dgm:pt modelId="{82B737D8-881B-4F48-969C-0F4947C8CB09}" type="pres">
      <dgm:prSet presAssocID="{C2E79C82-C800-4F2B-AF93-B6181EE4B2FD}" presName="node" presStyleLbl="node1" presStyleIdx="5" presStyleCnt="25">
        <dgm:presLayoutVars>
          <dgm:bulletEnabled val="1"/>
        </dgm:presLayoutVars>
      </dgm:prSet>
      <dgm:spPr>
        <a:prstGeom prst="roundRect">
          <a:avLst/>
        </a:prstGeom>
      </dgm:spPr>
    </dgm:pt>
    <dgm:pt modelId="{03D7CC5E-1801-41D4-B583-D8F042AFF249}" type="pres">
      <dgm:prSet presAssocID="{064F2BE5-E043-4F92-B525-77FCB6F9AF1F}" presName="sibTrans" presStyleCnt="0"/>
      <dgm:spPr/>
    </dgm:pt>
    <dgm:pt modelId="{44E86A04-D1E6-435B-81C0-05BB276874EE}" type="pres">
      <dgm:prSet presAssocID="{EAAF10FB-F3D4-43E1-B78F-ED9251857F08}" presName="node" presStyleLbl="node1" presStyleIdx="6" presStyleCnt="25">
        <dgm:presLayoutVars>
          <dgm:bulletEnabled val="1"/>
        </dgm:presLayoutVars>
      </dgm:prSet>
      <dgm:spPr>
        <a:prstGeom prst="roundRect">
          <a:avLst/>
        </a:prstGeom>
      </dgm:spPr>
    </dgm:pt>
    <dgm:pt modelId="{0971152F-0296-4753-9435-A3860056428D}" type="pres">
      <dgm:prSet presAssocID="{1695CCB9-6A8E-42C7-BA22-BCC5057CFF1C}" presName="sibTrans" presStyleCnt="0"/>
      <dgm:spPr/>
    </dgm:pt>
    <dgm:pt modelId="{486F3D96-6882-41B3-ACB6-29F635706A30}" type="pres">
      <dgm:prSet presAssocID="{DF954066-1697-4668-93AA-23D229D027CF}" presName="node" presStyleLbl="node1" presStyleIdx="7" presStyleCnt="25">
        <dgm:presLayoutVars>
          <dgm:bulletEnabled val="1"/>
        </dgm:presLayoutVars>
      </dgm:prSet>
      <dgm:spPr>
        <a:prstGeom prst="roundRect">
          <a:avLst/>
        </a:prstGeom>
      </dgm:spPr>
    </dgm:pt>
    <dgm:pt modelId="{25EB45AD-7B39-43D0-880B-82955895BB12}" type="pres">
      <dgm:prSet presAssocID="{EE1879B2-AB4B-4454-98EE-AAE5DAC2F94E}" presName="sibTrans" presStyleCnt="0"/>
      <dgm:spPr/>
    </dgm:pt>
    <dgm:pt modelId="{B98B9E5C-0C33-4574-9FAE-1CA3DCC17A90}" type="pres">
      <dgm:prSet presAssocID="{16847162-96CC-4AB7-B56A-86C8B7C6FB36}" presName="node" presStyleLbl="node1" presStyleIdx="8" presStyleCnt="25">
        <dgm:presLayoutVars>
          <dgm:bulletEnabled val="1"/>
        </dgm:presLayoutVars>
      </dgm:prSet>
      <dgm:spPr>
        <a:prstGeom prst="roundRect">
          <a:avLst/>
        </a:prstGeom>
      </dgm:spPr>
    </dgm:pt>
    <dgm:pt modelId="{9E3EAFE5-F30C-4CDC-B851-308751ECB71A}" type="pres">
      <dgm:prSet presAssocID="{79CC0B41-F7F7-4F06-96E9-EC4B89CA2FC0}" presName="sibTrans" presStyleCnt="0"/>
      <dgm:spPr/>
    </dgm:pt>
    <dgm:pt modelId="{0199BE39-9C6D-4719-BD90-4F8CDE233112}" type="pres">
      <dgm:prSet presAssocID="{1366CBCB-EC49-42D9-924A-536B1FBF1247}" presName="node" presStyleLbl="node1" presStyleIdx="9" presStyleCnt="25">
        <dgm:presLayoutVars>
          <dgm:bulletEnabled val="1"/>
        </dgm:presLayoutVars>
      </dgm:prSet>
      <dgm:spPr>
        <a:prstGeom prst="roundRect">
          <a:avLst/>
        </a:prstGeom>
      </dgm:spPr>
    </dgm:pt>
    <dgm:pt modelId="{BED7CFEE-7BDF-4C07-8295-FF51077CFF15}" type="pres">
      <dgm:prSet presAssocID="{F687CF86-89D3-47EA-9860-B8CCDA3EBF3D}" presName="sibTrans" presStyleCnt="0"/>
      <dgm:spPr/>
    </dgm:pt>
    <dgm:pt modelId="{EB3D7B4F-F583-4AFE-A225-F8E04C2CD1F3}" type="pres">
      <dgm:prSet presAssocID="{97AE81BC-00DC-43DA-BFDE-24F251B02BC7}" presName="node" presStyleLbl="node1" presStyleIdx="10" presStyleCnt="25" custLinFactNeighborX="-1150">
        <dgm:presLayoutVars>
          <dgm:bulletEnabled val="1"/>
        </dgm:presLayoutVars>
      </dgm:prSet>
      <dgm:spPr>
        <a:prstGeom prst="roundRect">
          <a:avLst/>
        </a:prstGeom>
      </dgm:spPr>
    </dgm:pt>
    <dgm:pt modelId="{378D63A8-FDEB-4D3F-B6D8-0ED2EB1BB7A7}" type="pres">
      <dgm:prSet presAssocID="{B99AB62C-2E7F-44E4-9D2F-083EE4C4F800}" presName="sibTrans" presStyleCnt="0"/>
      <dgm:spPr/>
    </dgm:pt>
    <dgm:pt modelId="{5E47BF9E-F681-41CB-AD3C-1CA5BAAAF545}" type="pres">
      <dgm:prSet presAssocID="{9A889BEB-5832-40F1-A141-2C33B24F8FCD}" presName="node" presStyleLbl="node1" presStyleIdx="11" presStyleCnt="25">
        <dgm:presLayoutVars>
          <dgm:bulletEnabled val="1"/>
        </dgm:presLayoutVars>
      </dgm:prSet>
      <dgm:spPr>
        <a:prstGeom prst="roundRect">
          <a:avLst/>
        </a:prstGeom>
      </dgm:spPr>
    </dgm:pt>
    <dgm:pt modelId="{F94328E3-D3CF-487D-817B-03FC6D8FF976}" type="pres">
      <dgm:prSet presAssocID="{8409A074-64AE-4166-AE7A-EFCA77DF4BF9}" presName="sibTrans" presStyleCnt="0"/>
      <dgm:spPr/>
    </dgm:pt>
    <dgm:pt modelId="{FC3AE089-A890-43E8-991E-DE2740818AD3}" type="pres">
      <dgm:prSet presAssocID="{D4257C4B-6838-45FF-AA7C-FFF3309B73CC}" presName="node" presStyleLbl="node1" presStyleIdx="12" presStyleCnt="25">
        <dgm:presLayoutVars>
          <dgm:bulletEnabled val="1"/>
        </dgm:presLayoutVars>
      </dgm:prSet>
      <dgm:spPr>
        <a:prstGeom prst="roundRect">
          <a:avLst/>
        </a:prstGeom>
      </dgm:spPr>
    </dgm:pt>
    <dgm:pt modelId="{D6298DF4-647A-4816-9194-67D3302997F3}" type="pres">
      <dgm:prSet presAssocID="{D780D0CF-A0E5-43A7-A3EA-F7D056AD2E29}" presName="sibTrans" presStyleCnt="0"/>
      <dgm:spPr/>
    </dgm:pt>
    <dgm:pt modelId="{6B56EA1E-3BF1-4968-8422-7D358B3CE950}" type="pres">
      <dgm:prSet presAssocID="{C9F4CCEA-B524-44CC-80BC-58C7CF3FB00A}" presName="node" presStyleLbl="node1" presStyleIdx="13" presStyleCnt="25">
        <dgm:presLayoutVars>
          <dgm:bulletEnabled val="1"/>
        </dgm:presLayoutVars>
      </dgm:prSet>
      <dgm:spPr>
        <a:prstGeom prst="roundRect">
          <a:avLst/>
        </a:prstGeom>
      </dgm:spPr>
    </dgm:pt>
    <dgm:pt modelId="{26C3DCFE-A48F-42E0-BD31-5D18344AB5A7}" type="pres">
      <dgm:prSet presAssocID="{4D2F7449-DA10-464B-9031-7BF4056AAE5E}" presName="sibTrans" presStyleCnt="0"/>
      <dgm:spPr/>
    </dgm:pt>
    <dgm:pt modelId="{220DC7C0-9DB9-4F2E-80F0-7A42581AC488}" type="pres">
      <dgm:prSet presAssocID="{F667FC4B-19F2-4499-B123-4A8B38198C7A}" presName="node" presStyleLbl="node1" presStyleIdx="14" presStyleCnt="25">
        <dgm:presLayoutVars>
          <dgm:bulletEnabled val="1"/>
        </dgm:presLayoutVars>
      </dgm:prSet>
      <dgm:spPr>
        <a:prstGeom prst="roundRect">
          <a:avLst/>
        </a:prstGeom>
      </dgm:spPr>
    </dgm:pt>
    <dgm:pt modelId="{48D24234-3F63-45B6-B0CA-FC995D8CC347}" type="pres">
      <dgm:prSet presAssocID="{45F12092-62BF-4760-A478-DFE2F8AD6D4F}" presName="sibTrans" presStyleCnt="0"/>
      <dgm:spPr/>
    </dgm:pt>
    <dgm:pt modelId="{1FCF6324-19FE-49BB-AE4C-B81F367CCF0F}" type="pres">
      <dgm:prSet presAssocID="{78C74711-E8C1-463D-BA1D-61E290C4EAC8}" presName="node" presStyleLbl="node1" presStyleIdx="15" presStyleCnt="25">
        <dgm:presLayoutVars>
          <dgm:bulletEnabled val="1"/>
        </dgm:presLayoutVars>
      </dgm:prSet>
      <dgm:spPr>
        <a:prstGeom prst="roundRect">
          <a:avLst/>
        </a:prstGeom>
      </dgm:spPr>
    </dgm:pt>
    <dgm:pt modelId="{8DD6C72A-CF50-4522-9DE0-E065C13E1E4C}" type="pres">
      <dgm:prSet presAssocID="{9FC098C6-B617-4C35-ACBE-E701F76AAA19}" presName="sibTrans" presStyleCnt="0"/>
      <dgm:spPr/>
    </dgm:pt>
    <dgm:pt modelId="{47C32A88-4B88-4C59-8D55-C7C202446B37}" type="pres">
      <dgm:prSet presAssocID="{CA076115-A9DC-49F3-8149-BFE09DFA000C}" presName="node" presStyleLbl="node1" presStyleIdx="16" presStyleCnt="25">
        <dgm:presLayoutVars>
          <dgm:bulletEnabled val="1"/>
        </dgm:presLayoutVars>
      </dgm:prSet>
      <dgm:spPr>
        <a:prstGeom prst="roundRect">
          <a:avLst/>
        </a:prstGeom>
      </dgm:spPr>
    </dgm:pt>
    <dgm:pt modelId="{B7E7EBBA-FF76-4EAD-A587-2AA376B1BE57}" type="pres">
      <dgm:prSet presAssocID="{C1ACDB5F-0F7D-4345-B7C0-F04E671F4239}" presName="sibTrans" presStyleCnt="0"/>
      <dgm:spPr/>
    </dgm:pt>
    <dgm:pt modelId="{F33DB1BB-7B24-4170-9A3E-747346725385}" type="pres">
      <dgm:prSet presAssocID="{9D75A763-1F47-408A-BC58-E68F3C27A545}" presName="node" presStyleLbl="node1" presStyleIdx="17" presStyleCnt="25" custLinFactNeighborX="-553">
        <dgm:presLayoutVars>
          <dgm:bulletEnabled val="1"/>
        </dgm:presLayoutVars>
      </dgm:prSet>
      <dgm:spPr>
        <a:prstGeom prst="roundRect">
          <a:avLst/>
        </a:prstGeom>
      </dgm:spPr>
    </dgm:pt>
    <dgm:pt modelId="{9DC3C14C-929D-48C2-A820-D5B7F0DEC55D}" type="pres">
      <dgm:prSet presAssocID="{96098B9B-121E-416F-AC5A-C89C6628F513}" presName="sibTrans" presStyleCnt="0"/>
      <dgm:spPr/>
    </dgm:pt>
    <dgm:pt modelId="{CDEFDE2D-28A7-454F-AFBF-441B797B4F7C}" type="pres">
      <dgm:prSet presAssocID="{16D19A03-04EA-4302-B54E-71924C5DB002}" presName="node" presStyleLbl="node1" presStyleIdx="18" presStyleCnt="25">
        <dgm:presLayoutVars>
          <dgm:bulletEnabled val="1"/>
        </dgm:presLayoutVars>
      </dgm:prSet>
      <dgm:spPr>
        <a:prstGeom prst="roundRect">
          <a:avLst/>
        </a:prstGeom>
      </dgm:spPr>
    </dgm:pt>
    <dgm:pt modelId="{44DBFAF9-A3D9-40F4-8441-9E0582ABDE76}" type="pres">
      <dgm:prSet presAssocID="{F06FE76C-2A34-4777-8F79-F062BA921127}" presName="sibTrans" presStyleCnt="0"/>
      <dgm:spPr/>
    </dgm:pt>
    <dgm:pt modelId="{99B19225-A986-4722-9E1F-A8D71E290474}" type="pres">
      <dgm:prSet presAssocID="{3B8750CC-6CD2-4C95-8446-3E251D2BA321}" presName="node" presStyleLbl="node1" presStyleIdx="19" presStyleCnt="25">
        <dgm:presLayoutVars>
          <dgm:bulletEnabled val="1"/>
        </dgm:presLayoutVars>
      </dgm:prSet>
      <dgm:spPr>
        <a:prstGeom prst="roundRect">
          <a:avLst/>
        </a:prstGeom>
      </dgm:spPr>
    </dgm:pt>
    <dgm:pt modelId="{9B020B35-84FC-4A86-8922-03D1BBD41126}" type="pres">
      <dgm:prSet presAssocID="{55F7A76F-D777-4740-9A75-AC69ACA0A1DE}" presName="sibTrans" presStyleCnt="0"/>
      <dgm:spPr/>
    </dgm:pt>
    <dgm:pt modelId="{B3EEA385-C16C-4EC5-8415-BC0B3687CC92}" type="pres">
      <dgm:prSet presAssocID="{D2036972-9A83-4D87-AE44-649BBA8186FF}" presName="node" presStyleLbl="node1" presStyleIdx="20" presStyleCnt="25">
        <dgm:presLayoutVars>
          <dgm:bulletEnabled val="1"/>
        </dgm:presLayoutVars>
      </dgm:prSet>
      <dgm:spPr>
        <a:prstGeom prst="roundRect">
          <a:avLst/>
        </a:prstGeom>
      </dgm:spPr>
    </dgm:pt>
    <dgm:pt modelId="{DC0AAD9B-56DE-4A82-A31B-D9905F1519BC}" type="pres">
      <dgm:prSet presAssocID="{F50FCCDA-5037-42FB-BEEB-B0AAB7742942}" presName="sibTrans" presStyleCnt="0"/>
      <dgm:spPr/>
    </dgm:pt>
    <dgm:pt modelId="{A2FD92A4-3BA8-4000-BEF9-B82AB8900D09}" type="pres">
      <dgm:prSet presAssocID="{F6772699-D426-4ACE-967E-4F3691B09DE9}" presName="node" presStyleLbl="node1" presStyleIdx="21" presStyleCnt="25">
        <dgm:presLayoutVars>
          <dgm:bulletEnabled val="1"/>
        </dgm:presLayoutVars>
      </dgm:prSet>
      <dgm:spPr>
        <a:prstGeom prst="roundRect">
          <a:avLst/>
        </a:prstGeom>
      </dgm:spPr>
    </dgm:pt>
    <dgm:pt modelId="{489C1A7C-D0E9-483F-9241-FBE09C12BAF5}" type="pres">
      <dgm:prSet presAssocID="{98000B11-E38B-4598-B8F5-6BCFC86A2331}" presName="sibTrans" presStyleCnt="0"/>
      <dgm:spPr/>
    </dgm:pt>
    <dgm:pt modelId="{8905FF31-A480-4D29-AAE5-802372F790C3}" type="pres">
      <dgm:prSet presAssocID="{9BC381F6-9C3A-4B9D-941F-2AF189C0C168}" presName="node" presStyleLbl="node1" presStyleIdx="22" presStyleCnt="25">
        <dgm:presLayoutVars>
          <dgm:bulletEnabled val="1"/>
        </dgm:presLayoutVars>
      </dgm:prSet>
      <dgm:spPr>
        <a:prstGeom prst="roundRect">
          <a:avLst/>
        </a:prstGeom>
      </dgm:spPr>
    </dgm:pt>
    <dgm:pt modelId="{F5FF3EB1-8CC8-44BC-AA7A-C6B877F670AB}" type="pres">
      <dgm:prSet presAssocID="{4B0B2319-30A5-420D-9822-DFAC224DCF34}" presName="sibTrans" presStyleCnt="0"/>
      <dgm:spPr/>
    </dgm:pt>
    <dgm:pt modelId="{B3BB5533-CF53-4072-BD7E-75A6BFF98BCC}" type="pres">
      <dgm:prSet presAssocID="{E9281273-A2EE-40E8-BFAF-9136858BA0F4}" presName="node" presStyleLbl="node1" presStyleIdx="23" presStyleCnt="25">
        <dgm:presLayoutVars>
          <dgm:bulletEnabled val="1"/>
        </dgm:presLayoutVars>
      </dgm:prSet>
      <dgm:spPr>
        <a:prstGeom prst="roundRect">
          <a:avLst/>
        </a:prstGeom>
      </dgm:spPr>
    </dgm:pt>
    <dgm:pt modelId="{6144901A-C5CA-4D86-BC45-09E920349FF9}" type="pres">
      <dgm:prSet presAssocID="{BEECF714-CC0A-47BD-B8E1-36D26A1A41B3}" presName="sibTrans" presStyleCnt="0"/>
      <dgm:spPr/>
    </dgm:pt>
    <dgm:pt modelId="{BEB71336-99DA-404C-B6E9-A509774F1403}" type="pres">
      <dgm:prSet presAssocID="{0F2FF0BA-01D5-455B-8391-43F195D8FF64}" presName="node" presStyleLbl="node1" presStyleIdx="24" presStyleCnt="25">
        <dgm:presLayoutVars>
          <dgm:bulletEnabled val="1"/>
        </dgm:presLayoutVars>
      </dgm:prSet>
      <dgm:spPr>
        <a:prstGeom prst="roundRect">
          <a:avLst/>
        </a:prstGeom>
      </dgm:spPr>
    </dgm:pt>
  </dgm:ptLst>
  <dgm:cxnLst>
    <dgm:cxn modelId="{A0143D00-6448-44D9-AC9C-207479BCB7D8}" type="presOf" srcId="{9A889BEB-5832-40F1-A141-2C33B24F8FCD}" destId="{5E47BF9E-F681-41CB-AD3C-1CA5BAAAF545}" srcOrd="0" destOrd="0" presId="urn:microsoft.com/office/officeart/2005/8/layout/default"/>
    <dgm:cxn modelId="{F4BA7E01-A8AC-4E1A-A52E-9D29700F9645}" type="presOf" srcId="{4A6E0F21-9BA9-4275-B877-22104754DFFF}" destId="{41392D1E-D650-47D4-B1B2-46E9AD641B84}" srcOrd="0" destOrd="0" presId="urn:microsoft.com/office/officeart/2005/8/layout/default"/>
    <dgm:cxn modelId="{E891C901-D9FD-4DF9-84D2-8165DC9D827E}" srcId="{C1F36601-9D95-4DEB-A893-EA2F0EC485AE}" destId="{C9F4CCEA-B524-44CC-80BC-58C7CF3FB00A}" srcOrd="13" destOrd="0" parTransId="{3842597F-9F9C-4C9C-919A-787C3370D10A}" sibTransId="{4D2F7449-DA10-464B-9031-7BF4056AAE5E}"/>
    <dgm:cxn modelId="{6FAADE03-31B7-478A-869B-015710FC1C1A}" type="presOf" srcId="{9D75A763-1F47-408A-BC58-E68F3C27A545}" destId="{F33DB1BB-7B24-4170-9A3E-747346725385}" srcOrd="0" destOrd="0" presId="urn:microsoft.com/office/officeart/2005/8/layout/default"/>
    <dgm:cxn modelId="{58A0B111-E25C-4B34-BAC9-907A1EAEE47A}" type="presOf" srcId="{EAAF10FB-F3D4-43E1-B78F-ED9251857F08}" destId="{44E86A04-D1E6-435B-81C0-05BB276874EE}" srcOrd="0" destOrd="0" presId="urn:microsoft.com/office/officeart/2005/8/layout/default"/>
    <dgm:cxn modelId="{8FB89D1D-2FBC-48D2-B6CD-F7AD308A44DF}" type="presOf" srcId="{78C74711-E8C1-463D-BA1D-61E290C4EAC8}" destId="{1FCF6324-19FE-49BB-AE4C-B81F367CCF0F}" srcOrd="0" destOrd="0" presId="urn:microsoft.com/office/officeart/2005/8/layout/default"/>
    <dgm:cxn modelId="{B96C041F-B950-4705-B95D-3EE728001A9F}" type="presOf" srcId="{20599606-16AC-4C32-AAC6-1BFC163FA531}" destId="{09C9AA99-1AD1-4230-8A0C-0BC883DD0243}" srcOrd="0" destOrd="0" presId="urn:microsoft.com/office/officeart/2005/8/layout/default"/>
    <dgm:cxn modelId="{4757E920-C023-47E8-884A-9EA5C0FF9694}" type="presOf" srcId="{0F2FF0BA-01D5-455B-8391-43F195D8FF64}" destId="{BEB71336-99DA-404C-B6E9-A509774F1403}" srcOrd="0" destOrd="0" presId="urn:microsoft.com/office/officeart/2005/8/layout/default"/>
    <dgm:cxn modelId="{8431EB22-6541-428A-9679-8E9BE92C6AC3}" srcId="{C1F36601-9D95-4DEB-A893-EA2F0EC485AE}" destId="{97AE81BC-00DC-43DA-BFDE-24F251B02BC7}" srcOrd="10" destOrd="0" parTransId="{864037EB-BC5B-4EF9-BD52-0006CBD9B099}" sibTransId="{B99AB62C-2E7F-44E4-9D2F-083EE4C4F800}"/>
    <dgm:cxn modelId="{30EC0725-9F3A-47B2-A15D-C474A938D1D7}" type="presOf" srcId="{95C6B999-1BF8-4BCF-A777-B0C725F0CBD2}" destId="{8935F207-6CB5-404E-A27F-97D147C08A2B}" srcOrd="0" destOrd="0" presId="urn:microsoft.com/office/officeart/2005/8/layout/default"/>
    <dgm:cxn modelId="{CDEC192F-C4B0-4243-A21A-9E832F0E1661}" srcId="{C1F36601-9D95-4DEB-A893-EA2F0EC485AE}" destId="{4A6E0F21-9BA9-4275-B877-22104754DFFF}" srcOrd="0" destOrd="0" parTransId="{8D17200F-B342-4C82-ACF8-829257D6D16A}" sibTransId="{769DCC90-550C-42FE-A564-429CDA2AB821}"/>
    <dgm:cxn modelId="{E4BEAE2F-417C-4A46-9A46-4935C1F064AC}" type="presOf" srcId="{3B8750CC-6CD2-4C95-8446-3E251D2BA321}" destId="{99B19225-A986-4722-9E1F-A8D71E290474}" srcOrd="0" destOrd="0" presId="urn:microsoft.com/office/officeart/2005/8/layout/default"/>
    <dgm:cxn modelId="{A2DC6F32-ACB4-4E43-A71F-B8FD91C3E3E6}" srcId="{C1F36601-9D95-4DEB-A893-EA2F0EC485AE}" destId="{20599606-16AC-4C32-AAC6-1BFC163FA531}" srcOrd="4" destOrd="0" parTransId="{80599D3A-CD25-4119-A85C-A96E7CC8C36F}" sibTransId="{3DB0FAEA-1951-4434-B156-E8662C68DE43}"/>
    <dgm:cxn modelId="{F483153A-C4BF-4209-93CB-1B525F9E2FD7}" srcId="{C1F36601-9D95-4DEB-A893-EA2F0EC485AE}" destId="{16847162-96CC-4AB7-B56A-86C8B7C6FB36}" srcOrd="8" destOrd="0" parTransId="{0490BB35-5C7F-4DF9-A29D-4AFB46FB2B23}" sibTransId="{79CC0B41-F7F7-4F06-96E9-EC4B89CA2FC0}"/>
    <dgm:cxn modelId="{99300B3C-EAB7-48AF-926F-59D8639A0BBC}" srcId="{C1F36601-9D95-4DEB-A893-EA2F0EC485AE}" destId="{C2E79C82-C800-4F2B-AF93-B6181EE4B2FD}" srcOrd="5" destOrd="0" parTransId="{3C59764F-FD63-479B-85B4-A7D21D8987D9}" sibTransId="{064F2BE5-E043-4F92-B525-77FCB6F9AF1F}"/>
    <dgm:cxn modelId="{39F2ED5D-F05A-4566-B2BD-917D2600FD66}" type="presOf" srcId="{1366CBCB-EC49-42D9-924A-536B1FBF1247}" destId="{0199BE39-9C6D-4719-BD90-4F8CDE233112}" srcOrd="0" destOrd="0" presId="urn:microsoft.com/office/officeart/2005/8/layout/default"/>
    <dgm:cxn modelId="{000D1541-91CE-46CF-B894-5626C9F4FA50}" srcId="{C1F36601-9D95-4DEB-A893-EA2F0EC485AE}" destId="{78C74711-E8C1-463D-BA1D-61E290C4EAC8}" srcOrd="15" destOrd="0" parTransId="{721C3939-6ED9-4435-8C9C-F0A59763A862}" sibTransId="{9FC098C6-B617-4C35-ACBE-E701F76AAA19}"/>
    <dgm:cxn modelId="{AC129A44-2F3B-49F8-8855-ED3E29AE7253}" srcId="{C1F36601-9D95-4DEB-A893-EA2F0EC485AE}" destId="{E9281273-A2EE-40E8-BFAF-9136858BA0F4}" srcOrd="23" destOrd="0" parTransId="{EDFFD8B2-BE88-405B-B911-65C6F12E1CA0}" sibTransId="{BEECF714-CC0A-47BD-B8E1-36D26A1A41B3}"/>
    <dgm:cxn modelId="{3C41286B-B1DD-42ED-8C90-52E6D38B543A}" type="presOf" srcId="{E9281273-A2EE-40E8-BFAF-9136858BA0F4}" destId="{B3BB5533-CF53-4072-BD7E-75A6BFF98BCC}" srcOrd="0" destOrd="0" presId="urn:microsoft.com/office/officeart/2005/8/layout/default"/>
    <dgm:cxn modelId="{661C724E-2864-4E3E-B920-A37C888320F4}" srcId="{C1F36601-9D95-4DEB-A893-EA2F0EC485AE}" destId="{E891A3AB-A206-4D75-A816-E1E8F32D7ACA}" srcOrd="3" destOrd="0" parTransId="{F5B4EE16-133F-4433-8A0E-BDFE514378F4}" sibTransId="{09C4655B-3E49-4106-87FB-2F58EB3AC30F}"/>
    <dgm:cxn modelId="{92890A6F-D915-466B-A67E-81F76BD0B97C}" srcId="{C1F36601-9D95-4DEB-A893-EA2F0EC485AE}" destId="{0F2FF0BA-01D5-455B-8391-43F195D8FF64}" srcOrd="24" destOrd="0" parTransId="{FD4F2302-9368-422A-9150-B2B3AABD0BB0}" sibTransId="{52E98CF2-3601-4A36-B4C4-172BC8CBD369}"/>
    <dgm:cxn modelId="{60321573-151E-4AB8-B5CF-46DC200FD8E4}" srcId="{C1F36601-9D95-4DEB-A893-EA2F0EC485AE}" destId="{EAAF10FB-F3D4-43E1-B78F-ED9251857F08}" srcOrd="6" destOrd="0" parTransId="{8EBA5438-1775-409F-BF8A-E27AC7A94033}" sibTransId="{1695CCB9-6A8E-42C7-BA22-BCC5057CFF1C}"/>
    <dgm:cxn modelId="{16D2D75A-56C6-44A8-A38B-CFA797EE6FD8}" srcId="{C1F36601-9D95-4DEB-A893-EA2F0EC485AE}" destId="{9A889BEB-5832-40F1-A141-2C33B24F8FCD}" srcOrd="11" destOrd="0" parTransId="{277A4D92-8951-49F1-991B-B791E743244F}" sibTransId="{8409A074-64AE-4166-AE7A-EFCA77DF4BF9}"/>
    <dgm:cxn modelId="{8AC74B80-9116-4689-87FF-D57EA20E7D2A}" srcId="{C1F36601-9D95-4DEB-A893-EA2F0EC485AE}" destId="{16D19A03-04EA-4302-B54E-71924C5DB002}" srcOrd="18" destOrd="0" parTransId="{F0AAE964-19DF-49C8-9119-D4D3CF265792}" sibTransId="{F06FE76C-2A34-4777-8F79-F062BA921127}"/>
    <dgm:cxn modelId="{A8AA9B82-AA76-4BDF-9853-B6E469933288}" type="presOf" srcId="{9BC381F6-9C3A-4B9D-941F-2AF189C0C168}" destId="{8905FF31-A480-4D29-AAE5-802372F790C3}" srcOrd="0" destOrd="0" presId="urn:microsoft.com/office/officeart/2005/8/layout/default"/>
    <dgm:cxn modelId="{80198484-B88A-4DE3-B0C5-7902715A37D1}" srcId="{C1F36601-9D95-4DEB-A893-EA2F0EC485AE}" destId="{3B8750CC-6CD2-4C95-8446-3E251D2BA321}" srcOrd="19" destOrd="0" parTransId="{1E4606E7-EBAD-48FB-9DFD-9068589D6D38}" sibTransId="{55F7A76F-D777-4740-9A75-AC69ACA0A1DE}"/>
    <dgm:cxn modelId="{6CE1FA85-89FF-4BEA-85C6-3C43DDEBF5FC}" type="presOf" srcId="{DF954066-1697-4668-93AA-23D229D027CF}" destId="{486F3D96-6882-41B3-ACB6-29F635706A30}" srcOrd="0" destOrd="0" presId="urn:microsoft.com/office/officeart/2005/8/layout/default"/>
    <dgm:cxn modelId="{BEE15E86-FD9F-4ED4-922C-8D88784ADFD9}" srcId="{C1F36601-9D95-4DEB-A893-EA2F0EC485AE}" destId="{9BC381F6-9C3A-4B9D-941F-2AF189C0C168}" srcOrd="22" destOrd="0" parTransId="{8B5677AD-29A4-46B1-9406-ECE026BCC93A}" sibTransId="{4B0B2319-30A5-420D-9822-DFAC224DCF34}"/>
    <dgm:cxn modelId="{6F021E97-2BCD-49C4-B0CB-50DB50A3A260}" srcId="{C1F36601-9D95-4DEB-A893-EA2F0EC485AE}" destId="{95C6B999-1BF8-4BCF-A777-B0C725F0CBD2}" srcOrd="1" destOrd="0" parTransId="{364574C6-54F2-4258-B3CA-444D118EE1AF}" sibTransId="{C8B98465-7A50-4260-803F-0B28D2D1B882}"/>
    <dgm:cxn modelId="{19EDDFA1-5DE6-41EB-BEF4-8F51FABAD4F9}" srcId="{C1F36601-9D95-4DEB-A893-EA2F0EC485AE}" destId="{DF954066-1697-4668-93AA-23D229D027CF}" srcOrd="7" destOrd="0" parTransId="{160BA540-D75B-43C1-B0CE-F2094D6CB050}" sibTransId="{EE1879B2-AB4B-4454-98EE-AAE5DAC2F94E}"/>
    <dgm:cxn modelId="{84E988A6-F4D4-44AD-87C5-012FCFB03073}" type="presOf" srcId="{E891A3AB-A206-4D75-A816-E1E8F32D7ACA}" destId="{797CA3DB-64D6-4A55-B448-259B5D6C2F7C}" srcOrd="0" destOrd="0" presId="urn:microsoft.com/office/officeart/2005/8/layout/default"/>
    <dgm:cxn modelId="{0A54D0AB-B60F-4A55-9856-E3C3B3AADB2D}" type="presOf" srcId="{F6772699-D426-4ACE-967E-4F3691B09DE9}" destId="{A2FD92A4-3BA8-4000-BEF9-B82AB8900D09}" srcOrd="0" destOrd="0" presId="urn:microsoft.com/office/officeart/2005/8/layout/default"/>
    <dgm:cxn modelId="{94C5CEAF-0C96-43C4-B711-96A27C800F92}" type="presOf" srcId="{706E7C3B-842D-45F0-BE0D-9D3D66F1AED2}" destId="{364B8877-EBE8-4466-B19A-102B14153DEA}" srcOrd="0" destOrd="0" presId="urn:microsoft.com/office/officeart/2005/8/layout/default"/>
    <dgm:cxn modelId="{EA55FAB7-6226-47A6-934C-1AE29D8E9743}" type="presOf" srcId="{D2036972-9A83-4D87-AE44-649BBA8186FF}" destId="{B3EEA385-C16C-4EC5-8415-BC0B3687CC92}" srcOrd="0" destOrd="0" presId="urn:microsoft.com/office/officeart/2005/8/layout/default"/>
    <dgm:cxn modelId="{3504DEBC-F075-46C0-8265-792C16C6CCC7}" type="presOf" srcId="{C9F4CCEA-B524-44CC-80BC-58C7CF3FB00A}" destId="{6B56EA1E-3BF1-4968-8422-7D358B3CE950}" srcOrd="0" destOrd="0" presId="urn:microsoft.com/office/officeart/2005/8/layout/default"/>
    <dgm:cxn modelId="{4A2317C0-54CF-4E63-BA2B-F603584017B3}" srcId="{C1F36601-9D95-4DEB-A893-EA2F0EC485AE}" destId="{CA076115-A9DC-49F3-8149-BFE09DFA000C}" srcOrd="16" destOrd="0" parTransId="{F00AA9E2-E249-4D06-B0F9-5DEEF4BB281D}" sibTransId="{C1ACDB5F-0F7D-4345-B7C0-F04E671F4239}"/>
    <dgm:cxn modelId="{C77D40C8-B45E-43C8-BE2E-85C4ECDF4859}" type="presOf" srcId="{16D19A03-04EA-4302-B54E-71924C5DB002}" destId="{CDEFDE2D-28A7-454F-AFBF-441B797B4F7C}" srcOrd="0" destOrd="0" presId="urn:microsoft.com/office/officeart/2005/8/layout/default"/>
    <dgm:cxn modelId="{739751C8-8968-4250-AB98-91C17059BA6C}" srcId="{C1F36601-9D95-4DEB-A893-EA2F0EC485AE}" destId="{706E7C3B-842D-45F0-BE0D-9D3D66F1AED2}" srcOrd="2" destOrd="0" parTransId="{ABB60487-31F4-436B-B2BB-BC10E8916AE6}" sibTransId="{62E77338-C34A-40D8-B1A3-13E73DF89F1E}"/>
    <dgm:cxn modelId="{7586E7D3-33F3-498E-BDB0-2C71D6ABD6D4}" type="presOf" srcId="{C2E79C82-C800-4F2B-AF93-B6181EE4B2FD}" destId="{82B737D8-881B-4F48-969C-0F4947C8CB09}" srcOrd="0" destOrd="0" presId="urn:microsoft.com/office/officeart/2005/8/layout/default"/>
    <dgm:cxn modelId="{1E7764D5-ACE8-41A7-8B18-A784816235E1}" type="presOf" srcId="{97AE81BC-00DC-43DA-BFDE-24F251B02BC7}" destId="{EB3D7B4F-F583-4AFE-A225-F8E04C2CD1F3}" srcOrd="0" destOrd="0" presId="urn:microsoft.com/office/officeart/2005/8/layout/default"/>
    <dgm:cxn modelId="{3CAFB3D7-79CA-40DB-8FD3-BD3DE52FF74F}" type="presOf" srcId="{F667FC4B-19F2-4499-B123-4A8B38198C7A}" destId="{220DC7C0-9DB9-4F2E-80F0-7A42581AC488}" srcOrd="0" destOrd="0" presId="urn:microsoft.com/office/officeart/2005/8/layout/default"/>
    <dgm:cxn modelId="{D77C32D8-419B-4125-9753-4199E913A9E3}" srcId="{C1F36601-9D95-4DEB-A893-EA2F0EC485AE}" destId="{F6772699-D426-4ACE-967E-4F3691B09DE9}" srcOrd="21" destOrd="0" parTransId="{D1E3F585-1C2B-415D-BF17-225276CDFF2E}" sibTransId="{98000B11-E38B-4598-B8F5-6BCFC86A2331}"/>
    <dgm:cxn modelId="{CBFEA4DB-E4E9-4D54-89A2-3DF41243697B}" srcId="{C1F36601-9D95-4DEB-A893-EA2F0EC485AE}" destId="{D2036972-9A83-4D87-AE44-649BBA8186FF}" srcOrd="20" destOrd="0" parTransId="{B1935CAE-EC57-4B53-87F6-5D1F4A691B0D}" sibTransId="{F50FCCDA-5037-42FB-BEEB-B0AAB7742942}"/>
    <dgm:cxn modelId="{AC2779DC-D731-4DC2-BD4C-4F1859452F29}" type="presOf" srcId="{CA076115-A9DC-49F3-8149-BFE09DFA000C}" destId="{47C32A88-4B88-4C59-8D55-C7C202446B37}" srcOrd="0" destOrd="0" presId="urn:microsoft.com/office/officeart/2005/8/layout/default"/>
    <dgm:cxn modelId="{83F07ADC-9AA0-40AB-BF44-B450C23AC7C4}" srcId="{C1F36601-9D95-4DEB-A893-EA2F0EC485AE}" destId="{9D75A763-1F47-408A-BC58-E68F3C27A545}" srcOrd="17" destOrd="0" parTransId="{5D1A5C45-E999-4771-85FE-03C99300D704}" sibTransId="{96098B9B-121E-416F-AC5A-C89C6628F513}"/>
    <dgm:cxn modelId="{4D8E7AE3-6AD4-4B1F-8C25-3118D3C3DB10}" type="presOf" srcId="{D4257C4B-6838-45FF-AA7C-FFF3309B73CC}" destId="{FC3AE089-A890-43E8-991E-DE2740818AD3}" srcOrd="0" destOrd="0" presId="urn:microsoft.com/office/officeart/2005/8/layout/default"/>
    <dgm:cxn modelId="{6677B4E4-3A3C-4C22-927B-E34CC6F4A2C2}" srcId="{C1F36601-9D95-4DEB-A893-EA2F0EC485AE}" destId="{D4257C4B-6838-45FF-AA7C-FFF3309B73CC}" srcOrd="12" destOrd="0" parTransId="{EB7B835D-3A55-49ED-8D17-8B6D0D261189}" sibTransId="{D780D0CF-A0E5-43A7-A3EA-F7D056AD2E29}"/>
    <dgm:cxn modelId="{429260F3-BD6B-4B20-8D99-CD51AB1FB289}" srcId="{C1F36601-9D95-4DEB-A893-EA2F0EC485AE}" destId="{1366CBCB-EC49-42D9-924A-536B1FBF1247}" srcOrd="9" destOrd="0" parTransId="{871F6247-2486-471E-BEDC-ED9CD09CCEE0}" sibTransId="{F687CF86-89D3-47EA-9860-B8CCDA3EBF3D}"/>
    <dgm:cxn modelId="{DB1B04F8-6DFF-48BB-9992-6764F88A45E7}" srcId="{C1F36601-9D95-4DEB-A893-EA2F0EC485AE}" destId="{F667FC4B-19F2-4499-B123-4A8B38198C7A}" srcOrd="14" destOrd="0" parTransId="{C567C6BC-0943-4354-BE10-DB7A5D5473FC}" sibTransId="{45F12092-62BF-4760-A478-DFE2F8AD6D4F}"/>
    <dgm:cxn modelId="{90EA89F9-E06C-48E3-9898-65395A4E3820}" type="presOf" srcId="{16847162-96CC-4AB7-B56A-86C8B7C6FB36}" destId="{B98B9E5C-0C33-4574-9FAE-1CA3DCC17A90}" srcOrd="0" destOrd="0" presId="urn:microsoft.com/office/officeart/2005/8/layout/default"/>
    <dgm:cxn modelId="{BB8571FF-8404-4DAB-B13F-8FF7B38A8806}" type="presOf" srcId="{C1F36601-9D95-4DEB-A893-EA2F0EC485AE}" destId="{3D0D08BA-6C00-46B0-BCD4-F5ABCE8A8287}" srcOrd="0" destOrd="0" presId="urn:microsoft.com/office/officeart/2005/8/layout/default"/>
    <dgm:cxn modelId="{09251337-15D0-4786-9C7B-04D9EA35C6FD}" type="presParOf" srcId="{3D0D08BA-6C00-46B0-BCD4-F5ABCE8A8287}" destId="{41392D1E-D650-47D4-B1B2-46E9AD641B84}" srcOrd="0" destOrd="0" presId="urn:microsoft.com/office/officeart/2005/8/layout/default"/>
    <dgm:cxn modelId="{BCFD8F65-2966-42F6-8837-A231BCCD1FDD}" type="presParOf" srcId="{3D0D08BA-6C00-46B0-BCD4-F5ABCE8A8287}" destId="{4F9352C3-E4E8-42D5-82A3-A72B53F7A739}" srcOrd="1" destOrd="0" presId="urn:microsoft.com/office/officeart/2005/8/layout/default"/>
    <dgm:cxn modelId="{170D06B2-6D6F-47FC-8A89-2AAC796D3AD9}" type="presParOf" srcId="{3D0D08BA-6C00-46B0-BCD4-F5ABCE8A8287}" destId="{8935F207-6CB5-404E-A27F-97D147C08A2B}" srcOrd="2" destOrd="0" presId="urn:microsoft.com/office/officeart/2005/8/layout/default"/>
    <dgm:cxn modelId="{DDDAFEEB-D387-4294-B40C-975916DB1423}" type="presParOf" srcId="{3D0D08BA-6C00-46B0-BCD4-F5ABCE8A8287}" destId="{1FC5833B-55F3-416D-9533-54D929E47BFF}" srcOrd="3" destOrd="0" presId="urn:microsoft.com/office/officeart/2005/8/layout/default"/>
    <dgm:cxn modelId="{9B5D5330-3343-4AE7-B77C-9098706CCA8D}" type="presParOf" srcId="{3D0D08BA-6C00-46B0-BCD4-F5ABCE8A8287}" destId="{364B8877-EBE8-4466-B19A-102B14153DEA}" srcOrd="4" destOrd="0" presId="urn:microsoft.com/office/officeart/2005/8/layout/default"/>
    <dgm:cxn modelId="{8A179BA5-AC05-47D2-844D-33A8698CB381}" type="presParOf" srcId="{3D0D08BA-6C00-46B0-BCD4-F5ABCE8A8287}" destId="{22D91F2D-DC63-4A4A-B17C-184E834384A2}" srcOrd="5" destOrd="0" presId="urn:microsoft.com/office/officeart/2005/8/layout/default"/>
    <dgm:cxn modelId="{917A8B22-0278-44F8-8E05-5236F8DDB965}" type="presParOf" srcId="{3D0D08BA-6C00-46B0-BCD4-F5ABCE8A8287}" destId="{797CA3DB-64D6-4A55-B448-259B5D6C2F7C}" srcOrd="6" destOrd="0" presId="urn:microsoft.com/office/officeart/2005/8/layout/default"/>
    <dgm:cxn modelId="{802F8B41-308F-4778-98AA-F6251B425B76}" type="presParOf" srcId="{3D0D08BA-6C00-46B0-BCD4-F5ABCE8A8287}" destId="{262C7D26-8F1E-40A4-A027-5131D7D1A757}" srcOrd="7" destOrd="0" presId="urn:microsoft.com/office/officeart/2005/8/layout/default"/>
    <dgm:cxn modelId="{AFB68AB1-10C7-4222-A1C7-FEC7ECB4C8F9}" type="presParOf" srcId="{3D0D08BA-6C00-46B0-BCD4-F5ABCE8A8287}" destId="{09C9AA99-1AD1-4230-8A0C-0BC883DD0243}" srcOrd="8" destOrd="0" presId="urn:microsoft.com/office/officeart/2005/8/layout/default"/>
    <dgm:cxn modelId="{93BBC843-52AA-49E7-95BE-357FD3CAB7AF}" type="presParOf" srcId="{3D0D08BA-6C00-46B0-BCD4-F5ABCE8A8287}" destId="{36EBCAE0-EB3C-42B7-94D0-F64B053E5FF8}" srcOrd="9" destOrd="0" presId="urn:microsoft.com/office/officeart/2005/8/layout/default"/>
    <dgm:cxn modelId="{A9E1D791-7901-4D93-A993-1401B1202C5E}" type="presParOf" srcId="{3D0D08BA-6C00-46B0-BCD4-F5ABCE8A8287}" destId="{82B737D8-881B-4F48-969C-0F4947C8CB09}" srcOrd="10" destOrd="0" presId="urn:microsoft.com/office/officeart/2005/8/layout/default"/>
    <dgm:cxn modelId="{01F92D4A-1CDE-4662-ADA7-3DD9CD075265}" type="presParOf" srcId="{3D0D08BA-6C00-46B0-BCD4-F5ABCE8A8287}" destId="{03D7CC5E-1801-41D4-B583-D8F042AFF249}" srcOrd="11" destOrd="0" presId="urn:microsoft.com/office/officeart/2005/8/layout/default"/>
    <dgm:cxn modelId="{BE441177-0836-46C4-8943-29709B9AF88F}" type="presParOf" srcId="{3D0D08BA-6C00-46B0-BCD4-F5ABCE8A8287}" destId="{44E86A04-D1E6-435B-81C0-05BB276874EE}" srcOrd="12" destOrd="0" presId="urn:microsoft.com/office/officeart/2005/8/layout/default"/>
    <dgm:cxn modelId="{CE77EECF-B59A-4FA8-B578-4E0AD09ABD05}" type="presParOf" srcId="{3D0D08BA-6C00-46B0-BCD4-F5ABCE8A8287}" destId="{0971152F-0296-4753-9435-A3860056428D}" srcOrd="13" destOrd="0" presId="urn:microsoft.com/office/officeart/2005/8/layout/default"/>
    <dgm:cxn modelId="{2F8B8032-A56C-4AF8-B640-A3C2D8E951C7}" type="presParOf" srcId="{3D0D08BA-6C00-46B0-BCD4-F5ABCE8A8287}" destId="{486F3D96-6882-41B3-ACB6-29F635706A30}" srcOrd="14" destOrd="0" presId="urn:microsoft.com/office/officeart/2005/8/layout/default"/>
    <dgm:cxn modelId="{4F608D2A-8972-4180-A534-649A943E51FF}" type="presParOf" srcId="{3D0D08BA-6C00-46B0-BCD4-F5ABCE8A8287}" destId="{25EB45AD-7B39-43D0-880B-82955895BB12}" srcOrd="15" destOrd="0" presId="urn:microsoft.com/office/officeart/2005/8/layout/default"/>
    <dgm:cxn modelId="{0BEAE69F-C4AB-4FB1-943E-14E77DCE1856}" type="presParOf" srcId="{3D0D08BA-6C00-46B0-BCD4-F5ABCE8A8287}" destId="{B98B9E5C-0C33-4574-9FAE-1CA3DCC17A90}" srcOrd="16" destOrd="0" presId="urn:microsoft.com/office/officeart/2005/8/layout/default"/>
    <dgm:cxn modelId="{86C338CD-9AF1-44AC-BE95-4FBBF5E09A27}" type="presParOf" srcId="{3D0D08BA-6C00-46B0-BCD4-F5ABCE8A8287}" destId="{9E3EAFE5-F30C-4CDC-B851-308751ECB71A}" srcOrd="17" destOrd="0" presId="urn:microsoft.com/office/officeart/2005/8/layout/default"/>
    <dgm:cxn modelId="{9837C399-A246-40B4-9DDF-28E3BDC0FC7F}" type="presParOf" srcId="{3D0D08BA-6C00-46B0-BCD4-F5ABCE8A8287}" destId="{0199BE39-9C6D-4719-BD90-4F8CDE233112}" srcOrd="18" destOrd="0" presId="urn:microsoft.com/office/officeart/2005/8/layout/default"/>
    <dgm:cxn modelId="{44B502F1-82E9-4202-89D2-E6294FED6B6D}" type="presParOf" srcId="{3D0D08BA-6C00-46B0-BCD4-F5ABCE8A8287}" destId="{BED7CFEE-7BDF-4C07-8295-FF51077CFF15}" srcOrd="19" destOrd="0" presId="urn:microsoft.com/office/officeart/2005/8/layout/default"/>
    <dgm:cxn modelId="{D4771837-E290-4228-8C87-00EFFD4B2A8D}" type="presParOf" srcId="{3D0D08BA-6C00-46B0-BCD4-F5ABCE8A8287}" destId="{EB3D7B4F-F583-4AFE-A225-F8E04C2CD1F3}" srcOrd="20" destOrd="0" presId="urn:microsoft.com/office/officeart/2005/8/layout/default"/>
    <dgm:cxn modelId="{114AF4C6-9F34-426F-8D69-F17ACB88CAD6}" type="presParOf" srcId="{3D0D08BA-6C00-46B0-BCD4-F5ABCE8A8287}" destId="{378D63A8-FDEB-4D3F-B6D8-0ED2EB1BB7A7}" srcOrd="21" destOrd="0" presId="urn:microsoft.com/office/officeart/2005/8/layout/default"/>
    <dgm:cxn modelId="{ABCE4357-D5EC-4FA2-95D7-AE37A2EE9FB3}" type="presParOf" srcId="{3D0D08BA-6C00-46B0-BCD4-F5ABCE8A8287}" destId="{5E47BF9E-F681-41CB-AD3C-1CA5BAAAF545}" srcOrd="22" destOrd="0" presId="urn:microsoft.com/office/officeart/2005/8/layout/default"/>
    <dgm:cxn modelId="{BC6D005D-AD5D-4D7C-BA38-DB0205905AF7}" type="presParOf" srcId="{3D0D08BA-6C00-46B0-BCD4-F5ABCE8A8287}" destId="{F94328E3-D3CF-487D-817B-03FC6D8FF976}" srcOrd="23" destOrd="0" presId="urn:microsoft.com/office/officeart/2005/8/layout/default"/>
    <dgm:cxn modelId="{F4FA2DE2-ECBC-490F-98DD-CF0AAA41CD4A}" type="presParOf" srcId="{3D0D08BA-6C00-46B0-BCD4-F5ABCE8A8287}" destId="{FC3AE089-A890-43E8-991E-DE2740818AD3}" srcOrd="24" destOrd="0" presId="urn:microsoft.com/office/officeart/2005/8/layout/default"/>
    <dgm:cxn modelId="{B2A078B7-2F79-4310-B938-B3EF5B0D9D71}" type="presParOf" srcId="{3D0D08BA-6C00-46B0-BCD4-F5ABCE8A8287}" destId="{D6298DF4-647A-4816-9194-67D3302997F3}" srcOrd="25" destOrd="0" presId="urn:microsoft.com/office/officeart/2005/8/layout/default"/>
    <dgm:cxn modelId="{20822C2E-F415-44BF-84B2-1A7C3DB9257C}" type="presParOf" srcId="{3D0D08BA-6C00-46B0-BCD4-F5ABCE8A8287}" destId="{6B56EA1E-3BF1-4968-8422-7D358B3CE950}" srcOrd="26" destOrd="0" presId="urn:microsoft.com/office/officeart/2005/8/layout/default"/>
    <dgm:cxn modelId="{40829418-1814-490B-B9F2-8D601C6F166A}" type="presParOf" srcId="{3D0D08BA-6C00-46B0-BCD4-F5ABCE8A8287}" destId="{26C3DCFE-A48F-42E0-BD31-5D18344AB5A7}" srcOrd="27" destOrd="0" presId="urn:microsoft.com/office/officeart/2005/8/layout/default"/>
    <dgm:cxn modelId="{663D9418-5890-4EDD-8DCB-17C599428A4A}" type="presParOf" srcId="{3D0D08BA-6C00-46B0-BCD4-F5ABCE8A8287}" destId="{220DC7C0-9DB9-4F2E-80F0-7A42581AC488}" srcOrd="28" destOrd="0" presId="urn:microsoft.com/office/officeart/2005/8/layout/default"/>
    <dgm:cxn modelId="{CDAB1545-C7DF-4B9A-8210-BF422BA5983B}" type="presParOf" srcId="{3D0D08BA-6C00-46B0-BCD4-F5ABCE8A8287}" destId="{48D24234-3F63-45B6-B0CA-FC995D8CC347}" srcOrd="29" destOrd="0" presId="urn:microsoft.com/office/officeart/2005/8/layout/default"/>
    <dgm:cxn modelId="{5CCCB23D-5C5C-4AF8-A97C-1987F620E1E1}" type="presParOf" srcId="{3D0D08BA-6C00-46B0-BCD4-F5ABCE8A8287}" destId="{1FCF6324-19FE-49BB-AE4C-B81F367CCF0F}" srcOrd="30" destOrd="0" presId="urn:microsoft.com/office/officeart/2005/8/layout/default"/>
    <dgm:cxn modelId="{AA578A0E-87C7-46C9-A003-143472928340}" type="presParOf" srcId="{3D0D08BA-6C00-46B0-BCD4-F5ABCE8A8287}" destId="{8DD6C72A-CF50-4522-9DE0-E065C13E1E4C}" srcOrd="31" destOrd="0" presId="urn:microsoft.com/office/officeart/2005/8/layout/default"/>
    <dgm:cxn modelId="{E00DDE0A-6C41-4BEA-BA2F-C1BB7BE52335}" type="presParOf" srcId="{3D0D08BA-6C00-46B0-BCD4-F5ABCE8A8287}" destId="{47C32A88-4B88-4C59-8D55-C7C202446B37}" srcOrd="32" destOrd="0" presId="urn:microsoft.com/office/officeart/2005/8/layout/default"/>
    <dgm:cxn modelId="{B08D34E9-1927-40F1-B16B-D2A64D98B3D1}" type="presParOf" srcId="{3D0D08BA-6C00-46B0-BCD4-F5ABCE8A8287}" destId="{B7E7EBBA-FF76-4EAD-A587-2AA376B1BE57}" srcOrd="33" destOrd="0" presId="urn:microsoft.com/office/officeart/2005/8/layout/default"/>
    <dgm:cxn modelId="{A2DACA4A-A5A3-4528-A676-E893F96A24B0}" type="presParOf" srcId="{3D0D08BA-6C00-46B0-BCD4-F5ABCE8A8287}" destId="{F33DB1BB-7B24-4170-9A3E-747346725385}" srcOrd="34" destOrd="0" presId="urn:microsoft.com/office/officeart/2005/8/layout/default"/>
    <dgm:cxn modelId="{AF4F50C4-D727-4304-B521-F363D7F0A70A}" type="presParOf" srcId="{3D0D08BA-6C00-46B0-BCD4-F5ABCE8A8287}" destId="{9DC3C14C-929D-48C2-A820-D5B7F0DEC55D}" srcOrd="35" destOrd="0" presId="urn:microsoft.com/office/officeart/2005/8/layout/default"/>
    <dgm:cxn modelId="{793E8240-05DA-4CFB-A24E-BC23F381C573}" type="presParOf" srcId="{3D0D08BA-6C00-46B0-BCD4-F5ABCE8A8287}" destId="{CDEFDE2D-28A7-454F-AFBF-441B797B4F7C}" srcOrd="36" destOrd="0" presId="urn:microsoft.com/office/officeart/2005/8/layout/default"/>
    <dgm:cxn modelId="{50F41E49-1B69-46A5-AE94-CB306754053E}" type="presParOf" srcId="{3D0D08BA-6C00-46B0-BCD4-F5ABCE8A8287}" destId="{44DBFAF9-A3D9-40F4-8441-9E0582ABDE76}" srcOrd="37" destOrd="0" presId="urn:microsoft.com/office/officeart/2005/8/layout/default"/>
    <dgm:cxn modelId="{398FAC04-AFA3-4811-92DD-28BA6B0B7859}" type="presParOf" srcId="{3D0D08BA-6C00-46B0-BCD4-F5ABCE8A8287}" destId="{99B19225-A986-4722-9E1F-A8D71E290474}" srcOrd="38" destOrd="0" presId="urn:microsoft.com/office/officeart/2005/8/layout/default"/>
    <dgm:cxn modelId="{D03AEF1F-81F2-4872-91BE-524EFEADFB0E}" type="presParOf" srcId="{3D0D08BA-6C00-46B0-BCD4-F5ABCE8A8287}" destId="{9B020B35-84FC-4A86-8922-03D1BBD41126}" srcOrd="39" destOrd="0" presId="urn:microsoft.com/office/officeart/2005/8/layout/default"/>
    <dgm:cxn modelId="{3F4DCCC9-9335-495C-B289-754E1ED5CBFB}" type="presParOf" srcId="{3D0D08BA-6C00-46B0-BCD4-F5ABCE8A8287}" destId="{B3EEA385-C16C-4EC5-8415-BC0B3687CC92}" srcOrd="40" destOrd="0" presId="urn:microsoft.com/office/officeart/2005/8/layout/default"/>
    <dgm:cxn modelId="{036358F9-2273-4B5A-AD43-687319A9A718}" type="presParOf" srcId="{3D0D08BA-6C00-46B0-BCD4-F5ABCE8A8287}" destId="{DC0AAD9B-56DE-4A82-A31B-D9905F1519BC}" srcOrd="41" destOrd="0" presId="urn:microsoft.com/office/officeart/2005/8/layout/default"/>
    <dgm:cxn modelId="{AA0E2C97-358D-47BC-9083-F36FB037C663}" type="presParOf" srcId="{3D0D08BA-6C00-46B0-BCD4-F5ABCE8A8287}" destId="{A2FD92A4-3BA8-4000-BEF9-B82AB8900D09}" srcOrd="42" destOrd="0" presId="urn:microsoft.com/office/officeart/2005/8/layout/default"/>
    <dgm:cxn modelId="{EC3E63E5-D37A-4C47-B745-A895E216A671}" type="presParOf" srcId="{3D0D08BA-6C00-46B0-BCD4-F5ABCE8A8287}" destId="{489C1A7C-D0E9-483F-9241-FBE09C12BAF5}" srcOrd="43" destOrd="0" presId="urn:microsoft.com/office/officeart/2005/8/layout/default"/>
    <dgm:cxn modelId="{FF5A81F6-DDF4-45E7-A0F5-EFF44CD4023B}" type="presParOf" srcId="{3D0D08BA-6C00-46B0-BCD4-F5ABCE8A8287}" destId="{8905FF31-A480-4D29-AAE5-802372F790C3}" srcOrd="44" destOrd="0" presId="urn:microsoft.com/office/officeart/2005/8/layout/default"/>
    <dgm:cxn modelId="{B3652E0B-2C84-4B99-B2F8-41660A08F5EA}" type="presParOf" srcId="{3D0D08BA-6C00-46B0-BCD4-F5ABCE8A8287}" destId="{F5FF3EB1-8CC8-44BC-AA7A-C6B877F670AB}" srcOrd="45" destOrd="0" presId="urn:microsoft.com/office/officeart/2005/8/layout/default"/>
    <dgm:cxn modelId="{BBEE9C2B-C128-4A23-9BBE-D4931D32A005}" type="presParOf" srcId="{3D0D08BA-6C00-46B0-BCD4-F5ABCE8A8287}" destId="{B3BB5533-CF53-4072-BD7E-75A6BFF98BCC}" srcOrd="46" destOrd="0" presId="urn:microsoft.com/office/officeart/2005/8/layout/default"/>
    <dgm:cxn modelId="{F465DCF9-AFC5-4CD8-A6A2-14966749B180}" type="presParOf" srcId="{3D0D08BA-6C00-46B0-BCD4-F5ABCE8A8287}" destId="{6144901A-C5CA-4D86-BC45-09E920349FF9}" srcOrd="47" destOrd="0" presId="urn:microsoft.com/office/officeart/2005/8/layout/default"/>
    <dgm:cxn modelId="{587EB187-5FDF-493C-B6BD-3B30EA789B92}" type="presParOf" srcId="{3D0D08BA-6C00-46B0-BCD4-F5ABCE8A8287}" destId="{BEB71336-99DA-404C-B6E9-A509774F1403}"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16B0C3-8B0E-40B2-B80F-A65CFDB196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C2693D2-0B1F-49A9-BAF9-249B2C11F390}">
      <dgm:prSet custT="1"/>
      <dgm:spPr>
        <a:blipFill dpi="0" rotWithShape="0">
          <a:blip xmlns:r="http://schemas.openxmlformats.org/officeDocument/2006/relationships" r:embed="rId1"/>
          <a:srcRect/>
          <a:stretch>
            <a:fillRect l="-32651" r="-32651"/>
          </a:stretch>
        </a:blipFill>
      </dgm:spPr>
      <dgm:t>
        <a:bodyPr/>
        <a:lstStyle/>
        <a:p>
          <a:r>
            <a:rPr lang="en-US" sz="2800" dirty="0">
              <a:effectLst>
                <a:outerShdw blurRad="50800" dist="38100" dir="2700000" algn="tl" rotWithShape="0">
                  <a:prstClr val="black">
                    <a:alpha val="40000"/>
                  </a:prstClr>
                </a:outerShdw>
              </a:effectLst>
            </a:rPr>
            <a:t>Terra </a:t>
          </a:r>
          <a:br>
            <a:rPr lang="en-US" sz="28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ASTER</a:t>
          </a:r>
        </a:p>
      </dgm:t>
    </dgm:pt>
    <dgm:pt modelId="{E5B8FE7E-5B03-46DC-B7CF-218C4A540D0D}" type="parTrans" cxnId="{646EB885-C937-4EC5-AF0A-27244B8CBED6}">
      <dgm:prSet/>
      <dgm:spPr/>
      <dgm:t>
        <a:bodyPr/>
        <a:lstStyle/>
        <a:p>
          <a:endParaRPr lang="en-US"/>
        </a:p>
      </dgm:t>
    </dgm:pt>
    <dgm:pt modelId="{6CFFDF23-A23B-4D7A-9FAA-9A5DD67F6AD6}" type="sibTrans" cxnId="{646EB885-C937-4EC5-AF0A-27244B8CBED6}">
      <dgm:prSet/>
      <dgm:spPr>
        <a:noFill/>
        <a:ln>
          <a:noFill/>
        </a:ln>
      </dgm:spPr>
      <dgm:t>
        <a:bodyPr/>
        <a:lstStyle/>
        <a:p>
          <a:endParaRPr lang="en-US" dirty="0"/>
        </a:p>
      </dgm:t>
    </dgm:pt>
    <dgm:pt modelId="{9145312F-5358-427A-8EF8-E245AB55C7B1}">
      <dgm:prSet custT="1"/>
      <dgm:spPr>
        <a:blipFill dpi="0" rotWithShape="0">
          <a:blip xmlns:r="http://schemas.openxmlformats.org/officeDocument/2006/relationships" r:embed="rId2"/>
          <a:srcRect/>
          <a:stretch>
            <a:fillRect l="-22571" r="1619"/>
          </a:stretch>
        </a:blipFill>
      </dgm:spPr>
      <dgm:t>
        <a:bodyPr/>
        <a:lstStyle/>
        <a:p>
          <a:r>
            <a:rPr lang="en-US" sz="2400" dirty="0">
              <a:effectLst>
                <a:outerShdw blurRad="50800" dist="38100" algn="l" rotWithShape="0">
                  <a:prstClr val="black">
                    <a:alpha val="40000"/>
                  </a:prstClr>
                </a:outerShdw>
              </a:effectLst>
            </a:rPr>
            <a:t>NASA MEaSUREs</a:t>
          </a:r>
        </a:p>
      </dgm:t>
    </dgm:pt>
    <dgm:pt modelId="{BB2F57C1-4A8A-4DCC-A504-1CA3CCDE4DA5}" type="parTrans" cxnId="{30A17807-459C-4E78-8845-DE6C213EFF55}">
      <dgm:prSet/>
      <dgm:spPr/>
      <dgm:t>
        <a:bodyPr/>
        <a:lstStyle/>
        <a:p>
          <a:endParaRPr lang="en-US"/>
        </a:p>
      </dgm:t>
    </dgm:pt>
    <dgm:pt modelId="{B32F1650-FDA7-478D-B9F9-4C3D56F42451}" type="sibTrans" cxnId="{30A17807-459C-4E78-8845-DE6C213EFF55}">
      <dgm:prSet/>
      <dgm:spPr>
        <a:noFill/>
        <a:ln>
          <a:noFill/>
        </a:ln>
      </dgm:spPr>
      <dgm:t>
        <a:bodyPr/>
        <a:lstStyle/>
        <a:p>
          <a:endParaRPr lang="en-US" dirty="0"/>
        </a:p>
      </dgm:t>
    </dgm:pt>
    <dgm:pt modelId="{6222CF64-6933-4EB7-939A-D26A4DA9216F}">
      <dgm:prSet custT="1"/>
      <dgm:spPr>
        <a:blipFill dpi="0" rotWithShape="0">
          <a:blip xmlns:r="http://schemas.openxmlformats.org/officeDocument/2006/relationships" r:embed="rId3"/>
          <a:srcRect/>
          <a:stretch>
            <a:fillRect l="-18540" r="-18540"/>
          </a:stretch>
        </a:blipFill>
      </dgm:spPr>
      <dgm:t>
        <a:bodyPr/>
        <a:lstStyle/>
        <a:p>
          <a:r>
            <a:rPr lang="en-US" sz="2400" dirty="0">
              <a:effectLst>
                <a:outerShdw blurRad="50800" dist="38100" dir="2700000" algn="tl" rotWithShape="0">
                  <a:prstClr val="black">
                    <a:alpha val="40000"/>
                  </a:prstClr>
                </a:outerShdw>
              </a:effectLst>
            </a:rPr>
            <a:t>Community</a:t>
          </a:r>
        </a:p>
      </dgm:t>
    </dgm:pt>
    <dgm:pt modelId="{DBF17CE6-569B-4735-BB98-F8BA572D7D3C}" type="parTrans" cxnId="{53D859F1-987B-4543-9327-FEDB1B21B307}">
      <dgm:prSet/>
      <dgm:spPr/>
      <dgm:t>
        <a:bodyPr/>
        <a:lstStyle/>
        <a:p>
          <a:endParaRPr lang="en-US"/>
        </a:p>
      </dgm:t>
    </dgm:pt>
    <dgm:pt modelId="{F1545918-436F-4F13-A680-E39F1C64361E}" type="sibTrans" cxnId="{53D859F1-987B-4543-9327-FEDB1B21B307}">
      <dgm:prSet/>
      <dgm:spPr>
        <a:noFill/>
        <a:ln>
          <a:noFill/>
        </a:ln>
      </dgm:spPr>
      <dgm:t>
        <a:bodyPr/>
        <a:lstStyle/>
        <a:p>
          <a:endParaRPr lang="en-US" dirty="0"/>
        </a:p>
      </dgm:t>
    </dgm:pt>
    <dgm:pt modelId="{A430FB1F-C676-4427-BFA7-5D77E81B3DEE}">
      <dgm:prSet custT="1"/>
      <dgm:spPr>
        <a:blipFill dpi="0" rotWithShape="0">
          <a:blip xmlns:r="http://schemas.openxmlformats.org/officeDocument/2006/relationships" r:embed="rId4"/>
          <a:srcRect/>
          <a:stretch>
            <a:fillRect l="-20556" r="-20556"/>
          </a:stretch>
        </a:blipFill>
      </dgm:spPr>
      <dgm:t>
        <a:bodyPr/>
        <a:lstStyle/>
        <a:p>
          <a:r>
            <a:rPr lang="en-US" sz="2800" dirty="0">
              <a:effectLst>
                <a:outerShdw blurRad="50800" dist="38100" dir="2700000" algn="tl" rotWithShape="0">
                  <a:prstClr val="black">
                    <a:alpha val="40000"/>
                  </a:prstClr>
                </a:outerShdw>
              </a:effectLst>
            </a:rPr>
            <a:t>Terra and Aqua MODIS</a:t>
          </a:r>
        </a:p>
      </dgm:t>
    </dgm:pt>
    <dgm:pt modelId="{A2A8D190-D721-40E6-B283-EE0606C16636}" type="parTrans" cxnId="{5CF7C07E-123B-4142-8E1B-E7F4E48AAB4E}">
      <dgm:prSet/>
      <dgm:spPr/>
      <dgm:t>
        <a:bodyPr/>
        <a:lstStyle/>
        <a:p>
          <a:endParaRPr lang="en-US"/>
        </a:p>
      </dgm:t>
    </dgm:pt>
    <dgm:pt modelId="{02F9296C-6842-445E-9FC2-DAE31C00DC07}" type="sibTrans" cxnId="{5CF7C07E-123B-4142-8E1B-E7F4E48AAB4E}">
      <dgm:prSet/>
      <dgm:spPr>
        <a:noFill/>
        <a:ln>
          <a:noFill/>
        </a:ln>
      </dgm:spPr>
      <dgm:t>
        <a:bodyPr/>
        <a:lstStyle/>
        <a:p>
          <a:endParaRPr lang="en-US" dirty="0"/>
        </a:p>
      </dgm:t>
    </dgm:pt>
    <dgm:pt modelId="{63B251DE-D71D-4B00-92AA-B468F9EEF79C}">
      <dgm:prSet phldrT="[Text]" custT="1"/>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r>
            <a:rPr lang="en-US" sz="2800" dirty="0"/>
            <a:t>HLS</a:t>
          </a:r>
        </a:p>
      </dgm:t>
    </dgm:pt>
    <dgm:pt modelId="{B7AE4295-B15C-4230-8D97-AAF64D6187BA}" type="parTrans" cxnId="{170DFD13-353A-4843-A6A0-983C364C2143}">
      <dgm:prSet/>
      <dgm:spPr/>
      <dgm:t>
        <a:bodyPr/>
        <a:lstStyle/>
        <a:p>
          <a:endParaRPr lang="en-US"/>
        </a:p>
      </dgm:t>
    </dgm:pt>
    <dgm:pt modelId="{481CB4B9-65E7-4B30-8012-C6ACE0EC2319}" type="sibTrans" cxnId="{170DFD13-353A-4843-A6A0-983C364C2143}">
      <dgm:prSet/>
      <dgm:spPr/>
      <dgm:t>
        <a:bodyPr/>
        <a:lstStyle/>
        <a:p>
          <a:endParaRPr lang="en-US"/>
        </a:p>
      </dgm:t>
    </dgm:pt>
    <dgm:pt modelId="{1FC3841B-2376-4E78-AA23-19536377AA25}">
      <dgm:prSet phldrT="[Text]" custT="1"/>
      <dgm:spPr>
        <a:blipFill dpi="0" rotWithShape="0">
          <a:blip xmlns:r="http://schemas.openxmlformats.org/officeDocument/2006/relationships" r:embed="rId6"/>
          <a:srcRect/>
          <a:stretch>
            <a:fillRect l="-46762" t="-449" r="-6444" b="-449"/>
          </a:stretch>
        </a:blipFill>
      </dgm:spPr>
      <dgm:t>
        <a:bodyPr/>
        <a:lstStyle/>
        <a:p>
          <a:r>
            <a:rPr lang="en-US" sz="2800" b="0" i="0" dirty="0">
              <a:effectLst>
                <a:outerShdw blurRad="50800" dist="38100" dir="2700000" algn="tl" rotWithShape="0">
                  <a:prstClr val="black">
                    <a:alpha val="40000"/>
                  </a:prstClr>
                </a:outerShdw>
              </a:effectLst>
            </a:rPr>
            <a:t>S-NPP</a:t>
          </a:r>
        </a:p>
        <a:p>
          <a:r>
            <a:rPr lang="en-US" sz="2800" dirty="0">
              <a:effectLst>
                <a:outerShdw blurRad="50800" dist="38100" dir="2700000" algn="tl" rotWithShape="0">
                  <a:prstClr val="black">
                    <a:alpha val="40000"/>
                  </a:prstClr>
                </a:outerShdw>
              </a:effectLst>
            </a:rPr>
            <a:t>VIIRS</a:t>
          </a:r>
        </a:p>
      </dgm:t>
    </dgm:pt>
    <dgm:pt modelId="{3385B822-2253-4B7B-AFBD-A6031CEE6289}" type="parTrans" cxnId="{D8E03ACE-E45F-45A5-BDE7-90E0D8CF8B13}">
      <dgm:prSet/>
      <dgm:spPr/>
      <dgm:t>
        <a:bodyPr/>
        <a:lstStyle/>
        <a:p>
          <a:endParaRPr lang="en-US"/>
        </a:p>
      </dgm:t>
    </dgm:pt>
    <dgm:pt modelId="{4732A060-ACFA-48F1-A8B4-99A2530D22BB}" type="sibTrans" cxnId="{D8E03ACE-E45F-45A5-BDE7-90E0D8CF8B13}">
      <dgm:prSet/>
      <dgm:spPr/>
      <dgm:t>
        <a:bodyPr/>
        <a:lstStyle/>
        <a:p>
          <a:endParaRPr lang="en-US"/>
        </a:p>
      </dgm:t>
    </dgm:pt>
    <dgm:pt modelId="{D5769DDD-A47F-405A-93FF-40259E6DCF03}">
      <dgm:prSet phldrT="[Text]" custT="1"/>
      <dgm:spPr>
        <a:blipFill dpi="0" rotWithShape="0">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t>
        <a:bodyPr/>
        <a:lstStyle/>
        <a:p>
          <a:r>
            <a:rPr lang="en-US" sz="2000" dirty="0"/>
            <a:t>ECOSTRESS</a:t>
          </a:r>
        </a:p>
      </dgm:t>
    </dgm:pt>
    <dgm:pt modelId="{4389F067-BCA0-4FF6-AC1F-62B1F67D9C71}" type="parTrans" cxnId="{2CA7240A-9A66-47CE-A932-41812FA253B9}">
      <dgm:prSet/>
      <dgm:spPr/>
      <dgm:t>
        <a:bodyPr/>
        <a:lstStyle/>
        <a:p>
          <a:endParaRPr lang="en-US"/>
        </a:p>
      </dgm:t>
    </dgm:pt>
    <dgm:pt modelId="{45153CEE-BE07-4C4F-BB60-B8AF0DA3F072}" type="sibTrans" cxnId="{2CA7240A-9A66-47CE-A932-41812FA253B9}">
      <dgm:prSet/>
      <dgm:spPr/>
      <dgm:t>
        <a:bodyPr/>
        <a:lstStyle/>
        <a:p>
          <a:endParaRPr lang="en-US"/>
        </a:p>
      </dgm:t>
    </dgm:pt>
    <dgm:pt modelId="{82D47E3D-2D8C-4A9D-B1B4-BECBA5975573}">
      <dgm:prSet phldrT="[Text]" custT="1"/>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9784" t="-34880" r="-9784" b="-5356"/>
          </a:stretch>
        </a:blipFill>
      </dgm:spPr>
      <dgm:t>
        <a:bodyPr/>
        <a:lstStyle/>
        <a:p>
          <a:r>
            <a:rPr lang="en-US" sz="2800" dirty="0"/>
            <a:t>GEDI</a:t>
          </a:r>
        </a:p>
      </dgm:t>
    </dgm:pt>
    <dgm:pt modelId="{57A40E6C-48B0-4796-8FE3-FFDC8099F75B}" type="parTrans" cxnId="{F96BF8B4-0D12-4B06-B9AA-242C9A4D2908}">
      <dgm:prSet/>
      <dgm:spPr/>
      <dgm:t>
        <a:bodyPr/>
        <a:lstStyle/>
        <a:p>
          <a:endParaRPr lang="en-US"/>
        </a:p>
      </dgm:t>
    </dgm:pt>
    <dgm:pt modelId="{B87AFF1D-4A61-4C8C-AEB0-03C5C037E4B5}" type="sibTrans" cxnId="{F96BF8B4-0D12-4B06-B9AA-242C9A4D2908}">
      <dgm:prSet/>
      <dgm:spPr/>
      <dgm:t>
        <a:bodyPr/>
        <a:lstStyle/>
        <a:p>
          <a:endParaRPr lang="en-US"/>
        </a:p>
      </dgm:t>
    </dgm:pt>
    <dgm:pt modelId="{DA027970-0088-494C-86AE-887D0870547C}" type="pres">
      <dgm:prSet presAssocID="{E816B0C3-8B0E-40B2-B80F-A65CFDB19663}" presName="diagram" presStyleCnt="0">
        <dgm:presLayoutVars>
          <dgm:dir/>
          <dgm:resizeHandles val="exact"/>
        </dgm:presLayoutVars>
      </dgm:prSet>
      <dgm:spPr/>
    </dgm:pt>
    <dgm:pt modelId="{F5F21DA1-B748-4211-A13C-DC3CBAC3A143}" type="pres">
      <dgm:prSet presAssocID="{63B251DE-D71D-4B00-92AA-B468F9EEF79C}" presName="node" presStyleLbl="node1" presStyleIdx="0" presStyleCnt="8">
        <dgm:presLayoutVars>
          <dgm:bulletEnabled val="1"/>
        </dgm:presLayoutVars>
      </dgm:prSet>
      <dgm:spPr>
        <a:prstGeom prst="roundRect">
          <a:avLst/>
        </a:prstGeom>
      </dgm:spPr>
    </dgm:pt>
    <dgm:pt modelId="{59BD9D31-43A8-48C7-A66E-8B069555B597}" type="pres">
      <dgm:prSet presAssocID="{481CB4B9-65E7-4B30-8012-C6ACE0EC2319}" presName="sibTrans" presStyleCnt="0"/>
      <dgm:spPr/>
    </dgm:pt>
    <dgm:pt modelId="{73FE4E6C-6056-4127-B8C2-9EE9684C49D0}" type="pres">
      <dgm:prSet presAssocID="{82D47E3D-2D8C-4A9D-B1B4-BECBA5975573}" presName="node" presStyleLbl="node1" presStyleIdx="1" presStyleCnt="8">
        <dgm:presLayoutVars>
          <dgm:bulletEnabled val="1"/>
        </dgm:presLayoutVars>
      </dgm:prSet>
      <dgm:spPr>
        <a:prstGeom prst="roundRect">
          <a:avLst/>
        </a:prstGeom>
      </dgm:spPr>
    </dgm:pt>
    <dgm:pt modelId="{22C2CECA-DE89-457E-B690-5531CF5AE852}" type="pres">
      <dgm:prSet presAssocID="{B87AFF1D-4A61-4C8C-AEB0-03C5C037E4B5}" presName="sibTrans" presStyleCnt="0"/>
      <dgm:spPr/>
    </dgm:pt>
    <dgm:pt modelId="{AD14D183-111F-411E-83B9-11A832A8FF13}" type="pres">
      <dgm:prSet presAssocID="{D5769DDD-A47F-405A-93FF-40259E6DCF03}" presName="node" presStyleLbl="node1" presStyleIdx="2" presStyleCnt="8">
        <dgm:presLayoutVars>
          <dgm:bulletEnabled val="1"/>
        </dgm:presLayoutVars>
      </dgm:prSet>
      <dgm:spPr>
        <a:prstGeom prst="roundRect">
          <a:avLst/>
        </a:prstGeom>
      </dgm:spPr>
    </dgm:pt>
    <dgm:pt modelId="{06818718-60EB-4D11-AA07-406A402E2649}" type="pres">
      <dgm:prSet presAssocID="{45153CEE-BE07-4C4F-BB60-B8AF0DA3F072}" presName="sibTrans" presStyleCnt="0"/>
      <dgm:spPr/>
    </dgm:pt>
    <dgm:pt modelId="{1881A87A-4086-4BC7-A42A-AF9C03995428}" type="pres">
      <dgm:prSet presAssocID="{1FC3841B-2376-4E78-AA23-19536377AA25}" presName="node" presStyleLbl="node1" presStyleIdx="3" presStyleCnt="8">
        <dgm:presLayoutVars>
          <dgm:bulletEnabled val="1"/>
        </dgm:presLayoutVars>
      </dgm:prSet>
      <dgm:spPr>
        <a:prstGeom prst="roundRect">
          <a:avLst/>
        </a:prstGeom>
      </dgm:spPr>
    </dgm:pt>
    <dgm:pt modelId="{5AB5AC65-BA51-440D-9499-F09BF7198198}" type="pres">
      <dgm:prSet presAssocID="{4732A060-ACFA-48F1-A8B4-99A2530D22BB}" presName="sibTrans" presStyleCnt="0"/>
      <dgm:spPr/>
    </dgm:pt>
    <dgm:pt modelId="{CF6CE0A7-EC1D-4A0B-8360-7AEB29D5FA42}" type="pres">
      <dgm:prSet presAssocID="{A430FB1F-C676-4427-BFA7-5D77E81B3DEE}" presName="node" presStyleLbl="node1" presStyleIdx="4" presStyleCnt="8">
        <dgm:presLayoutVars>
          <dgm:bulletEnabled val="1"/>
        </dgm:presLayoutVars>
      </dgm:prSet>
      <dgm:spPr>
        <a:prstGeom prst="roundRect">
          <a:avLst/>
        </a:prstGeom>
      </dgm:spPr>
    </dgm:pt>
    <dgm:pt modelId="{34A6550B-6CA3-4C8E-A756-B8EBEBF69DC9}" type="pres">
      <dgm:prSet presAssocID="{02F9296C-6842-445E-9FC2-DAE31C00DC07}" presName="sibTrans" presStyleCnt="0"/>
      <dgm:spPr/>
    </dgm:pt>
    <dgm:pt modelId="{51963566-69F7-4324-B988-B10BA562C15A}" type="pres">
      <dgm:prSet presAssocID="{BC2693D2-0B1F-49A9-BAF9-249B2C11F390}" presName="node" presStyleLbl="node1" presStyleIdx="5" presStyleCnt="8">
        <dgm:presLayoutVars>
          <dgm:bulletEnabled val="1"/>
        </dgm:presLayoutVars>
      </dgm:prSet>
      <dgm:spPr>
        <a:prstGeom prst="roundRect">
          <a:avLst/>
        </a:prstGeom>
      </dgm:spPr>
    </dgm:pt>
    <dgm:pt modelId="{15ACE475-C44F-41A5-97CF-3EF42393419D}" type="pres">
      <dgm:prSet presAssocID="{6CFFDF23-A23B-4D7A-9FAA-9A5DD67F6AD6}" presName="sibTrans" presStyleCnt="0"/>
      <dgm:spPr/>
    </dgm:pt>
    <dgm:pt modelId="{45A80629-3109-407F-97BB-F23E0C0EECC8}" type="pres">
      <dgm:prSet presAssocID="{9145312F-5358-427A-8EF8-E245AB55C7B1}" presName="node" presStyleLbl="node1" presStyleIdx="6" presStyleCnt="8">
        <dgm:presLayoutVars>
          <dgm:bulletEnabled val="1"/>
        </dgm:presLayoutVars>
      </dgm:prSet>
      <dgm:spPr>
        <a:prstGeom prst="roundRect">
          <a:avLst/>
        </a:prstGeom>
      </dgm:spPr>
    </dgm:pt>
    <dgm:pt modelId="{4F8DD2B2-BF01-42F2-B13D-B8D2A850AE1D}" type="pres">
      <dgm:prSet presAssocID="{B32F1650-FDA7-478D-B9F9-4C3D56F42451}" presName="sibTrans" presStyleCnt="0"/>
      <dgm:spPr/>
    </dgm:pt>
    <dgm:pt modelId="{78A453D3-458E-4A13-9F08-6480E95DFAD0}" type="pres">
      <dgm:prSet presAssocID="{6222CF64-6933-4EB7-939A-D26A4DA9216F}" presName="node" presStyleLbl="node1" presStyleIdx="7" presStyleCnt="8">
        <dgm:presLayoutVars>
          <dgm:bulletEnabled val="1"/>
        </dgm:presLayoutVars>
      </dgm:prSet>
      <dgm:spPr>
        <a:prstGeom prst="roundRect">
          <a:avLst/>
        </a:prstGeom>
      </dgm:spPr>
    </dgm:pt>
  </dgm:ptLst>
  <dgm:cxnLst>
    <dgm:cxn modelId="{30A17807-459C-4E78-8845-DE6C213EFF55}" srcId="{E816B0C3-8B0E-40B2-B80F-A65CFDB19663}" destId="{9145312F-5358-427A-8EF8-E245AB55C7B1}" srcOrd="6" destOrd="0" parTransId="{BB2F57C1-4A8A-4DCC-A504-1CA3CCDE4DA5}" sibTransId="{B32F1650-FDA7-478D-B9F9-4C3D56F42451}"/>
    <dgm:cxn modelId="{2CA7240A-9A66-47CE-A932-41812FA253B9}" srcId="{E816B0C3-8B0E-40B2-B80F-A65CFDB19663}" destId="{D5769DDD-A47F-405A-93FF-40259E6DCF03}" srcOrd="2" destOrd="0" parTransId="{4389F067-BCA0-4FF6-AC1F-62B1F67D9C71}" sibTransId="{45153CEE-BE07-4C4F-BB60-B8AF0DA3F072}"/>
    <dgm:cxn modelId="{AB6A030B-6EE9-424C-8918-A5DBBCFF0DD7}" type="presOf" srcId="{6222CF64-6933-4EB7-939A-D26A4DA9216F}" destId="{78A453D3-458E-4A13-9F08-6480E95DFAD0}" srcOrd="0" destOrd="0" presId="urn:microsoft.com/office/officeart/2005/8/layout/default"/>
    <dgm:cxn modelId="{170DFD13-353A-4843-A6A0-983C364C2143}" srcId="{E816B0C3-8B0E-40B2-B80F-A65CFDB19663}" destId="{63B251DE-D71D-4B00-92AA-B468F9EEF79C}" srcOrd="0" destOrd="0" parTransId="{B7AE4295-B15C-4230-8D97-AAF64D6187BA}" sibTransId="{481CB4B9-65E7-4B30-8012-C6ACE0EC2319}"/>
    <dgm:cxn modelId="{B9FD143D-A277-4D86-B399-DCF5288A2034}" type="presOf" srcId="{E816B0C3-8B0E-40B2-B80F-A65CFDB19663}" destId="{DA027970-0088-494C-86AE-887D0870547C}" srcOrd="0" destOrd="0" presId="urn:microsoft.com/office/officeart/2005/8/layout/default"/>
    <dgm:cxn modelId="{0146336C-826A-43D7-8E0F-49DD099D3667}" type="presOf" srcId="{BC2693D2-0B1F-49A9-BAF9-249B2C11F390}" destId="{51963566-69F7-4324-B988-B10BA562C15A}" srcOrd="0" destOrd="0" presId="urn:microsoft.com/office/officeart/2005/8/layout/default"/>
    <dgm:cxn modelId="{9425654E-9D4D-4BBA-BBAB-80096D00E8E2}" type="presOf" srcId="{9145312F-5358-427A-8EF8-E245AB55C7B1}" destId="{45A80629-3109-407F-97BB-F23E0C0EECC8}" srcOrd="0" destOrd="0" presId="urn:microsoft.com/office/officeart/2005/8/layout/default"/>
    <dgm:cxn modelId="{5CF7C07E-123B-4142-8E1B-E7F4E48AAB4E}" srcId="{E816B0C3-8B0E-40B2-B80F-A65CFDB19663}" destId="{A430FB1F-C676-4427-BFA7-5D77E81B3DEE}" srcOrd="4" destOrd="0" parTransId="{A2A8D190-D721-40E6-B283-EE0606C16636}" sibTransId="{02F9296C-6842-445E-9FC2-DAE31C00DC07}"/>
    <dgm:cxn modelId="{646EB885-C937-4EC5-AF0A-27244B8CBED6}" srcId="{E816B0C3-8B0E-40B2-B80F-A65CFDB19663}" destId="{BC2693D2-0B1F-49A9-BAF9-249B2C11F390}" srcOrd="5" destOrd="0" parTransId="{E5B8FE7E-5B03-46DC-B7CF-218C4A540D0D}" sibTransId="{6CFFDF23-A23B-4D7A-9FAA-9A5DD67F6AD6}"/>
    <dgm:cxn modelId="{F96BF8B4-0D12-4B06-B9AA-242C9A4D2908}" srcId="{E816B0C3-8B0E-40B2-B80F-A65CFDB19663}" destId="{82D47E3D-2D8C-4A9D-B1B4-BECBA5975573}" srcOrd="1" destOrd="0" parTransId="{57A40E6C-48B0-4796-8FE3-FFDC8099F75B}" sibTransId="{B87AFF1D-4A61-4C8C-AEB0-03C5C037E4B5}"/>
    <dgm:cxn modelId="{575AFECD-A6AC-419B-A01F-8ACA3E2746DB}" type="presOf" srcId="{D5769DDD-A47F-405A-93FF-40259E6DCF03}" destId="{AD14D183-111F-411E-83B9-11A832A8FF13}" srcOrd="0" destOrd="0" presId="urn:microsoft.com/office/officeart/2005/8/layout/default"/>
    <dgm:cxn modelId="{D8E03ACE-E45F-45A5-BDE7-90E0D8CF8B13}" srcId="{E816B0C3-8B0E-40B2-B80F-A65CFDB19663}" destId="{1FC3841B-2376-4E78-AA23-19536377AA25}" srcOrd="3" destOrd="0" parTransId="{3385B822-2253-4B7B-AFBD-A6031CEE6289}" sibTransId="{4732A060-ACFA-48F1-A8B4-99A2530D22BB}"/>
    <dgm:cxn modelId="{640FC4CF-0436-4E0E-91E0-827F268B4A91}" type="presOf" srcId="{82D47E3D-2D8C-4A9D-B1B4-BECBA5975573}" destId="{73FE4E6C-6056-4127-B8C2-9EE9684C49D0}" srcOrd="0" destOrd="0" presId="urn:microsoft.com/office/officeart/2005/8/layout/default"/>
    <dgm:cxn modelId="{62D84CDA-574F-4FB4-91FC-8E783C1DD706}" type="presOf" srcId="{63B251DE-D71D-4B00-92AA-B468F9EEF79C}" destId="{F5F21DA1-B748-4211-A13C-DC3CBAC3A143}" srcOrd="0" destOrd="0" presId="urn:microsoft.com/office/officeart/2005/8/layout/default"/>
    <dgm:cxn modelId="{BE3D7BE7-063C-4FE5-821C-41E5DE893F9F}" type="presOf" srcId="{1FC3841B-2376-4E78-AA23-19536377AA25}" destId="{1881A87A-4086-4BC7-A42A-AF9C03995428}" srcOrd="0" destOrd="0" presId="urn:microsoft.com/office/officeart/2005/8/layout/default"/>
    <dgm:cxn modelId="{53D859F1-987B-4543-9327-FEDB1B21B307}" srcId="{E816B0C3-8B0E-40B2-B80F-A65CFDB19663}" destId="{6222CF64-6933-4EB7-939A-D26A4DA9216F}" srcOrd="7" destOrd="0" parTransId="{DBF17CE6-569B-4735-BB98-F8BA572D7D3C}" sibTransId="{F1545918-436F-4F13-A680-E39F1C64361E}"/>
    <dgm:cxn modelId="{C64CEAF7-AA6D-4FDF-97BE-37D9F0E2B84A}" type="presOf" srcId="{A430FB1F-C676-4427-BFA7-5D77E81B3DEE}" destId="{CF6CE0A7-EC1D-4A0B-8360-7AEB29D5FA42}" srcOrd="0" destOrd="0" presId="urn:microsoft.com/office/officeart/2005/8/layout/default"/>
    <dgm:cxn modelId="{9D30CF41-7DFC-4EC7-9569-CF2A32D29A25}" type="presParOf" srcId="{DA027970-0088-494C-86AE-887D0870547C}" destId="{F5F21DA1-B748-4211-A13C-DC3CBAC3A143}" srcOrd="0" destOrd="0" presId="urn:microsoft.com/office/officeart/2005/8/layout/default"/>
    <dgm:cxn modelId="{F4119956-3D5D-41FF-985D-4AD7B4C49852}" type="presParOf" srcId="{DA027970-0088-494C-86AE-887D0870547C}" destId="{59BD9D31-43A8-48C7-A66E-8B069555B597}" srcOrd="1" destOrd="0" presId="urn:microsoft.com/office/officeart/2005/8/layout/default"/>
    <dgm:cxn modelId="{DD078F1D-A3F9-473F-9D71-7DE129996191}" type="presParOf" srcId="{DA027970-0088-494C-86AE-887D0870547C}" destId="{73FE4E6C-6056-4127-B8C2-9EE9684C49D0}" srcOrd="2" destOrd="0" presId="urn:microsoft.com/office/officeart/2005/8/layout/default"/>
    <dgm:cxn modelId="{A8729669-3470-4C9E-9C59-0CAAF80FBBC0}" type="presParOf" srcId="{DA027970-0088-494C-86AE-887D0870547C}" destId="{22C2CECA-DE89-457E-B690-5531CF5AE852}" srcOrd="3" destOrd="0" presId="urn:microsoft.com/office/officeart/2005/8/layout/default"/>
    <dgm:cxn modelId="{00FC01F0-6C14-45E6-B7D8-FA705DF2A6E3}" type="presParOf" srcId="{DA027970-0088-494C-86AE-887D0870547C}" destId="{AD14D183-111F-411E-83B9-11A832A8FF13}" srcOrd="4" destOrd="0" presId="urn:microsoft.com/office/officeart/2005/8/layout/default"/>
    <dgm:cxn modelId="{6516B620-0135-4C9B-8C1F-4398E7C10202}" type="presParOf" srcId="{DA027970-0088-494C-86AE-887D0870547C}" destId="{06818718-60EB-4D11-AA07-406A402E2649}" srcOrd="5" destOrd="0" presId="urn:microsoft.com/office/officeart/2005/8/layout/default"/>
    <dgm:cxn modelId="{E366DF69-4F00-4C96-8D83-FFEC27C96B2D}" type="presParOf" srcId="{DA027970-0088-494C-86AE-887D0870547C}" destId="{1881A87A-4086-4BC7-A42A-AF9C03995428}" srcOrd="6" destOrd="0" presId="urn:microsoft.com/office/officeart/2005/8/layout/default"/>
    <dgm:cxn modelId="{FEE10D1D-3FC1-446D-94C1-9C18F76F51DD}" type="presParOf" srcId="{DA027970-0088-494C-86AE-887D0870547C}" destId="{5AB5AC65-BA51-440D-9499-F09BF7198198}" srcOrd="7" destOrd="0" presId="urn:microsoft.com/office/officeart/2005/8/layout/default"/>
    <dgm:cxn modelId="{84F2FBAF-B610-4F0A-84B3-930CDA78ED08}" type="presParOf" srcId="{DA027970-0088-494C-86AE-887D0870547C}" destId="{CF6CE0A7-EC1D-4A0B-8360-7AEB29D5FA42}" srcOrd="8" destOrd="0" presId="urn:microsoft.com/office/officeart/2005/8/layout/default"/>
    <dgm:cxn modelId="{08D3F57A-42B2-450A-9D03-7A8EE41A27A6}" type="presParOf" srcId="{DA027970-0088-494C-86AE-887D0870547C}" destId="{34A6550B-6CA3-4C8E-A756-B8EBEBF69DC9}" srcOrd="9" destOrd="0" presId="urn:microsoft.com/office/officeart/2005/8/layout/default"/>
    <dgm:cxn modelId="{9A703268-02D7-4142-95C7-A64C56843E04}" type="presParOf" srcId="{DA027970-0088-494C-86AE-887D0870547C}" destId="{51963566-69F7-4324-B988-B10BA562C15A}" srcOrd="10" destOrd="0" presId="urn:microsoft.com/office/officeart/2005/8/layout/default"/>
    <dgm:cxn modelId="{38646C1C-24AA-4AEF-AA70-5B5C9BE7CDA5}" type="presParOf" srcId="{DA027970-0088-494C-86AE-887D0870547C}" destId="{15ACE475-C44F-41A5-97CF-3EF42393419D}" srcOrd="11" destOrd="0" presId="urn:microsoft.com/office/officeart/2005/8/layout/default"/>
    <dgm:cxn modelId="{B0858573-EDEE-4D81-88A2-351F3BAA84D2}" type="presParOf" srcId="{DA027970-0088-494C-86AE-887D0870547C}" destId="{45A80629-3109-407F-97BB-F23E0C0EECC8}" srcOrd="12" destOrd="0" presId="urn:microsoft.com/office/officeart/2005/8/layout/default"/>
    <dgm:cxn modelId="{A33FD39C-034C-46C9-A76E-B2C71A29EA8B}" type="presParOf" srcId="{DA027970-0088-494C-86AE-887D0870547C}" destId="{4F8DD2B2-BF01-42F2-B13D-B8D2A850AE1D}" srcOrd="13" destOrd="0" presId="urn:microsoft.com/office/officeart/2005/8/layout/default"/>
    <dgm:cxn modelId="{F4CA33FA-B87A-4B15-B352-B5DF0A4B0064}" type="presParOf" srcId="{DA027970-0088-494C-86AE-887D0870547C}" destId="{78A453D3-458E-4A13-9F08-6480E95DFAD0}" srcOrd="14"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16B0C3-8B0E-40B2-B80F-A65CFDB1966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A2AC147-0FBE-43D5-9F82-B61534CE0412}">
      <dgm:prSet phldrT="[Text]" custT="1"/>
      <dgm:spPr>
        <a:blipFill dpi="0" rotWithShape="0">
          <a:blip xmlns:r="http://schemas.openxmlformats.org/officeDocument/2006/relationships" r:embed="rId1"/>
          <a:srcRect/>
          <a:stretch>
            <a:fillRect l="-46762" t="-449" r="-6444" b="-449"/>
          </a:stretch>
        </a:blipFill>
      </dgm:spPr>
      <dgm:t>
        <a:bodyPr/>
        <a:lstStyle/>
        <a:p>
          <a:endParaRPr lang="en-US" sz="1800" dirty="0"/>
        </a:p>
        <a:p>
          <a:endParaRPr lang="en-US" sz="1800" dirty="0"/>
        </a:p>
        <a:p>
          <a:endParaRPr lang="en-US" sz="1800" dirty="0"/>
        </a:p>
        <a:p>
          <a:endParaRPr lang="en-US" sz="1800" dirty="0"/>
        </a:p>
        <a:p>
          <a:r>
            <a:rPr lang="en-US" sz="2000" dirty="0"/>
            <a:t>VIIRS</a:t>
          </a:r>
          <a:endParaRPr lang="en-US" sz="1800" dirty="0"/>
        </a:p>
      </dgm:t>
    </dgm:pt>
    <dgm:pt modelId="{265BC32E-9CDB-4C6C-A20A-B9F8D2074A7D}" type="sibTrans" cxnId="{F9DFE1BC-64BC-4EE8-A27A-379A5D33D49A}">
      <dgm:prSet/>
      <dgm:spPr>
        <a:noFill/>
        <a:ln>
          <a:noFill/>
        </a:ln>
      </dgm:spPr>
      <dgm:t>
        <a:bodyPr/>
        <a:lstStyle/>
        <a:p>
          <a:endParaRPr lang="en-US"/>
        </a:p>
      </dgm:t>
    </dgm:pt>
    <dgm:pt modelId="{86786A13-E7CF-49AE-9F64-72C1D1DC7329}" type="parTrans" cxnId="{F9DFE1BC-64BC-4EE8-A27A-379A5D33D49A}">
      <dgm:prSet/>
      <dgm:spPr/>
      <dgm:t>
        <a:bodyPr/>
        <a:lstStyle/>
        <a:p>
          <a:endParaRPr lang="en-US"/>
        </a:p>
      </dgm:t>
    </dgm:pt>
    <dgm:pt modelId="{0CFBC596-90D4-4435-84EE-15203042B0A0}" type="pres">
      <dgm:prSet presAssocID="{E816B0C3-8B0E-40B2-B80F-A65CFDB19663}" presName="cycle" presStyleCnt="0">
        <dgm:presLayoutVars>
          <dgm:dir/>
          <dgm:resizeHandles val="exact"/>
        </dgm:presLayoutVars>
      </dgm:prSet>
      <dgm:spPr/>
    </dgm:pt>
    <dgm:pt modelId="{7673C913-2CF7-4BBD-B0AA-ADA6FD6F0F30}" type="pres">
      <dgm:prSet presAssocID="{DA2AC147-0FBE-43D5-9F82-B61534CE0412}" presName="node" presStyleLbl="node1" presStyleIdx="0" presStyleCnt="1" custScaleX="176130" custScaleY="173119">
        <dgm:presLayoutVars>
          <dgm:bulletEnabled val="1"/>
        </dgm:presLayoutVars>
      </dgm:prSet>
      <dgm:spPr/>
    </dgm:pt>
  </dgm:ptLst>
  <dgm:cxnLst>
    <dgm:cxn modelId="{E45D6F05-D1C3-4B31-802F-7C9D2B4EECC3}" type="presOf" srcId="{DA2AC147-0FBE-43D5-9F82-B61534CE0412}" destId="{7673C913-2CF7-4BBD-B0AA-ADA6FD6F0F30}" srcOrd="0" destOrd="0" presId="urn:microsoft.com/office/officeart/2005/8/layout/cycle2"/>
    <dgm:cxn modelId="{D909B73E-694B-4525-911C-5CCC410A4B98}" type="presOf" srcId="{E816B0C3-8B0E-40B2-B80F-A65CFDB19663}" destId="{0CFBC596-90D4-4435-84EE-15203042B0A0}" srcOrd="0" destOrd="0" presId="urn:microsoft.com/office/officeart/2005/8/layout/cycle2"/>
    <dgm:cxn modelId="{F9DFE1BC-64BC-4EE8-A27A-379A5D33D49A}" srcId="{E816B0C3-8B0E-40B2-B80F-A65CFDB19663}" destId="{DA2AC147-0FBE-43D5-9F82-B61534CE0412}" srcOrd="0" destOrd="0" parTransId="{86786A13-E7CF-49AE-9F64-72C1D1DC7329}" sibTransId="{265BC32E-9CDB-4C6C-A20A-B9F8D2074A7D}"/>
    <dgm:cxn modelId="{B7AB1313-EFA0-483C-B255-7E98EFEF4B8C}" type="presParOf" srcId="{0CFBC596-90D4-4435-84EE-15203042B0A0}" destId="{7673C913-2CF7-4BBD-B0AA-ADA6FD6F0F30}" srcOrd="0" destOrd="0" presId="urn:microsoft.com/office/officeart/2005/8/layout/cycle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92D1E-D650-47D4-B1B2-46E9AD641B84}">
      <dsp:nvSpPr>
        <dsp:cNvPr id="0" name=""/>
        <dsp:cNvSpPr/>
      </dsp:nvSpPr>
      <dsp:spPr>
        <a:xfrm>
          <a:off x="658626" y="3426"/>
          <a:ext cx="1415248" cy="849149"/>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50" t="-9815" r="1882" b="-96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BRDF</a:t>
          </a:r>
        </a:p>
      </dsp:txBody>
      <dsp:txXfrm>
        <a:off x="700078" y="44878"/>
        <a:ext cx="1332344" cy="766245"/>
      </dsp:txXfrm>
    </dsp:sp>
    <dsp:sp modelId="{8935F207-6CB5-404E-A27F-97D147C08A2B}">
      <dsp:nvSpPr>
        <dsp:cNvPr id="0" name=""/>
        <dsp:cNvSpPr/>
      </dsp:nvSpPr>
      <dsp:spPr>
        <a:xfrm>
          <a:off x="2215400" y="3426"/>
          <a:ext cx="1415248" cy="849149"/>
        </a:xfrm>
        <a:prstGeom prst="roundRect">
          <a:avLst/>
        </a:prstGeom>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l="-853" t="-27585" r="-25807" b="-259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effectLst>
                <a:outerShdw blurRad="50800" dist="38100" dir="2700000" algn="tl" rotWithShape="0">
                  <a:prstClr val="black">
                    <a:alpha val="40000"/>
                  </a:prstClr>
                </a:outerShdw>
              </a:effectLst>
            </a:rPr>
            <a:t>Vegetation Indices</a:t>
          </a:r>
        </a:p>
      </dsp:txBody>
      <dsp:txXfrm>
        <a:off x="2256852" y="44878"/>
        <a:ext cx="1332344" cy="766245"/>
      </dsp:txXfrm>
    </dsp:sp>
    <dsp:sp modelId="{364B8877-EBE8-4466-B19A-102B14153DEA}">
      <dsp:nvSpPr>
        <dsp:cNvPr id="0" name=""/>
        <dsp:cNvSpPr/>
      </dsp:nvSpPr>
      <dsp:spPr>
        <a:xfrm>
          <a:off x="3772173" y="25741"/>
          <a:ext cx="1415248" cy="849149"/>
        </a:xfrm>
        <a:prstGeom prst="roundRect">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37319" t="-37872" r="-23533" b="-2298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Albedo</a:t>
          </a:r>
        </a:p>
      </dsp:txBody>
      <dsp:txXfrm>
        <a:off x="3813625" y="67193"/>
        <a:ext cx="1332344" cy="766245"/>
      </dsp:txXfrm>
    </dsp:sp>
    <dsp:sp modelId="{797CA3DB-64D6-4A55-B448-259B5D6C2F7C}">
      <dsp:nvSpPr>
        <dsp:cNvPr id="0" name=""/>
        <dsp:cNvSpPr/>
      </dsp:nvSpPr>
      <dsp:spPr>
        <a:xfrm>
          <a:off x="5328947" y="25741"/>
          <a:ext cx="1415248" cy="849149"/>
        </a:xfrm>
        <a:prstGeom prst="roundRect">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l="-33885" t="-53192" r="-59759" b="-4045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Burned Area</a:t>
          </a:r>
        </a:p>
      </dsp:txBody>
      <dsp:txXfrm>
        <a:off x="5370399" y="67193"/>
        <a:ext cx="1332344" cy="766245"/>
      </dsp:txXfrm>
    </dsp:sp>
    <dsp:sp modelId="{09C9AA99-1AD1-4230-8A0C-0BC883DD0243}">
      <dsp:nvSpPr>
        <dsp:cNvPr id="0" name=""/>
        <dsp:cNvSpPr/>
      </dsp:nvSpPr>
      <dsp:spPr>
        <a:xfrm>
          <a:off x="6885720" y="3426"/>
          <a:ext cx="1415248" cy="849149"/>
        </a:xfrm>
        <a:prstGeom prst="roundRect">
          <a:avLst/>
        </a:prstGeom>
        <a:blipFill dpi="0" rotWithShape="0">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NPP</a:t>
          </a:r>
        </a:p>
      </dsp:txBody>
      <dsp:txXfrm>
        <a:off x="6927172" y="44878"/>
        <a:ext cx="1332344" cy="766245"/>
      </dsp:txXfrm>
    </dsp:sp>
    <dsp:sp modelId="{82B737D8-881B-4F48-969C-0F4947C8CB09}">
      <dsp:nvSpPr>
        <dsp:cNvPr id="0" name=""/>
        <dsp:cNvSpPr/>
      </dsp:nvSpPr>
      <dsp:spPr>
        <a:xfrm>
          <a:off x="658626" y="994100"/>
          <a:ext cx="1415248" cy="849149"/>
        </a:xfrm>
        <a:prstGeom prst="roundRect">
          <a:avLst/>
        </a:prstGeom>
        <a:blipFill dpi="0" rotWithShape="0">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Elevation</a:t>
          </a:r>
        </a:p>
      </dsp:txBody>
      <dsp:txXfrm>
        <a:off x="700078" y="1035552"/>
        <a:ext cx="1332344" cy="766245"/>
      </dsp:txXfrm>
    </dsp:sp>
    <dsp:sp modelId="{44E86A04-D1E6-435B-81C0-05BB276874EE}">
      <dsp:nvSpPr>
        <dsp:cNvPr id="0" name=""/>
        <dsp:cNvSpPr/>
      </dsp:nvSpPr>
      <dsp:spPr>
        <a:xfrm>
          <a:off x="2215400" y="994100"/>
          <a:ext cx="1415248" cy="849149"/>
        </a:xfrm>
        <a:prstGeom prst="roundRect">
          <a:avLst/>
        </a:prstGeom>
        <a:blipFill dpi="0" rotWithShape="0">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Land Cover</a:t>
          </a:r>
        </a:p>
      </dsp:txBody>
      <dsp:txXfrm>
        <a:off x="2256852" y="1035552"/>
        <a:ext cx="1332344" cy="766245"/>
      </dsp:txXfrm>
    </dsp:sp>
    <dsp:sp modelId="{486F3D96-6882-41B3-ACB6-29F635706A30}">
      <dsp:nvSpPr>
        <dsp:cNvPr id="0" name=""/>
        <dsp:cNvSpPr/>
      </dsp:nvSpPr>
      <dsp:spPr>
        <a:xfrm>
          <a:off x="3772173" y="994100"/>
          <a:ext cx="1415248" cy="849149"/>
        </a:xfrm>
        <a:prstGeom prst="roundRect">
          <a:avLst/>
        </a:prstGeom>
        <a:blipFill dpi="0" rotWithShape="0">
          <a:blip xmlns:r="http://schemas.openxmlformats.org/officeDocument/2006/relationships" r:embed="rId8" cstate="print">
            <a:extLst>
              <a:ext uri="{28A0092B-C50C-407E-A947-70E740481C1C}">
                <a14:useLocalDpi xmlns:a14="http://schemas.microsoft.com/office/drawing/2010/main" val="0"/>
              </a:ext>
            </a:extLst>
          </a:blip>
          <a:srcRect/>
          <a:stretch>
            <a:fillRect l="-14341" t="-14038" r="-5147" b="-54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Radiance</a:t>
          </a:r>
        </a:p>
      </dsp:txBody>
      <dsp:txXfrm>
        <a:off x="3813625" y="1035552"/>
        <a:ext cx="1332344" cy="766245"/>
      </dsp:txXfrm>
    </dsp:sp>
    <dsp:sp modelId="{B98B9E5C-0C33-4574-9FAE-1CA3DCC17A90}">
      <dsp:nvSpPr>
        <dsp:cNvPr id="0" name=""/>
        <dsp:cNvSpPr/>
      </dsp:nvSpPr>
      <dsp:spPr>
        <a:xfrm>
          <a:off x="5328947" y="994100"/>
          <a:ext cx="1415248" cy="849149"/>
        </a:xfrm>
        <a:prstGeom prst="roundRect">
          <a:avLst/>
        </a:prstGeom>
        <a:blipFill dpi="0" rotWithShape="0">
          <a:blip xmlns:r="http://schemas.openxmlformats.org/officeDocument/2006/relationships" r:embed="rId9">
            <a:extLst>
              <a:ext uri="{28A0092B-C50C-407E-A947-70E740481C1C}">
                <a14:useLocalDpi xmlns:a14="http://schemas.microsoft.com/office/drawing/2010/main" val="0"/>
              </a:ext>
            </a:extLst>
          </a:blip>
          <a:srcRect/>
          <a:tile tx="-2921000" ty="-12700" sx="100000" sy="100000" flip="none" algn="tl"/>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Cropland</a:t>
          </a:r>
        </a:p>
      </dsp:txBody>
      <dsp:txXfrm>
        <a:off x="5370399" y="1035552"/>
        <a:ext cx="1332344" cy="766245"/>
      </dsp:txXfrm>
    </dsp:sp>
    <dsp:sp modelId="{0199BE39-9C6D-4719-BD90-4F8CDE233112}">
      <dsp:nvSpPr>
        <dsp:cNvPr id="0" name=""/>
        <dsp:cNvSpPr/>
      </dsp:nvSpPr>
      <dsp:spPr>
        <a:xfrm>
          <a:off x="6885720" y="994100"/>
          <a:ext cx="1415248" cy="849149"/>
        </a:xfrm>
        <a:prstGeom prst="roundRect">
          <a:avLst/>
        </a:prstGeom>
        <a:blipFill dpi="0" rotWithShape="0">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Emissivity</a:t>
          </a:r>
        </a:p>
      </dsp:txBody>
      <dsp:txXfrm>
        <a:off x="6927172" y="1035552"/>
        <a:ext cx="1332344" cy="766245"/>
      </dsp:txXfrm>
    </dsp:sp>
    <dsp:sp modelId="{EB3D7B4F-F583-4AFE-A225-F8E04C2CD1F3}">
      <dsp:nvSpPr>
        <dsp:cNvPr id="0" name=""/>
        <dsp:cNvSpPr/>
      </dsp:nvSpPr>
      <dsp:spPr>
        <a:xfrm>
          <a:off x="642351" y="1984774"/>
          <a:ext cx="1415248" cy="849149"/>
        </a:xfrm>
        <a:prstGeom prst="roundRect">
          <a:avLst/>
        </a:prstGeom>
        <a:blipFill dpi="0" rotWithShape="0">
          <a:blip xmlns:r="http://schemas.openxmlformats.org/officeDocument/2006/relationships" r:embed="rId11" cstate="print">
            <a:extLst>
              <a:ext uri="{28A0092B-C50C-407E-A947-70E740481C1C}">
                <a14:useLocalDpi xmlns:a14="http://schemas.microsoft.com/office/drawing/2010/main" val="0"/>
              </a:ext>
            </a:extLst>
          </a:blip>
          <a:srcRect/>
          <a:stretch>
            <a:fillRect l="-10342" t="-20404" r="-19379" b="-93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LAI</a:t>
          </a:r>
        </a:p>
      </dsp:txBody>
      <dsp:txXfrm>
        <a:off x="683803" y="2026226"/>
        <a:ext cx="1332344" cy="766245"/>
      </dsp:txXfrm>
    </dsp:sp>
    <dsp:sp modelId="{5E47BF9E-F681-41CB-AD3C-1CA5BAAAF545}">
      <dsp:nvSpPr>
        <dsp:cNvPr id="0" name=""/>
        <dsp:cNvSpPr/>
      </dsp:nvSpPr>
      <dsp:spPr>
        <a:xfrm>
          <a:off x="2215400" y="1984774"/>
          <a:ext cx="1415248" cy="849149"/>
        </a:xfrm>
        <a:prstGeom prst="roundRect">
          <a:avLst/>
        </a:prstGeom>
        <a:blipFill dpi="0" rotWithShape="0">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ET</a:t>
          </a:r>
        </a:p>
      </dsp:txBody>
      <dsp:txXfrm>
        <a:off x="2256852" y="2026226"/>
        <a:ext cx="1332344" cy="766245"/>
      </dsp:txXfrm>
    </dsp:sp>
    <dsp:sp modelId="{FC3AE089-A890-43E8-991E-DE2740818AD3}">
      <dsp:nvSpPr>
        <dsp:cNvPr id="0" name=""/>
        <dsp:cNvSpPr/>
      </dsp:nvSpPr>
      <dsp:spPr>
        <a:xfrm>
          <a:off x="3772173" y="1984774"/>
          <a:ext cx="1415248" cy="849149"/>
        </a:xfrm>
        <a:prstGeom prst="roundRect">
          <a:avLst/>
        </a:prstGeom>
        <a:blipFill dpi="0" rotWithShape="0">
          <a:blip xmlns:r="http://schemas.openxmlformats.org/officeDocument/2006/relationships" r:embed="rId13" cstate="print">
            <a:extLst>
              <a:ext uri="{28A0092B-C50C-407E-A947-70E740481C1C}">
                <a14:useLocalDpi xmlns:a14="http://schemas.microsoft.com/office/drawing/2010/main" val="0"/>
              </a:ext>
            </a:extLst>
          </a:blip>
          <a:srcRect/>
          <a:stretch>
            <a:fillRect l="-25890" t="-8152" r="-26810" b="-445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effectLst>
                <a:outerShdw blurRad="50800" dist="38100" dir="2700000" algn="tl" rotWithShape="0">
                  <a:prstClr val="black">
                    <a:alpha val="40000"/>
                  </a:prstClr>
                </a:outerShdw>
              </a:effectLst>
            </a:rPr>
            <a:t>Thermal Anomalies and Fire</a:t>
          </a:r>
        </a:p>
      </dsp:txBody>
      <dsp:txXfrm>
        <a:off x="3813625" y="2026226"/>
        <a:ext cx="1332344" cy="766245"/>
      </dsp:txXfrm>
    </dsp:sp>
    <dsp:sp modelId="{6B56EA1E-3BF1-4968-8422-7D358B3CE950}">
      <dsp:nvSpPr>
        <dsp:cNvPr id="0" name=""/>
        <dsp:cNvSpPr/>
      </dsp:nvSpPr>
      <dsp:spPr>
        <a:xfrm>
          <a:off x="5328947" y="1984774"/>
          <a:ext cx="1415248" cy="849149"/>
        </a:xfrm>
        <a:prstGeom prst="roundRect">
          <a:avLst/>
        </a:prstGeom>
        <a:blipFill dpi="0" rotWithShape="0">
          <a:blip xmlns:r="http://schemas.openxmlformats.org/officeDocument/2006/relationships" r:embed="rId14" cstate="print">
            <a:extLst>
              <a:ext uri="{28A0092B-C50C-407E-A947-70E740481C1C}">
                <a14:useLocalDpi xmlns:a14="http://schemas.microsoft.com/office/drawing/2010/main" val="0"/>
              </a:ext>
            </a:extLst>
          </a:blip>
          <a:srcRect/>
          <a:stretch>
            <a:fillRect l="-23234" t="-15811" r="-6487" b="-139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FPAR</a:t>
          </a:r>
        </a:p>
      </dsp:txBody>
      <dsp:txXfrm>
        <a:off x="5370399" y="2026226"/>
        <a:ext cx="1332344" cy="766245"/>
      </dsp:txXfrm>
    </dsp:sp>
    <dsp:sp modelId="{220DC7C0-9DB9-4F2E-80F0-7A42581AC488}">
      <dsp:nvSpPr>
        <dsp:cNvPr id="0" name=""/>
        <dsp:cNvSpPr/>
      </dsp:nvSpPr>
      <dsp:spPr>
        <a:xfrm>
          <a:off x="6885720" y="1984774"/>
          <a:ext cx="1415248" cy="849149"/>
        </a:xfrm>
        <a:prstGeom prst="roundRect">
          <a:avLst/>
        </a:prstGeom>
        <a:blipFill dpi="0" rotWithShape="0">
          <a:blip xmlns:r="http://schemas.openxmlformats.org/officeDocument/2006/relationships" r:embed="rId1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AOD</a:t>
          </a:r>
        </a:p>
      </dsp:txBody>
      <dsp:txXfrm>
        <a:off x="6927172" y="2026226"/>
        <a:ext cx="1332344" cy="766245"/>
      </dsp:txXfrm>
    </dsp:sp>
    <dsp:sp modelId="{1FCF6324-19FE-49BB-AE4C-B81F367CCF0F}">
      <dsp:nvSpPr>
        <dsp:cNvPr id="0" name=""/>
        <dsp:cNvSpPr/>
      </dsp:nvSpPr>
      <dsp:spPr>
        <a:xfrm>
          <a:off x="658626" y="2975448"/>
          <a:ext cx="1415248" cy="849149"/>
        </a:xfrm>
        <a:prstGeom prst="roundRect">
          <a:avLst/>
        </a:prstGeom>
        <a:blipFill dpi="0" rotWithShape="0">
          <a:blip xmlns:r="http://schemas.openxmlformats.org/officeDocument/2006/relationships" r:embed="rId16" cstate="print">
            <a:extLst>
              <a:ext uri="{28A0092B-C50C-407E-A947-70E740481C1C}">
                <a14:useLocalDpi xmlns:a14="http://schemas.microsoft.com/office/drawing/2010/main" val="0"/>
              </a:ext>
            </a:extLst>
          </a:blip>
          <a:srcRect/>
          <a:stretch>
            <a:fillRect l="-5746" t="-15319" r="-29862" b="-202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GPP</a:t>
          </a:r>
        </a:p>
      </dsp:txBody>
      <dsp:txXfrm>
        <a:off x="700078" y="3016900"/>
        <a:ext cx="1332344" cy="766245"/>
      </dsp:txXfrm>
    </dsp:sp>
    <dsp:sp modelId="{47C32A88-4B88-4C59-8D55-C7C202446B37}">
      <dsp:nvSpPr>
        <dsp:cNvPr id="0" name=""/>
        <dsp:cNvSpPr/>
      </dsp:nvSpPr>
      <dsp:spPr>
        <a:xfrm>
          <a:off x="2215400" y="2975448"/>
          <a:ext cx="1415248" cy="849149"/>
        </a:xfrm>
        <a:prstGeom prst="roundRect">
          <a:avLst/>
        </a:prstGeom>
        <a:blipFill dpi="0" rotWithShape="0">
          <a:blip xmlns:r="http://schemas.openxmlformats.org/officeDocument/2006/relationships" r:embed="rId1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LST</a:t>
          </a:r>
        </a:p>
      </dsp:txBody>
      <dsp:txXfrm>
        <a:off x="2256852" y="3016900"/>
        <a:ext cx="1332344" cy="766245"/>
      </dsp:txXfrm>
    </dsp:sp>
    <dsp:sp modelId="{F33DB1BB-7B24-4170-9A3E-747346725385}">
      <dsp:nvSpPr>
        <dsp:cNvPr id="0" name=""/>
        <dsp:cNvSpPr/>
      </dsp:nvSpPr>
      <dsp:spPr>
        <a:xfrm>
          <a:off x="3764347" y="2975448"/>
          <a:ext cx="1415248" cy="849149"/>
        </a:xfrm>
        <a:prstGeom prst="roundRect">
          <a:avLst/>
        </a:prstGeom>
        <a:blipFill dpi="0" rotWithShape="0">
          <a:blip xmlns:r="http://schemas.openxmlformats.org/officeDocument/2006/relationships" r:embed="rId18" cstate="print">
            <a:extLst>
              <a:ext uri="{28A0092B-C50C-407E-A947-70E740481C1C}">
                <a14:useLocalDpi xmlns:a14="http://schemas.microsoft.com/office/drawing/2010/main" val="0"/>
              </a:ext>
            </a:extLst>
          </a:blip>
          <a:srcRect/>
          <a:stretch>
            <a:fillRect l="-9192" t="-9925" r="-21022" b="-202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VCF</a:t>
          </a:r>
        </a:p>
      </dsp:txBody>
      <dsp:txXfrm>
        <a:off x="3805799" y="3016900"/>
        <a:ext cx="1332344" cy="766245"/>
      </dsp:txXfrm>
    </dsp:sp>
    <dsp:sp modelId="{CDEFDE2D-28A7-454F-AFBF-441B797B4F7C}">
      <dsp:nvSpPr>
        <dsp:cNvPr id="0" name=""/>
        <dsp:cNvSpPr/>
      </dsp:nvSpPr>
      <dsp:spPr>
        <a:xfrm>
          <a:off x="5328947" y="2975448"/>
          <a:ext cx="1415248" cy="849149"/>
        </a:xfrm>
        <a:prstGeom prst="roundRect">
          <a:avLst/>
        </a:prstGeom>
        <a:blipFill dpi="0" rotWithShape="0">
          <a:blip xmlns:r="http://schemas.openxmlformats.org/officeDocument/2006/relationships" r:embed="rId19" cstate="print">
            <a:extLst>
              <a:ext uri="{28A0092B-C50C-407E-A947-70E740481C1C}">
                <a14:useLocalDpi xmlns:a14="http://schemas.microsoft.com/office/drawing/2010/main" val="0"/>
              </a:ext>
            </a:extLst>
          </a:blip>
          <a:srcRect/>
          <a:stretch>
            <a:fillRect l="-4850" t="-17582" r="-22673" b="-99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50800" dist="38100" dir="2700000" algn="tl" rotWithShape="0">
                  <a:prstClr val="black">
                    <a:alpha val="40000"/>
                  </a:prstClr>
                </a:outerShdw>
              </a:effectLst>
            </a:rPr>
            <a:t>Reflectance</a:t>
          </a:r>
        </a:p>
      </dsp:txBody>
      <dsp:txXfrm>
        <a:off x="5370399" y="3016900"/>
        <a:ext cx="1332344" cy="766245"/>
      </dsp:txXfrm>
    </dsp:sp>
    <dsp:sp modelId="{99B19225-A986-4722-9E1F-A8D71E290474}">
      <dsp:nvSpPr>
        <dsp:cNvPr id="0" name=""/>
        <dsp:cNvSpPr/>
      </dsp:nvSpPr>
      <dsp:spPr>
        <a:xfrm>
          <a:off x="6885720" y="2975448"/>
          <a:ext cx="1415248" cy="849149"/>
        </a:xfrm>
        <a:prstGeom prst="roundRect">
          <a:avLst/>
        </a:prstGeom>
        <a:blipFill dpi="0" rotWithShape="0">
          <a:blip xmlns:r="http://schemas.openxmlformats.org/officeDocument/2006/relationships" r:embed="rId20" cstate="print">
            <a:extLst>
              <a:ext uri="{28A0092B-C50C-407E-A947-70E740481C1C}">
                <a14:useLocalDpi xmlns:a14="http://schemas.microsoft.com/office/drawing/2010/main" val="0"/>
              </a:ext>
            </a:extLst>
          </a:blip>
          <a:srcRect/>
          <a:stretch>
            <a:fillRect l="-9148" t="-17584" r="-20683" b="-122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50800" dist="38100" dir="2700000" algn="tl" rotWithShape="0">
                  <a:prstClr val="black">
                    <a:alpha val="40000"/>
                  </a:prstClr>
                </a:outerShdw>
              </a:effectLst>
            </a:rPr>
            <a:t>Unprocessed</a:t>
          </a:r>
        </a:p>
      </dsp:txBody>
      <dsp:txXfrm>
        <a:off x="6927172" y="3016900"/>
        <a:ext cx="1332344" cy="766245"/>
      </dsp:txXfrm>
    </dsp:sp>
    <dsp:sp modelId="{B3EEA385-C16C-4EC5-8415-BC0B3687CC92}">
      <dsp:nvSpPr>
        <dsp:cNvPr id="0" name=""/>
        <dsp:cNvSpPr/>
      </dsp:nvSpPr>
      <dsp:spPr>
        <a:xfrm>
          <a:off x="658626" y="3966122"/>
          <a:ext cx="1415248" cy="849149"/>
        </a:xfrm>
        <a:prstGeom prst="roundRect">
          <a:avLst/>
        </a:prstGeom>
        <a:blipFill dpi="0" rotWithShape="1">
          <a:blip xmlns:r="http://schemas.openxmlformats.org/officeDocument/2006/relationships" r:embed="rId2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effectLst>
                <a:outerShdw blurRad="50800" dist="38100" dir="2700000" algn="tl" rotWithShape="0">
                  <a:prstClr val="black">
                    <a:alpha val="40000"/>
                  </a:prstClr>
                </a:outerShdw>
              </a:effectLst>
            </a:rPr>
            <a:t>Water Use Efficiency</a:t>
          </a:r>
        </a:p>
      </dsp:txBody>
      <dsp:txXfrm>
        <a:off x="700078" y="4007574"/>
        <a:ext cx="1332344" cy="766245"/>
      </dsp:txXfrm>
    </dsp:sp>
    <dsp:sp modelId="{A2FD92A4-3BA8-4000-BEF9-B82AB8900D09}">
      <dsp:nvSpPr>
        <dsp:cNvPr id="0" name=""/>
        <dsp:cNvSpPr/>
      </dsp:nvSpPr>
      <dsp:spPr>
        <a:xfrm>
          <a:off x="2215400" y="3966122"/>
          <a:ext cx="1415248" cy="849149"/>
        </a:xfrm>
        <a:prstGeom prst="roundRect">
          <a:avLst/>
        </a:prstGeom>
        <a:blipFill dpi="0" rotWithShape="1">
          <a:blip xmlns:r="http://schemas.openxmlformats.org/officeDocument/2006/relationships" r:embed="rId2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effectLst>
                <a:outerShdw blurRad="50800" dist="38100" dir="2700000" algn="tl" rotWithShape="0">
                  <a:prstClr val="black">
                    <a:alpha val="40000"/>
                  </a:prstClr>
                </a:outerShdw>
              </a:effectLst>
            </a:rPr>
            <a:t>Canopy Characteristics</a:t>
          </a:r>
        </a:p>
      </dsp:txBody>
      <dsp:txXfrm>
        <a:off x="2256852" y="4007574"/>
        <a:ext cx="1332344" cy="766245"/>
      </dsp:txXfrm>
    </dsp:sp>
    <dsp:sp modelId="{8905FF31-A480-4D29-AAE5-802372F790C3}">
      <dsp:nvSpPr>
        <dsp:cNvPr id="0" name=""/>
        <dsp:cNvSpPr/>
      </dsp:nvSpPr>
      <dsp:spPr>
        <a:xfrm>
          <a:off x="3772173" y="3966122"/>
          <a:ext cx="1415248" cy="849149"/>
        </a:xfrm>
        <a:prstGeom prst="roundRect">
          <a:avLst/>
        </a:prstGeom>
        <a:blipFill dpi="0" rotWithShape="1">
          <a:blip xmlns:r="http://schemas.openxmlformats.org/officeDocument/2006/relationships" r:embed="rId2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Lidar</a:t>
          </a:r>
        </a:p>
      </dsp:txBody>
      <dsp:txXfrm>
        <a:off x="3813625" y="4007574"/>
        <a:ext cx="1332344" cy="766245"/>
      </dsp:txXfrm>
    </dsp:sp>
    <dsp:sp modelId="{B3BB5533-CF53-4072-BD7E-75A6BFF98BCC}">
      <dsp:nvSpPr>
        <dsp:cNvPr id="0" name=""/>
        <dsp:cNvSpPr/>
      </dsp:nvSpPr>
      <dsp:spPr>
        <a:xfrm>
          <a:off x="5328947" y="3966122"/>
          <a:ext cx="1415248" cy="849149"/>
        </a:xfrm>
        <a:prstGeom prst="roundRect">
          <a:avLst/>
        </a:prstGeom>
        <a:blipFill dpi="0" rotWithShape="1">
          <a:blip xmlns:r="http://schemas.openxmlformats.org/officeDocument/2006/relationships" r:embed="rId2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Full Waveform</a:t>
          </a:r>
        </a:p>
      </dsp:txBody>
      <dsp:txXfrm>
        <a:off x="5370399" y="4007574"/>
        <a:ext cx="1332344" cy="766245"/>
      </dsp:txXfrm>
    </dsp:sp>
    <dsp:sp modelId="{BEB71336-99DA-404C-B6E9-A509774F1403}">
      <dsp:nvSpPr>
        <dsp:cNvPr id="0" name=""/>
        <dsp:cNvSpPr/>
      </dsp:nvSpPr>
      <dsp:spPr>
        <a:xfrm>
          <a:off x="6885720" y="3966122"/>
          <a:ext cx="1415248" cy="849149"/>
        </a:xfrm>
        <a:prstGeom prst="roundRect">
          <a:avLst/>
        </a:prstGeom>
        <a:blipFill dpi="0" rotWithShape="1">
          <a:blip xmlns:r="http://schemas.openxmlformats.org/officeDocument/2006/relationships" r:embed="rId2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50800" dist="38100" dir="2700000" algn="tl" rotWithShape="0">
                  <a:prstClr val="black">
                    <a:alpha val="40000"/>
                  </a:prstClr>
                </a:outerShdw>
              </a:effectLst>
            </a:rPr>
            <a:t>Evaporative Stress Index</a:t>
          </a:r>
        </a:p>
      </dsp:txBody>
      <dsp:txXfrm>
        <a:off x="6927172" y="4007574"/>
        <a:ext cx="1332344" cy="766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21DA1-B748-4211-A13C-DC3CBAC3A143}">
      <dsp:nvSpPr>
        <dsp:cNvPr id="0" name=""/>
        <dsp:cNvSpPr/>
      </dsp:nvSpPr>
      <dsp:spPr>
        <a:xfrm>
          <a:off x="1092078" y="1709"/>
          <a:ext cx="2064818" cy="1238890"/>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HLS</a:t>
          </a:r>
        </a:p>
      </dsp:txBody>
      <dsp:txXfrm>
        <a:off x="1152556" y="62187"/>
        <a:ext cx="1943862" cy="1117934"/>
      </dsp:txXfrm>
    </dsp:sp>
    <dsp:sp modelId="{73FE4E6C-6056-4127-B8C2-9EE9684C49D0}">
      <dsp:nvSpPr>
        <dsp:cNvPr id="0" name=""/>
        <dsp:cNvSpPr/>
      </dsp:nvSpPr>
      <dsp:spPr>
        <a:xfrm>
          <a:off x="3363378" y="1709"/>
          <a:ext cx="2064818" cy="1238890"/>
        </a:xfrm>
        <a:prstGeom prst="round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9784" t="-34880" r="-9784" b="-53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GEDI</a:t>
          </a:r>
        </a:p>
      </dsp:txBody>
      <dsp:txXfrm>
        <a:off x="3423856" y="62187"/>
        <a:ext cx="1943862" cy="1117934"/>
      </dsp:txXfrm>
    </dsp:sp>
    <dsp:sp modelId="{AD14D183-111F-411E-83B9-11A832A8FF13}">
      <dsp:nvSpPr>
        <dsp:cNvPr id="0" name=""/>
        <dsp:cNvSpPr/>
      </dsp:nvSpPr>
      <dsp:spPr>
        <a:xfrm>
          <a:off x="5634678" y="1709"/>
          <a:ext cx="2064818" cy="1238890"/>
        </a:xfrm>
        <a:prstGeom prst="roundRect">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ECOSTRESS</a:t>
          </a:r>
        </a:p>
      </dsp:txBody>
      <dsp:txXfrm>
        <a:off x="5695156" y="62187"/>
        <a:ext cx="1943862" cy="1117934"/>
      </dsp:txXfrm>
    </dsp:sp>
    <dsp:sp modelId="{1881A87A-4086-4BC7-A42A-AF9C03995428}">
      <dsp:nvSpPr>
        <dsp:cNvPr id="0" name=""/>
        <dsp:cNvSpPr/>
      </dsp:nvSpPr>
      <dsp:spPr>
        <a:xfrm>
          <a:off x="1092078" y="1447082"/>
          <a:ext cx="2064818" cy="1238890"/>
        </a:xfrm>
        <a:prstGeom prst="roundRect">
          <a:avLst/>
        </a:prstGeom>
        <a:blipFill dpi="0" rotWithShape="0">
          <a:blip xmlns:r="http://schemas.openxmlformats.org/officeDocument/2006/relationships" r:embed="rId4"/>
          <a:srcRect/>
          <a:stretch>
            <a:fillRect l="-46762" t="-449" r="-6444" b="-4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effectLst>
                <a:outerShdw blurRad="50800" dist="38100" dir="2700000" algn="tl" rotWithShape="0">
                  <a:prstClr val="black">
                    <a:alpha val="40000"/>
                  </a:prstClr>
                </a:outerShdw>
              </a:effectLst>
            </a:rPr>
            <a:t>S-NPP</a:t>
          </a:r>
        </a:p>
        <a:p>
          <a:pPr marL="0" lvl="0" indent="0" algn="ctr" defTabSz="1244600">
            <a:lnSpc>
              <a:spcPct val="90000"/>
            </a:lnSpc>
            <a:spcBef>
              <a:spcPct val="0"/>
            </a:spcBef>
            <a:spcAft>
              <a:spcPct val="35000"/>
            </a:spcAft>
            <a:buNone/>
          </a:pPr>
          <a:r>
            <a:rPr lang="en-US" sz="2800" kern="1200" dirty="0">
              <a:effectLst>
                <a:outerShdw blurRad="50800" dist="38100" dir="2700000" algn="tl" rotWithShape="0">
                  <a:prstClr val="black">
                    <a:alpha val="40000"/>
                  </a:prstClr>
                </a:outerShdw>
              </a:effectLst>
            </a:rPr>
            <a:t>VIIRS</a:t>
          </a:r>
        </a:p>
      </dsp:txBody>
      <dsp:txXfrm>
        <a:off x="1152556" y="1507560"/>
        <a:ext cx="1943862" cy="1117934"/>
      </dsp:txXfrm>
    </dsp:sp>
    <dsp:sp modelId="{CF6CE0A7-EC1D-4A0B-8360-7AEB29D5FA42}">
      <dsp:nvSpPr>
        <dsp:cNvPr id="0" name=""/>
        <dsp:cNvSpPr/>
      </dsp:nvSpPr>
      <dsp:spPr>
        <a:xfrm>
          <a:off x="3363378" y="1447082"/>
          <a:ext cx="2064818" cy="1238890"/>
        </a:xfrm>
        <a:prstGeom prst="roundRect">
          <a:avLst/>
        </a:prstGeom>
        <a:blipFill dpi="0" rotWithShape="0">
          <a:blip xmlns:r="http://schemas.openxmlformats.org/officeDocument/2006/relationships" r:embed="rId5"/>
          <a:srcRect/>
          <a:stretch>
            <a:fillRect l="-20556" r="-205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50800" dist="38100" dir="2700000" algn="tl" rotWithShape="0">
                  <a:prstClr val="black">
                    <a:alpha val="40000"/>
                  </a:prstClr>
                </a:outerShdw>
              </a:effectLst>
            </a:rPr>
            <a:t>Terra and Aqua MODIS</a:t>
          </a:r>
        </a:p>
      </dsp:txBody>
      <dsp:txXfrm>
        <a:off x="3423856" y="1507560"/>
        <a:ext cx="1943862" cy="1117934"/>
      </dsp:txXfrm>
    </dsp:sp>
    <dsp:sp modelId="{51963566-69F7-4324-B988-B10BA562C15A}">
      <dsp:nvSpPr>
        <dsp:cNvPr id="0" name=""/>
        <dsp:cNvSpPr/>
      </dsp:nvSpPr>
      <dsp:spPr>
        <a:xfrm>
          <a:off x="5634678" y="1447082"/>
          <a:ext cx="2064818" cy="1238890"/>
        </a:xfrm>
        <a:prstGeom prst="roundRect">
          <a:avLst/>
        </a:prstGeom>
        <a:blipFill dpi="0" rotWithShape="0">
          <a:blip xmlns:r="http://schemas.openxmlformats.org/officeDocument/2006/relationships" r:embed="rId6"/>
          <a:srcRect/>
          <a:stretch>
            <a:fillRect l="-32651" r="-3265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50800" dist="38100" dir="2700000" algn="tl" rotWithShape="0">
                  <a:prstClr val="black">
                    <a:alpha val="40000"/>
                  </a:prstClr>
                </a:outerShdw>
              </a:effectLst>
            </a:rPr>
            <a:t>Terra </a:t>
          </a:r>
          <a:br>
            <a:rPr lang="en-US" sz="2800" kern="1200" dirty="0">
              <a:effectLst>
                <a:outerShdw blurRad="50800" dist="38100" dir="2700000" algn="tl" rotWithShape="0">
                  <a:prstClr val="black">
                    <a:alpha val="40000"/>
                  </a:prstClr>
                </a:outerShdw>
              </a:effectLst>
            </a:rPr>
          </a:br>
          <a:r>
            <a:rPr lang="en-US" sz="2800" kern="1200" dirty="0">
              <a:effectLst>
                <a:outerShdw blurRad="50800" dist="38100" dir="2700000" algn="tl" rotWithShape="0">
                  <a:prstClr val="black">
                    <a:alpha val="40000"/>
                  </a:prstClr>
                </a:outerShdw>
              </a:effectLst>
            </a:rPr>
            <a:t>ASTER</a:t>
          </a:r>
        </a:p>
      </dsp:txBody>
      <dsp:txXfrm>
        <a:off x="5695156" y="1507560"/>
        <a:ext cx="1943862" cy="1117934"/>
      </dsp:txXfrm>
    </dsp:sp>
    <dsp:sp modelId="{45A80629-3109-407F-97BB-F23E0C0EECC8}">
      <dsp:nvSpPr>
        <dsp:cNvPr id="0" name=""/>
        <dsp:cNvSpPr/>
      </dsp:nvSpPr>
      <dsp:spPr>
        <a:xfrm>
          <a:off x="2227728" y="2892455"/>
          <a:ext cx="2064818" cy="1238890"/>
        </a:xfrm>
        <a:prstGeom prst="roundRect">
          <a:avLst/>
        </a:prstGeom>
        <a:blipFill dpi="0" rotWithShape="0">
          <a:blip xmlns:r="http://schemas.openxmlformats.org/officeDocument/2006/relationships" r:embed="rId7"/>
          <a:srcRect/>
          <a:stretch>
            <a:fillRect l="-22571" r="16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50800" dist="38100" algn="l" rotWithShape="0">
                  <a:prstClr val="black">
                    <a:alpha val="40000"/>
                  </a:prstClr>
                </a:outerShdw>
              </a:effectLst>
            </a:rPr>
            <a:t>NASA MEaSUREs</a:t>
          </a:r>
        </a:p>
      </dsp:txBody>
      <dsp:txXfrm>
        <a:off x="2288206" y="2952933"/>
        <a:ext cx="1943862" cy="1117934"/>
      </dsp:txXfrm>
    </dsp:sp>
    <dsp:sp modelId="{78A453D3-458E-4A13-9F08-6480E95DFAD0}">
      <dsp:nvSpPr>
        <dsp:cNvPr id="0" name=""/>
        <dsp:cNvSpPr/>
      </dsp:nvSpPr>
      <dsp:spPr>
        <a:xfrm>
          <a:off x="4499028" y="2892455"/>
          <a:ext cx="2064818" cy="1238890"/>
        </a:xfrm>
        <a:prstGeom prst="roundRect">
          <a:avLst/>
        </a:prstGeom>
        <a:blipFill dpi="0" rotWithShape="0">
          <a:blip xmlns:r="http://schemas.openxmlformats.org/officeDocument/2006/relationships" r:embed="rId8"/>
          <a:srcRect/>
          <a:stretch>
            <a:fillRect l="-18540" r="-185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50800" dist="38100" dir="2700000" algn="tl" rotWithShape="0">
                  <a:prstClr val="black">
                    <a:alpha val="40000"/>
                  </a:prstClr>
                </a:outerShdw>
              </a:effectLst>
            </a:rPr>
            <a:t>Community</a:t>
          </a:r>
        </a:p>
      </dsp:txBody>
      <dsp:txXfrm>
        <a:off x="4559506" y="2952933"/>
        <a:ext cx="1943862" cy="1117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3C913-2CF7-4BBD-B0AA-ADA6FD6F0F30}">
      <dsp:nvSpPr>
        <dsp:cNvPr id="0" name=""/>
        <dsp:cNvSpPr/>
      </dsp:nvSpPr>
      <dsp:spPr>
        <a:xfrm>
          <a:off x="2094717" y="84"/>
          <a:ext cx="4315404" cy="4241631"/>
        </a:xfrm>
        <a:prstGeom prst="ellipse">
          <a:avLst/>
        </a:prstGeom>
        <a:blipFill dpi="0" rotWithShape="0">
          <a:blip xmlns:r="http://schemas.openxmlformats.org/officeDocument/2006/relationships" r:embed="rId1"/>
          <a:srcRect/>
          <a:stretch>
            <a:fillRect l="-46762" t="-449" r="-6444" b="-4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2000" kern="1200" dirty="0"/>
            <a:t>VIIRS</a:t>
          </a:r>
          <a:endParaRPr lang="en-US" sz="1800" kern="1200" dirty="0"/>
        </a:p>
      </dsp:txBody>
      <dsp:txXfrm>
        <a:off x="2726693" y="621256"/>
        <a:ext cx="3051452" cy="29992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497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46" tIns="45068" rIns="91746" bIns="4506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5" name="Rectangle 3"/>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37050351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baseline="0" dirty="0"/>
          </a:p>
        </p:txBody>
      </p:sp>
    </p:spTree>
    <p:extLst>
      <p:ext uri="{BB962C8B-B14F-4D97-AF65-F5344CB8AC3E}">
        <p14:creationId xmlns:p14="http://schemas.microsoft.com/office/powerpoint/2010/main" val="337209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287667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sz="1200" b="0" i="0" kern="1200" dirty="0">
                <a:solidFill>
                  <a:schemeClr val="tx1"/>
                </a:solidFill>
                <a:effectLst/>
                <a:latin typeface="Times New Roman" panose="02020603050405020304" pitchFamily="18" charset="0"/>
                <a:ea typeface="+mn-ea"/>
                <a:cs typeface="+mn-cs"/>
              </a:rPr>
              <a:t>Forest Service Northern Region</a:t>
            </a:r>
            <a:r>
              <a:rPr lang="en-US" dirty="0"/>
              <a:t>: https://flic.kr/p/xgsnWZ</a:t>
            </a:r>
          </a:p>
        </p:txBody>
      </p:sp>
    </p:spTree>
    <p:extLst>
      <p:ext uri="{BB962C8B-B14F-4D97-AF65-F5344CB8AC3E}">
        <p14:creationId xmlns:p14="http://schemas.microsoft.com/office/powerpoint/2010/main" val="313566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lvl="3" indent="-171450">
              <a:buFont typeface="Arial" panose="020B0604020202020204" pitchFamily="34" charset="0"/>
              <a:buChar char="•"/>
            </a:pPr>
            <a:endParaRPr lang="en-US" b="0" i="0" u="none" kern="1200" baseline="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146593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lvl="3" indent="-171450">
              <a:buFont typeface="Arial" panose="020B0604020202020204" pitchFamily="34" charset="0"/>
              <a:buChar char="•"/>
            </a:pPr>
            <a:endParaRPr lang="en-US" b="0" i="0" u="none" kern="1200" baseline="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2884133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lvl="3" indent="-171450">
              <a:buFont typeface="Arial" panose="020B0604020202020204" pitchFamily="34" charset="0"/>
              <a:buChar char="•"/>
            </a:pPr>
            <a:endParaRPr lang="en-US" b="0" i="0" u="none" kern="1200" baseline="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91969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lvl="3" indent="-171450">
              <a:buFont typeface="Arial" panose="020B0604020202020204" pitchFamily="34" charset="0"/>
              <a:buChar char="•"/>
            </a:pPr>
            <a:endParaRPr lang="en-US" b="0" i="0" u="none" kern="1200" baseline="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161484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Image: Pacific Southwest Region 5 US Forest Service: https://flic.kr/p/JRYxxkFerguson Fire</a:t>
            </a:r>
          </a:p>
        </p:txBody>
      </p:sp>
    </p:spTree>
    <p:extLst>
      <p:ext uri="{BB962C8B-B14F-4D97-AF65-F5344CB8AC3E}">
        <p14:creationId xmlns:p14="http://schemas.microsoft.com/office/powerpoint/2010/main" val="1422841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143504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789697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280028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pPr marL="628650" lvl="1"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358918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fontAlgn="base">
              <a:buFont typeface="Arial" panose="020B0604020202020204" pitchFamily="34" charset="0"/>
              <a:buNone/>
            </a:pPr>
            <a:endParaRPr lang="en-US" u="none" baseline="0" dirty="0"/>
          </a:p>
        </p:txBody>
      </p:sp>
    </p:spTree>
    <p:extLst>
      <p:ext uri="{BB962C8B-B14F-4D97-AF65-F5344CB8AC3E}">
        <p14:creationId xmlns:p14="http://schemas.microsoft.com/office/powerpoint/2010/main" val="4165796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3051497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sz="1200" b="0" i="0" u="none" strike="noStrike" kern="1200" baseline="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733220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816509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1578526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349410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107508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931772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3316420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423626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533087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fontAlgn="base">
              <a:buFont typeface="Arial" panose="020B0604020202020204" pitchFamily="34" charset="0"/>
              <a:buChar char="•"/>
            </a:pPr>
            <a:endParaRPr lang="en-US" u="none" baseline="0" dirty="0"/>
          </a:p>
        </p:txBody>
      </p:sp>
    </p:spTree>
    <p:extLst>
      <p:ext uri="{BB962C8B-B14F-4D97-AF65-F5344CB8AC3E}">
        <p14:creationId xmlns:p14="http://schemas.microsoft.com/office/powerpoint/2010/main" val="3082055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Tree>
    <p:extLst>
      <p:ext uri="{BB962C8B-B14F-4D97-AF65-F5344CB8AC3E}">
        <p14:creationId xmlns:p14="http://schemas.microsoft.com/office/powerpoint/2010/main" val="4046811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Tree>
    <p:extLst>
      <p:ext uri="{BB962C8B-B14F-4D97-AF65-F5344CB8AC3E}">
        <p14:creationId xmlns:p14="http://schemas.microsoft.com/office/powerpoint/2010/main" val="1133100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234348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 name="Shape 1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28600" marR="0" lvl="0" indent="-228600" algn="l" defTabSz="914400" rtl="0" eaLnBrk="0" fontAlgn="base" latinLnBrk="0" hangingPunct="0">
              <a:lnSpc>
                <a:spcPct val="90000"/>
              </a:lnSpc>
              <a:spcBef>
                <a:spcPts val="0"/>
              </a:spcBef>
              <a:spcAft>
                <a:spcPts val="0"/>
              </a:spcAft>
              <a:buClr>
                <a:schemeClr val="bg1"/>
              </a:buClr>
              <a:buSzPct val="100000"/>
              <a:buFont typeface="Arial"/>
              <a:buChar char="•"/>
              <a:tabLst/>
              <a:defRPr/>
            </a:pPr>
            <a:endParaRPr lang="en-US" sz="1200" b="0" i="0" u="none" strike="noStrike" cap="none" dirty="0">
              <a:ea typeface="Calibri"/>
              <a:cs typeface="Calibri"/>
              <a:sym typeface="Calibri"/>
            </a:endParaRPr>
          </a:p>
        </p:txBody>
      </p:sp>
    </p:spTree>
    <p:extLst>
      <p:ext uri="{BB962C8B-B14F-4D97-AF65-F5344CB8AC3E}">
        <p14:creationId xmlns:p14="http://schemas.microsoft.com/office/powerpoint/2010/main" val="2821914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dirty="0"/>
          </a:p>
        </p:txBody>
      </p:sp>
    </p:spTree>
    <p:extLst>
      <p:ext uri="{BB962C8B-B14F-4D97-AF65-F5344CB8AC3E}">
        <p14:creationId xmlns:p14="http://schemas.microsoft.com/office/powerpoint/2010/main" val="27239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01159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altLang="en-US" sz="800" baseline="0" dirty="0"/>
          </a:p>
        </p:txBody>
      </p:sp>
    </p:spTree>
    <p:extLst>
      <p:ext uri="{BB962C8B-B14F-4D97-AF65-F5344CB8AC3E}">
        <p14:creationId xmlns:p14="http://schemas.microsoft.com/office/powerpoint/2010/main" val="3097911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baseline="0" dirty="0"/>
          </a:p>
        </p:txBody>
      </p:sp>
    </p:spTree>
    <p:extLst>
      <p:ext uri="{BB962C8B-B14F-4D97-AF65-F5344CB8AC3E}">
        <p14:creationId xmlns:p14="http://schemas.microsoft.com/office/powerpoint/2010/main" val="30589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1587096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anose="02020603050405020304" pitchFamily="18" charset="0"/>
              </a:defRPr>
            </a:lvl1pPr>
            <a:lvl2pPr marL="442913" defTabSz="885825">
              <a:defRPr sz="2400">
                <a:solidFill>
                  <a:schemeClr val="tx1"/>
                </a:solidFill>
                <a:latin typeface="Times New Roman" panose="02020603050405020304" pitchFamily="18" charset="0"/>
              </a:defRPr>
            </a:lvl2pPr>
            <a:lvl3pPr marL="885825" defTabSz="885825">
              <a:defRPr sz="2400">
                <a:solidFill>
                  <a:schemeClr val="tx1"/>
                </a:solidFill>
                <a:latin typeface="Times New Roman" panose="02020603050405020304" pitchFamily="18" charset="0"/>
              </a:defRPr>
            </a:lvl3pPr>
            <a:lvl4pPr marL="1327150" defTabSz="885825">
              <a:defRPr sz="2400">
                <a:solidFill>
                  <a:schemeClr val="tx1"/>
                </a:solidFill>
                <a:latin typeface="Times New Roman" panose="02020603050405020304" pitchFamily="18" charset="0"/>
              </a:defRPr>
            </a:lvl4pPr>
            <a:lvl5pPr marL="1770063" defTabSz="885825">
              <a:defRPr sz="2400">
                <a:solidFill>
                  <a:schemeClr val="tx1"/>
                </a:solidFill>
                <a:latin typeface="Times New Roman" panose="02020603050405020304" pitchFamily="18" charset="0"/>
              </a:defRPr>
            </a:lvl5pPr>
            <a:lvl6pPr marL="2227263" defTabSz="885825" eaLnBrk="0" fontAlgn="base" hangingPunct="0">
              <a:spcBef>
                <a:spcPct val="0"/>
              </a:spcBef>
              <a:spcAft>
                <a:spcPct val="0"/>
              </a:spcAft>
              <a:defRPr sz="2400">
                <a:solidFill>
                  <a:schemeClr val="tx1"/>
                </a:solidFill>
                <a:latin typeface="Times New Roman" panose="02020603050405020304" pitchFamily="18" charset="0"/>
              </a:defRPr>
            </a:lvl6pPr>
            <a:lvl7pPr marL="2684463" defTabSz="885825" eaLnBrk="0" fontAlgn="base" hangingPunct="0">
              <a:spcBef>
                <a:spcPct val="0"/>
              </a:spcBef>
              <a:spcAft>
                <a:spcPct val="0"/>
              </a:spcAft>
              <a:defRPr sz="2400">
                <a:solidFill>
                  <a:schemeClr val="tx1"/>
                </a:solidFill>
                <a:latin typeface="Times New Roman" panose="02020603050405020304" pitchFamily="18" charset="0"/>
              </a:defRPr>
            </a:lvl7pPr>
            <a:lvl8pPr marL="3141663" defTabSz="885825" eaLnBrk="0" fontAlgn="base" hangingPunct="0">
              <a:spcBef>
                <a:spcPct val="0"/>
              </a:spcBef>
              <a:spcAft>
                <a:spcPct val="0"/>
              </a:spcAft>
              <a:defRPr sz="2400">
                <a:solidFill>
                  <a:schemeClr val="tx1"/>
                </a:solidFill>
                <a:latin typeface="Times New Roman" panose="02020603050405020304" pitchFamily="18" charset="0"/>
              </a:defRPr>
            </a:lvl8pPr>
            <a:lvl9pPr marL="3598863" defTabSz="88582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000" b="1" dirty="0">
                <a:solidFill>
                  <a:schemeClr val="bg1"/>
                </a:solidFill>
                <a:latin typeface="Arial" panose="020B0604020202020204" pitchFamily="34" charset="0"/>
              </a:rPr>
              <a:t>U.S. Department of the Interior</a:t>
            </a:r>
          </a:p>
          <a:p>
            <a:pPr>
              <a:defRPr/>
            </a:pPr>
            <a:r>
              <a:rPr lang="en-US" altLang="en-US" sz="1000" b="1" dirty="0">
                <a:solidFill>
                  <a:schemeClr val="bg1"/>
                </a:solidFill>
                <a:latin typeface="Arial" panose="020B0604020202020204" pitchFamily="34" charset="0"/>
              </a:rPr>
              <a:t>U.S. Geological Survey</a:t>
            </a:r>
          </a:p>
        </p:txBody>
      </p:sp>
      <p:pic>
        <p:nvPicPr>
          <p:cNvPr id="5" name="Picture 9" descr="ident_4_onscreen_png"/>
          <p:cNvPicPr>
            <a:picLocks noChangeAspect="1" noChangeArrowheads="1"/>
          </p:cNvPicPr>
          <p:nvPr/>
        </p:nvPicPr>
        <p:blipFill>
          <a:blip r:embed="rId2">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pPr lvl="0"/>
            <a:r>
              <a:rPr lang="en-US" altLang="en-US" noProof="0"/>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Tree>
    <p:extLst>
      <p:ext uri="{BB962C8B-B14F-4D97-AF65-F5344CB8AC3E}">
        <p14:creationId xmlns:p14="http://schemas.microsoft.com/office/powerpoint/2010/main" val="4007664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75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531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06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9052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71600"/>
            <a:ext cx="40767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0767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45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2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5743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55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014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7466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F5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1" descr="ident-small_4_onscreen_png"/>
          <p:cNvPicPr>
            <a:picLocks noChangeAspect="1" noChangeArrowheads="1"/>
          </p:cNvPicPr>
          <p:nvPr/>
        </p:nvPicPr>
        <p:blipFill>
          <a:blip r:embed="rId13">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lvl1pPr algn="l" rtl="0" eaLnBrk="1" fontAlgn="base" hangingPunct="1">
        <a:spcBef>
          <a:spcPct val="0"/>
        </a:spcBef>
        <a:spcAft>
          <a:spcPct val="0"/>
        </a:spcAft>
        <a:defRPr sz="3600" b="1" kern="1200">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panose="020B0604020202020204" pitchFamily="34" charset="0"/>
        </a:defRPr>
      </a:lvl2pPr>
      <a:lvl3pPr algn="l" rtl="0" eaLnBrk="1" fontAlgn="base" hangingPunct="1">
        <a:spcBef>
          <a:spcPct val="0"/>
        </a:spcBef>
        <a:spcAft>
          <a:spcPct val="0"/>
        </a:spcAft>
        <a:defRPr sz="3600" b="1">
          <a:solidFill>
            <a:srgbClr val="FFFF99"/>
          </a:solidFill>
          <a:latin typeface="Arial" panose="020B0604020202020204" pitchFamily="34" charset="0"/>
        </a:defRPr>
      </a:lvl3pPr>
      <a:lvl4pPr algn="l" rtl="0" eaLnBrk="1" fontAlgn="base" hangingPunct="1">
        <a:spcBef>
          <a:spcPct val="0"/>
        </a:spcBef>
        <a:spcAft>
          <a:spcPct val="0"/>
        </a:spcAft>
        <a:defRPr sz="3600" b="1">
          <a:solidFill>
            <a:srgbClr val="FFFF99"/>
          </a:solidFill>
          <a:latin typeface="Arial" panose="020B0604020202020204" pitchFamily="34" charset="0"/>
        </a:defRPr>
      </a:lvl4pPr>
      <a:lvl5pPr algn="l" rtl="0" eaLnBrk="1" fontAlgn="base" hangingPunct="1">
        <a:spcBef>
          <a:spcPct val="0"/>
        </a:spcBef>
        <a:spcAft>
          <a:spcPct val="0"/>
        </a:spcAft>
        <a:defRPr sz="3600" b="1">
          <a:solidFill>
            <a:srgbClr val="FFFF99"/>
          </a:solidFill>
          <a:latin typeface="Arial" panose="020B0604020202020204" pitchFamily="34" charset="0"/>
        </a:defRPr>
      </a:lvl5pPr>
      <a:lvl6pPr marL="457200" algn="l" rtl="0" eaLnBrk="1" fontAlgn="base" hangingPunct="1">
        <a:spcBef>
          <a:spcPct val="0"/>
        </a:spcBef>
        <a:spcAft>
          <a:spcPct val="0"/>
        </a:spcAft>
        <a:defRPr sz="3600" b="1">
          <a:solidFill>
            <a:srgbClr val="FFFF99"/>
          </a:solidFill>
          <a:latin typeface="Arial" panose="020B0604020202020204" pitchFamily="34" charset="0"/>
        </a:defRPr>
      </a:lvl6pPr>
      <a:lvl7pPr marL="914400" algn="l" rtl="0" eaLnBrk="1" fontAlgn="base" hangingPunct="1">
        <a:spcBef>
          <a:spcPct val="0"/>
        </a:spcBef>
        <a:spcAft>
          <a:spcPct val="0"/>
        </a:spcAft>
        <a:defRPr sz="3600" b="1">
          <a:solidFill>
            <a:srgbClr val="FFFF99"/>
          </a:solidFill>
          <a:latin typeface="Arial" panose="020B0604020202020204" pitchFamily="34" charset="0"/>
        </a:defRPr>
      </a:lvl7pPr>
      <a:lvl8pPr marL="1371600" algn="l" rtl="0" eaLnBrk="1" fontAlgn="base" hangingPunct="1">
        <a:spcBef>
          <a:spcPct val="0"/>
        </a:spcBef>
        <a:spcAft>
          <a:spcPct val="0"/>
        </a:spcAft>
        <a:defRPr sz="3600" b="1">
          <a:solidFill>
            <a:srgbClr val="FFFF99"/>
          </a:solidFill>
          <a:latin typeface="Arial" panose="020B0604020202020204" pitchFamily="34" charset="0"/>
        </a:defRPr>
      </a:lvl8pPr>
      <a:lvl9pPr marL="1828800" algn="l" rtl="0" eaLnBrk="1" fontAlgn="base" hangingPunct="1">
        <a:spcBef>
          <a:spcPct val="0"/>
        </a:spcBef>
        <a:spcAft>
          <a:spcPct val="0"/>
        </a:spcAft>
        <a:defRPr sz="3600" b="1">
          <a:solidFill>
            <a:srgbClr val="FFFF99"/>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FFF99"/>
        </a:buClr>
        <a:buSzPct val="125000"/>
        <a:buFont typeface="Wingdings" panose="05000000000000000000" pitchFamily="2" charset="2"/>
        <a:buChar char="§"/>
        <a:defRPr sz="2800" b="1" kern="1200">
          <a:solidFill>
            <a:schemeClr val="bg1"/>
          </a:solidFill>
          <a:latin typeface="+mn-lt"/>
          <a:ea typeface="+mn-ea"/>
          <a:cs typeface="+mn-cs"/>
        </a:defRPr>
      </a:lvl1pPr>
      <a:lvl2pPr marL="742950" indent="-285750" algn="l" rtl="0" eaLnBrk="1" fontAlgn="base" hangingPunct="1">
        <a:spcBef>
          <a:spcPct val="20000"/>
        </a:spcBef>
        <a:spcAft>
          <a:spcPct val="0"/>
        </a:spcAft>
        <a:buClr>
          <a:srgbClr val="FFFF99"/>
        </a:buClr>
        <a:buSzPct val="125000"/>
        <a:buFont typeface="Wingdings" panose="05000000000000000000" pitchFamily="2" charset="2"/>
        <a:buChar char="§"/>
        <a:defRPr sz="2400" b="1" kern="1200">
          <a:solidFill>
            <a:schemeClr val="bg1"/>
          </a:solidFill>
          <a:latin typeface="+mn-lt"/>
          <a:ea typeface="+mn-ea"/>
          <a:cs typeface="+mn-cs"/>
        </a:defRPr>
      </a:lvl2pPr>
      <a:lvl3pPr marL="1143000" indent="-228600" algn="l" rtl="0" eaLnBrk="1" fontAlgn="base" hangingPunct="1">
        <a:spcBef>
          <a:spcPct val="20000"/>
        </a:spcBef>
        <a:spcAft>
          <a:spcPct val="0"/>
        </a:spcAft>
        <a:buClr>
          <a:srgbClr val="FFFF99"/>
        </a:buClr>
        <a:buSzPct val="125000"/>
        <a:buFont typeface="Wingdings" panose="05000000000000000000" pitchFamily="2" charset="2"/>
        <a:buChar char="§"/>
        <a:defRPr sz="2000" b="1" kern="1200">
          <a:solidFill>
            <a:schemeClr val="bg1"/>
          </a:solidFill>
          <a:latin typeface="+mn-lt"/>
          <a:ea typeface="+mn-ea"/>
          <a:cs typeface="+mn-cs"/>
        </a:defRPr>
      </a:lvl3pPr>
      <a:lvl4pPr marL="1600200" indent="-228600" algn="l" rtl="0" eaLnBrk="1" fontAlgn="base" hangingPunct="1">
        <a:spcBef>
          <a:spcPct val="20000"/>
        </a:spcBef>
        <a:spcAft>
          <a:spcPct val="0"/>
        </a:spcAft>
        <a:buClr>
          <a:srgbClr val="FFFF99"/>
        </a:buClr>
        <a:buSzPct val="125000"/>
        <a:buFont typeface="Wingdings" panose="05000000000000000000" pitchFamily="2" charset="2"/>
        <a:buChar char="§"/>
        <a:defRPr b="1" kern="1200">
          <a:solidFill>
            <a:schemeClr val="bg1"/>
          </a:solidFill>
          <a:latin typeface="+mn-lt"/>
          <a:ea typeface="+mn-ea"/>
          <a:cs typeface="+mn-cs"/>
        </a:defRPr>
      </a:lvl4pPr>
      <a:lvl5pPr marL="2057400" indent="-228600" algn="l" rtl="0" eaLnBrk="1" fontAlgn="base" hangingPunct="1">
        <a:spcBef>
          <a:spcPct val="20000"/>
        </a:spcBef>
        <a:spcAft>
          <a:spcPct val="0"/>
        </a:spcAft>
        <a:buClr>
          <a:srgbClr val="FFFF99"/>
        </a:buClr>
        <a:buSzPct val="125000"/>
        <a:buFont typeface="Wingdings" panose="05000000000000000000"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8" Type="http://schemas.openxmlformats.org/officeDocument/2006/relationships/hyperlink" Target="https://lpdaac.usgs.gov/tools/web-map-service-wms/" TargetMode="External"/><Relationship Id="rId13" Type="http://schemas.openxmlformats.org/officeDocument/2006/relationships/image" Target="../media/image79.png"/><Relationship Id="rId3" Type="http://schemas.openxmlformats.org/officeDocument/2006/relationships/hyperlink" Target="https://lpdaac.usgs.gov/tools/data-pool/" TargetMode="External"/><Relationship Id="rId7" Type="http://schemas.openxmlformats.org/officeDocument/2006/relationships/hyperlink" Target="https://lpdaacsvc.cr.usgs.gov/appeears/" TargetMode="External"/><Relationship Id="rId12" Type="http://schemas.openxmlformats.org/officeDocument/2006/relationships/image" Target="../media/image78.t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earthexplorer.usgs.gov/" TargetMode="External"/><Relationship Id="rId11" Type="http://schemas.openxmlformats.org/officeDocument/2006/relationships/image" Target="../media/image77.tif"/><Relationship Id="rId5" Type="http://schemas.openxmlformats.org/officeDocument/2006/relationships/hyperlink" Target="https://search.earthdata.nasa.gov/search" TargetMode="External"/><Relationship Id="rId10" Type="http://schemas.openxmlformats.org/officeDocument/2006/relationships/image" Target="../media/image76.tiff"/><Relationship Id="rId4" Type="http://schemas.openxmlformats.org/officeDocument/2006/relationships/hyperlink" Target="https://lpdaac.usgs.gov/tools/daac2diskscripts/" TargetMode="External"/><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48.png"/><Relationship Id="rId5" Type="http://schemas.openxmlformats.org/officeDocument/2006/relationships/diagramQuickStyle" Target="../diagrams/quickStyle3.xml"/><Relationship Id="rId10" Type="http://schemas.openxmlformats.org/officeDocument/2006/relationships/image" Target="../media/image47.jpeg"/><Relationship Id="rId4" Type="http://schemas.openxmlformats.org/officeDocument/2006/relationships/diagramLayout" Target="../diagrams/layout3.xml"/><Relationship Id="rId9"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ctrTitle"/>
          </p:nvPr>
        </p:nvSpPr>
        <p:spPr>
          <a:xfrm>
            <a:off x="417286" y="1224691"/>
            <a:ext cx="8650514" cy="1295400"/>
          </a:xfrm>
        </p:spPr>
        <p:txBody>
          <a:bodyPr/>
          <a:lstStyle/>
          <a:p>
            <a:r>
              <a:rPr lang="en-US" dirty="0">
                <a:solidFill>
                  <a:schemeClr val="bg1"/>
                </a:solidFill>
              </a:rPr>
              <a:t>Getting to Know Land Data from NASA’s </a:t>
            </a:r>
            <a:r>
              <a:rPr lang="en-US" dirty="0">
                <a:solidFill>
                  <a:srgbClr val="FFFF00"/>
                </a:solidFill>
              </a:rPr>
              <a:t>LP DAAC</a:t>
            </a:r>
            <a:r>
              <a:rPr lang="en-US" dirty="0">
                <a:solidFill>
                  <a:schemeClr val="bg1"/>
                </a:solidFill>
              </a:rPr>
              <a:t> </a:t>
            </a:r>
            <a:endParaRPr lang="en-US" altLang="en-US" sz="3600" dirty="0">
              <a:solidFill>
                <a:schemeClr val="bg1"/>
              </a:solidFill>
            </a:endParaRPr>
          </a:p>
        </p:txBody>
      </p:sp>
      <p:sp>
        <p:nvSpPr>
          <p:cNvPr id="4099" name="Rectangle 1029"/>
          <p:cNvSpPr>
            <a:spLocks noGrp="1" noChangeArrowheads="1"/>
          </p:cNvSpPr>
          <p:nvPr>
            <p:ph type="subTitle" idx="1"/>
          </p:nvPr>
        </p:nvSpPr>
        <p:spPr>
          <a:xfrm>
            <a:off x="435429" y="4609241"/>
            <a:ext cx="8305800" cy="1862267"/>
          </a:xfrm>
          <a:noFill/>
        </p:spPr>
        <p:txBody>
          <a:bodyPr/>
          <a:lstStyle/>
          <a:p>
            <a:pPr>
              <a:lnSpc>
                <a:spcPct val="80000"/>
              </a:lnSpc>
            </a:pPr>
            <a:r>
              <a:rPr lang="en-US" altLang="en-US" sz="1800" dirty="0">
                <a:latin typeface="+mj-lt"/>
              </a:rPr>
              <a:t>Danielle Golon</a:t>
            </a:r>
          </a:p>
          <a:p>
            <a:pPr>
              <a:lnSpc>
                <a:spcPct val="80000"/>
              </a:lnSpc>
            </a:pPr>
            <a:r>
              <a:rPr lang="en-US" altLang="en-US" sz="1800" dirty="0">
                <a:latin typeface="+mj-lt"/>
              </a:rPr>
              <a:t>Innovate! Inc., contractor to the U.S. Geological Survey (USGS) Earth Resources Observation and Science (EROS) Center</a:t>
            </a:r>
          </a:p>
          <a:p>
            <a:pPr>
              <a:lnSpc>
                <a:spcPct val="80000"/>
              </a:lnSpc>
            </a:pPr>
            <a:r>
              <a:rPr lang="en-US" altLang="en-US" sz="1800" dirty="0">
                <a:latin typeface="+mj-lt"/>
              </a:rPr>
              <a:t>Sioux Falls, South Dakota</a:t>
            </a:r>
          </a:p>
          <a:p>
            <a:pPr>
              <a:lnSpc>
                <a:spcPct val="80000"/>
              </a:lnSpc>
            </a:pPr>
            <a:endParaRPr lang="en-US" altLang="en-US" sz="1600" dirty="0">
              <a:latin typeface="+mj-lt"/>
            </a:endParaRPr>
          </a:p>
          <a:p>
            <a:pPr>
              <a:lnSpc>
                <a:spcPct val="80000"/>
              </a:lnSpc>
            </a:pPr>
            <a:r>
              <a:rPr lang="en-US" altLang="en-US" sz="1200" dirty="0">
                <a:latin typeface="+mj-lt"/>
              </a:rPr>
              <a:t>*Work performed under USGS contract </a:t>
            </a:r>
            <a:r>
              <a:rPr lang="en-US" altLang="en-US" sz="1200" b="0" dirty="0">
                <a:latin typeface="+mj-lt"/>
              </a:rPr>
              <a:t>G15PC00012 and NASA contract NNG14HH33I</a:t>
            </a:r>
            <a:endParaRPr lang="en-US" altLang="en-US" sz="1200" dirty="0">
              <a:latin typeface="+mj-lt"/>
            </a:endParaRPr>
          </a:p>
        </p:txBody>
      </p:sp>
      <p:pic>
        <p:nvPicPr>
          <p:cNvPr id="41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9063" y="457200"/>
            <a:ext cx="922337"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628898"/>
            <a:ext cx="2730502" cy="1638301"/>
          </a:xfrm>
          <a:prstGeom prst="rect">
            <a:avLst/>
          </a:prstGeom>
          <a:ln w="12700">
            <a:solidFill>
              <a:schemeClr val="bg1"/>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2502" y="2628901"/>
            <a:ext cx="2730498" cy="1638299"/>
          </a:xfrm>
          <a:prstGeom prst="rect">
            <a:avLst/>
          </a:prstGeom>
          <a:ln>
            <a:solidFill>
              <a:schemeClr val="bg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853" y="2628900"/>
            <a:ext cx="2730498" cy="1638299"/>
          </a:xfrm>
          <a:prstGeom prst="rect">
            <a:avLst/>
          </a:prstGeom>
          <a:ln>
            <a:solidFill>
              <a:schemeClr val="bg1"/>
            </a:solidFill>
          </a:ln>
        </p:spPr>
      </p:pic>
      <p:sp>
        <p:nvSpPr>
          <p:cNvPr id="9"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latin typeface="+mj-lt"/>
                <a:ea typeface="Calibri"/>
                <a:cs typeface="Calibri"/>
                <a:sym typeface="Calibri"/>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025" y="1371600"/>
            <a:ext cx="7905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025" y="1371600"/>
            <a:ext cx="7905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E624C8F2-17D4-4A29-937B-F89E9CD06E0B}"/>
              </a:ext>
            </a:extLst>
          </p:cNvPr>
          <p:cNvSpPr txBox="1">
            <a:spLocks noChangeArrowheads="1"/>
          </p:cNvSpPr>
          <p:nvPr/>
        </p:nvSpPr>
        <p:spPr bwMode="auto">
          <a:xfrm>
            <a:off x="457200" y="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008" tIns="44450" rIns="90488" bIns="44450" numCol="1" anchor="ctr" anchorCtr="0" compatLnSpc="1">
            <a:prstTxWarp prst="textNoShape">
              <a:avLst/>
            </a:prstTxWarp>
          </a:bodyPr>
          <a:lstStyle>
            <a:lvl1pPr algn="l" rtl="0" eaLnBrk="1" fontAlgn="base" hangingPunct="1">
              <a:spcBef>
                <a:spcPct val="0"/>
              </a:spcBef>
              <a:spcAft>
                <a:spcPct val="0"/>
              </a:spcAft>
              <a:defRPr sz="3600" b="1" kern="1200">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panose="020B0604020202020204" pitchFamily="34" charset="0"/>
              </a:defRPr>
            </a:lvl2pPr>
            <a:lvl3pPr algn="l" rtl="0" eaLnBrk="1" fontAlgn="base" hangingPunct="1">
              <a:spcBef>
                <a:spcPct val="0"/>
              </a:spcBef>
              <a:spcAft>
                <a:spcPct val="0"/>
              </a:spcAft>
              <a:defRPr sz="3600" b="1">
                <a:solidFill>
                  <a:srgbClr val="FFFF99"/>
                </a:solidFill>
                <a:latin typeface="Arial" panose="020B0604020202020204" pitchFamily="34" charset="0"/>
              </a:defRPr>
            </a:lvl3pPr>
            <a:lvl4pPr algn="l" rtl="0" eaLnBrk="1" fontAlgn="base" hangingPunct="1">
              <a:spcBef>
                <a:spcPct val="0"/>
              </a:spcBef>
              <a:spcAft>
                <a:spcPct val="0"/>
              </a:spcAft>
              <a:defRPr sz="3600" b="1">
                <a:solidFill>
                  <a:srgbClr val="FFFF99"/>
                </a:solidFill>
                <a:latin typeface="Arial" panose="020B0604020202020204" pitchFamily="34" charset="0"/>
              </a:defRPr>
            </a:lvl4pPr>
            <a:lvl5pPr algn="l" rtl="0" eaLnBrk="1" fontAlgn="base" hangingPunct="1">
              <a:spcBef>
                <a:spcPct val="0"/>
              </a:spcBef>
              <a:spcAft>
                <a:spcPct val="0"/>
              </a:spcAft>
              <a:defRPr sz="3600" b="1">
                <a:solidFill>
                  <a:srgbClr val="FFFF99"/>
                </a:solidFill>
                <a:latin typeface="Arial" panose="020B0604020202020204" pitchFamily="34" charset="0"/>
              </a:defRPr>
            </a:lvl5pPr>
            <a:lvl6pPr marL="457200" algn="l" rtl="0" eaLnBrk="1" fontAlgn="base" hangingPunct="1">
              <a:spcBef>
                <a:spcPct val="0"/>
              </a:spcBef>
              <a:spcAft>
                <a:spcPct val="0"/>
              </a:spcAft>
              <a:defRPr sz="3600" b="1">
                <a:solidFill>
                  <a:srgbClr val="FFFF99"/>
                </a:solidFill>
                <a:latin typeface="Arial" panose="020B0604020202020204" pitchFamily="34" charset="0"/>
              </a:defRPr>
            </a:lvl6pPr>
            <a:lvl7pPr marL="914400" algn="l" rtl="0" eaLnBrk="1" fontAlgn="base" hangingPunct="1">
              <a:spcBef>
                <a:spcPct val="0"/>
              </a:spcBef>
              <a:spcAft>
                <a:spcPct val="0"/>
              </a:spcAft>
              <a:defRPr sz="3600" b="1">
                <a:solidFill>
                  <a:srgbClr val="FFFF99"/>
                </a:solidFill>
                <a:latin typeface="Arial" panose="020B0604020202020204" pitchFamily="34" charset="0"/>
              </a:defRPr>
            </a:lvl7pPr>
            <a:lvl8pPr marL="1371600" algn="l" rtl="0" eaLnBrk="1" fontAlgn="base" hangingPunct="1">
              <a:spcBef>
                <a:spcPct val="0"/>
              </a:spcBef>
              <a:spcAft>
                <a:spcPct val="0"/>
              </a:spcAft>
              <a:defRPr sz="3600" b="1">
                <a:solidFill>
                  <a:srgbClr val="FFFF99"/>
                </a:solidFill>
                <a:latin typeface="Arial" panose="020B0604020202020204" pitchFamily="34" charset="0"/>
              </a:defRPr>
            </a:lvl8pPr>
            <a:lvl9pPr marL="1828800" algn="l" rtl="0" eaLnBrk="1" fontAlgn="base" hangingPunct="1">
              <a:spcBef>
                <a:spcPct val="0"/>
              </a:spcBef>
              <a:spcAft>
                <a:spcPct val="0"/>
              </a:spcAft>
              <a:defRPr sz="3600" b="1">
                <a:solidFill>
                  <a:srgbClr val="FFFF99"/>
                </a:solidFill>
                <a:latin typeface="Arial" panose="020B0604020202020204" pitchFamily="34" charset="0"/>
              </a:defRPr>
            </a:lvl9pPr>
          </a:lstStyle>
          <a:p>
            <a:r>
              <a:rPr lang="en-US" altLang="en-US" dirty="0">
                <a:solidFill>
                  <a:srgbClr val="FFFF00"/>
                </a:solidFill>
              </a:rPr>
              <a:t>MODIS vs ASTER</a:t>
            </a:r>
          </a:p>
        </p:txBody>
      </p:sp>
      <p:sp>
        <p:nvSpPr>
          <p:cNvPr id="16" name="TextBox 15">
            <a:extLst>
              <a:ext uri="{FF2B5EF4-FFF2-40B4-BE49-F238E27FC236}">
                <a16:creationId xmlns:a16="http://schemas.microsoft.com/office/drawing/2014/main" id="{34E96EA5-7BA3-4684-B1A5-63B1E32BF0BF}"/>
              </a:ext>
            </a:extLst>
          </p:cNvPr>
          <p:cNvSpPr txBox="1"/>
          <p:nvPr/>
        </p:nvSpPr>
        <p:spPr>
          <a:xfrm>
            <a:off x="5739343" y="4724400"/>
            <a:ext cx="2768998" cy="1200329"/>
          </a:xfrm>
          <a:prstGeom prst="rect">
            <a:avLst/>
          </a:prstGeom>
          <a:noFill/>
        </p:spPr>
        <p:txBody>
          <a:bodyPr wrap="square" rtlCol="0">
            <a:spAutoFit/>
          </a:bodyPr>
          <a:lstStyle/>
          <a:p>
            <a:pPr algn="r"/>
            <a:r>
              <a:rPr lang="en-US" sz="1200" dirty="0">
                <a:solidFill>
                  <a:schemeClr val="bg1"/>
                </a:solidFill>
              </a:rPr>
              <a:t>ASTER: AST_L1T and MOD09GA</a:t>
            </a:r>
            <a:br>
              <a:rPr lang="en-US" sz="1200" dirty="0">
                <a:solidFill>
                  <a:schemeClr val="bg1"/>
                </a:solidFill>
              </a:rPr>
            </a:br>
            <a:r>
              <a:rPr lang="en-US" sz="1200" dirty="0">
                <a:solidFill>
                  <a:schemeClr val="bg1"/>
                </a:solidFill>
              </a:rPr>
              <a:t>Lawrence, KS</a:t>
            </a:r>
          </a:p>
          <a:p>
            <a:pPr algn="r"/>
            <a:r>
              <a:rPr lang="en-US" sz="1200" dirty="0">
                <a:solidFill>
                  <a:schemeClr val="bg1"/>
                </a:solidFill>
              </a:rPr>
              <a:t>DOI 10.5067/ASTER/AST_L1T.003</a:t>
            </a:r>
            <a:br>
              <a:rPr lang="en-US" sz="1200" dirty="0">
                <a:solidFill>
                  <a:schemeClr val="bg1"/>
                </a:solidFill>
              </a:rPr>
            </a:br>
            <a:r>
              <a:rPr lang="en-US" sz="1200" dirty="0">
                <a:solidFill>
                  <a:schemeClr val="bg1"/>
                </a:solidFill>
              </a:rPr>
              <a:t>10.5067/MODIS/MOD09GA.006 </a:t>
            </a:r>
            <a:br>
              <a:rPr lang="en-US" sz="1200" dirty="0">
                <a:solidFill>
                  <a:schemeClr val="bg1"/>
                </a:solidFill>
              </a:rPr>
            </a:br>
            <a:r>
              <a:rPr lang="en-US" sz="1200" dirty="0">
                <a:solidFill>
                  <a:schemeClr val="bg1"/>
                </a:solidFill>
              </a:rPr>
              <a:t>15 meter</a:t>
            </a:r>
            <a:br>
              <a:rPr lang="en-US" sz="1200" dirty="0">
                <a:solidFill>
                  <a:schemeClr val="bg1"/>
                </a:solidFill>
              </a:rPr>
            </a:br>
            <a:r>
              <a:rPr lang="en-US" sz="1200" dirty="0">
                <a:solidFill>
                  <a:schemeClr val="bg1"/>
                </a:solidFill>
              </a:rPr>
              <a:t>500 meter  </a:t>
            </a:r>
          </a:p>
        </p:txBody>
      </p:sp>
      <p:sp>
        <p:nvSpPr>
          <p:cNvPr id="17" name="Slide Number Placeholder 1">
            <a:extLst>
              <a:ext uri="{FF2B5EF4-FFF2-40B4-BE49-F238E27FC236}">
                <a16:creationId xmlns:a16="http://schemas.microsoft.com/office/drawing/2014/main" id="{0D728540-B13C-4BE7-8EE8-F768767E75C9}"/>
              </a:ext>
            </a:extLst>
          </p:cNvPr>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latin typeface="+mj-lt"/>
                <a:ea typeface="Calibri"/>
                <a:cs typeface="Calibri"/>
                <a:sym typeface="Calibri"/>
              </a:rPr>
              <a:t>10</a:t>
            </a:r>
          </a:p>
        </p:txBody>
      </p:sp>
    </p:spTree>
    <p:extLst>
      <p:ext uri="{BB962C8B-B14F-4D97-AF65-F5344CB8AC3E}">
        <p14:creationId xmlns:p14="http://schemas.microsoft.com/office/powerpoint/2010/main" val="231577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26847-6BE4-4700-9836-586C0AC6A8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5051" y="0"/>
            <a:ext cx="9992101" cy="6858000"/>
          </a:xfrm>
          <a:prstGeom prst="rect">
            <a:avLst/>
          </a:prstGeom>
        </p:spPr>
      </p:pic>
      <p:sp>
        <p:nvSpPr>
          <p:cNvPr id="2" name="Title 1">
            <a:extLst>
              <a:ext uri="{FF2B5EF4-FFF2-40B4-BE49-F238E27FC236}">
                <a16:creationId xmlns:a16="http://schemas.microsoft.com/office/drawing/2014/main" id="{12FD7BAD-4723-4E71-922D-8BB9D0467FE2}"/>
              </a:ext>
            </a:extLst>
          </p:cNvPr>
          <p:cNvSpPr>
            <a:spLocks noGrp="1"/>
          </p:cNvSpPr>
          <p:nvPr>
            <p:ph type="title"/>
          </p:nvPr>
        </p:nvSpPr>
        <p:spPr>
          <a:xfrm>
            <a:off x="0" y="533400"/>
            <a:ext cx="9992101" cy="1143000"/>
          </a:xfrm>
        </p:spPr>
        <p:txBody>
          <a:bodyPr/>
          <a:lstStyle/>
          <a:p>
            <a:r>
              <a:rPr lang="en-US" dirty="0">
                <a:solidFill>
                  <a:srgbClr val="FFFF00"/>
                </a:solidFill>
                <a:highlight>
                  <a:srgbClr val="002F57"/>
                </a:highlight>
              </a:rPr>
              <a:t>Use Case: </a:t>
            </a:r>
            <a:br>
              <a:rPr lang="en-US" dirty="0">
                <a:solidFill>
                  <a:srgbClr val="FFFF00"/>
                </a:solidFill>
                <a:highlight>
                  <a:srgbClr val="002F57"/>
                </a:highlight>
              </a:rPr>
            </a:br>
            <a:r>
              <a:rPr lang="en-US" dirty="0">
                <a:solidFill>
                  <a:srgbClr val="FFFF00"/>
                </a:solidFill>
                <a:highlight>
                  <a:srgbClr val="002F57"/>
                </a:highlight>
              </a:rPr>
              <a:t>Land Cover change over Nez Perce-Clearwater National Forests</a:t>
            </a:r>
          </a:p>
        </p:txBody>
      </p:sp>
    </p:spTree>
    <p:extLst>
      <p:ext uri="{BB962C8B-B14F-4D97-AF65-F5344CB8AC3E}">
        <p14:creationId xmlns:p14="http://schemas.microsoft.com/office/powerpoint/2010/main" val="567000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31752"/>
            <a:ext cx="4419600" cy="5164248"/>
          </a:xfrm>
        </p:spPr>
        <p:txBody>
          <a:bodyPr numCol="1"/>
          <a:lstStyle/>
          <a:p>
            <a:r>
              <a:rPr lang="en-US" sz="2200" b="0" dirty="0">
                <a:solidFill>
                  <a:srgbClr val="FFFF00"/>
                </a:solidFill>
              </a:rPr>
              <a:t>Data</a:t>
            </a:r>
            <a:r>
              <a:rPr lang="en-US" sz="2200" b="0" dirty="0"/>
              <a:t>: </a:t>
            </a:r>
          </a:p>
          <a:p>
            <a:pPr lvl="1"/>
            <a:r>
              <a:rPr lang="en-US" sz="1800" b="0" dirty="0"/>
              <a:t>Yearly Land Cover</a:t>
            </a:r>
          </a:p>
          <a:p>
            <a:pPr lvl="1"/>
            <a:r>
              <a:rPr lang="en-US" sz="1800" b="0" dirty="0"/>
              <a:t>MCD12Q1 - IGBP</a:t>
            </a:r>
          </a:p>
          <a:p>
            <a:r>
              <a:rPr lang="en-US" sz="2200" b="0" dirty="0">
                <a:solidFill>
                  <a:srgbClr val="FFFF00"/>
                </a:solidFill>
              </a:rPr>
              <a:t>Objective</a:t>
            </a:r>
            <a:r>
              <a:rPr lang="en-US" sz="2200" b="0" dirty="0"/>
              <a:t>: </a:t>
            </a:r>
          </a:p>
          <a:p>
            <a:pPr lvl="1"/>
            <a:r>
              <a:rPr lang="en-US" sz="2200" b="0" dirty="0"/>
              <a:t>Identify land cover </a:t>
            </a:r>
            <a:br>
              <a:rPr lang="en-US" sz="2200" b="0" dirty="0"/>
            </a:br>
            <a:r>
              <a:rPr lang="en-US" sz="2200" b="0" dirty="0"/>
              <a:t>changes in the National Forests since 2001. </a:t>
            </a:r>
          </a:p>
          <a:p>
            <a:r>
              <a:rPr lang="en-US" sz="2200" b="0" dirty="0">
                <a:solidFill>
                  <a:srgbClr val="FFFF00"/>
                </a:solidFill>
              </a:rPr>
              <a:t>Finding</a:t>
            </a:r>
            <a:r>
              <a:rPr lang="en-US" sz="2200" b="0" dirty="0"/>
              <a:t>: </a:t>
            </a:r>
          </a:p>
          <a:p>
            <a:pPr lvl="1"/>
            <a:r>
              <a:rPr lang="en-US" sz="2200" b="0" dirty="0"/>
              <a:t>Decrease in Evergreen </a:t>
            </a:r>
            <a:br>
              <a:rPr lang="en-US" sz="2200" b="0" dirty="0"/>
            </a:br>
            <a:r>
              <a:rPr lang="en-US" sz="2200" b="0" dirty="0"/>
              <a:t>Needleleaf Forest</a:t>
            </a:r>
          </a:p>
          <a:p>
            <a:pPr lvl="1"/>
            <a:r>
              <a:rPr lang="en-US" sz="2200" b="0" dirty="0"/>
              <a:t>Increase in Woody Savannas and </a:t>
            </a:r>
            <a:br>
              <a:rPr lang="en-US" sz="2200" b="0" dirty="0"/>
            </a:br>
            <a:r>
              <a:rPr lang="en-US" sz="2200" b="0" dirty="0"/>
              <a:t>Grasslands</a:t>
            </a:r>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12</a:t>
            </a:fld>
            <a:endParaRPr lang="en-US" sz="1200" dirty="0">
              <a:solidFill>
                <a:srgbClr val="888888"/>
              </a:solidFill>
              <a:ea typeface="Calibri"/>
              <a:cs typeface="Calibri"/>
              <a:sym typeface="Calibri"/>
            </a:endParaRPr>
          </a:p>
        </p:txBody>
      </p:sp>
      <p:pic>
        <p:nvPicPr>
          <p:cNvPr id="4" name="Picture 3">
            <a:extLst>
              <a:ext uri="{FF2B5EF4-FFF2-40B4-BE49-F238E27FC236}">
                <a16:creationId xmlns:a16="http://schemas.microsoft.com/office/drawing/2014/main" id="{FB583ECF-D1DF-4E59-A862-3AB8344327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97160" y="1021045"/>
            <a:ext cx="3535479" cy="3535479"/>
          </a:xfrm>
          <a:prstGeom prst="rect">
            <a:avLst/>
          </a:prstGeom>
        </p:spPr>
      </p:pic>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Land Cover Change</a:t>
            </a:r>
          </a:p>
        </p:txBody>
      </p:sp>
      <p:pic>
        <p:nvPicPr>
          <p:cNvPr id="6" name="Picture 5" descr="A screenshot of a cell phone&#10;&#10;Description automatically generated">
            <a:extLst>
              <a:ext uri="{FF2B5EF4-FFF2-40B4-BE49-F238E27FC236}">
                <a16:creationId xmlns:a16="http://schemas.microsoft.com/office/drawing/2014/main" id="{B440BBF0-9667-4047-B80B-E0DD014FD9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96" t="6176" r="8334" b="3338"/>
          <a:stretch/>
        </p:blipFill>
        <p:spPr>
          <a:xfrm>
            <a:off x="7467600" y="3866640"/>
            <a:ext cx="1620304" cy="1792980"/>
          </a:xfrm>
          <a:prstGeom prst="rect">
            <a:avLst/>
          </a:prstGeom>
        </p:spPr>
      </p:pic>
      <p:sp>
        <p:nvSpPr>
          <p:cNvPr id="9" name="TextBox 8">
            <a:extLst>
              <a:ext uri="{FF2B5EF4-FFF2-40B4-BE49-F238E27FC236}">
                <a16:creationId xmlns:a16="http://schemas.microsoft.com/office/drawing/2014/main" id="{1EA845BB-70BB-4543-A0CE-266825BF0E1E}"/>
              </a:ext>
            </a:extLst>
          </p:cNvPr>
          <p:cNvSpPr txBox="1"/>
          <p:nvPr/>
        </p:nvSpPr>
        <p:spPr>
          <a:xfrm>
            <a:off x="4197160" y="4594172"/>
            <a:ext cx="2768998" cy="830997"/>
          </a:xfrm>
          <a:prstGeom prst="rect">
            <a:avLst/>
          </a:prstGeom>
          <a:noFill/>
        </p:spPr>
        <p:txBody>
          <a:bodyPr wrap="square" rtlCol="0">
            <a:spAutoFit/>
          </a:bodyPr>
          <a:lstStyle/>
          <a:p>
            <a:r>
              <a:rPr lang="en-US" sz="1200" dirty="0">
                <a:solidFill>
                  <a:schemeClr val="bg1"/>
                </a:solidFill>
              </a:rPr>
              <a:t>MODIS: MCD12Q1</a:t>
            </a:r>
            <a:br>
              <a:rPr lang="en-US" sz="1200" dirty="0">
                <a:solidFill>
                  <a:schemeClr val="bg1"/>
                </a:solidFill>
              </a:rPr>
            </a:br>
            <a:r>
              <a:rPr lang="en-US" sz="1200" dirty="0">
                <a:solidFill>
                  <a:schemeClr val="bg1"/>
                </a:solidFill>
              </a:rPr>
              <a:t>Nez-Perce and Clearwater NF, Idaho</a:t>
            </a:r>
          </a:p>
          <a:p>
            <a:r>
              <a:rPr lang="en-US" sz="1200" dirty="0">
                <a:solidFill>
                  <a:schemeClr val="bg1"/>
                </a:solidFill>
              </a:rPr>
              <a:t>DOI 10.5067/MODIS/MCD12Q1.006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1132628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31752"/>
            <a:ext cx="4419600" cy="5164248"/>
          </a:xfrm>
        </p:spPr>
        <p:txBody>
          <a:bodyPr numCol="1"/>
          <a:lstStyle/>
          <a:p>
            <a:r>
              <a:rPr lang="en-US" sz="2200" b="0" dirty="0">
                <a:solidFill>
                  <a:srgbClr val="FFFF00"/>
                </a:solidFill>
              </a:rPr>
              <a:t>Data</a:t>
            </a:r>
            <a:r>
              <a:rPr lang="en-US" sz="2200" b="0" dirty="0"/>
              <a:t>: </a:t>
            </a:r>
          </a:p>
          <a:p>
            <a:pPr lvl="1"/>
            <a:r>
              <a:rPr lang="en-US" sz="1800" b="0" dirty="0"/>
              <a:t>Yearly Land Cover</a:t>
            </a:r>
          </a:p>
          <a:p>
            <a:pPr lvl="1"/>
            <a:r>
              <a:rPr lang="en-US" sz="1800" b="0" dirty="0"/>
              <a:t>MCD12Q1 - IGBP</a:t>
            </a:r>
          </a:p>
          <a:p>
            <a:r>
              <a:rPr lang="en-US" sz="2200" b="0" dirty="0">
                <a:solidFill>
                  <a:srgbClr val="FFFF00"/>
                </a:solidFill>
              </a:rPr>
              <a:t>Objective</a:t>
            </a:r>
            <a:r>
              <a:rPr lang="en-US" sz="2200" b="0" dirty="0"/>
              <a:t>: </a:t>
            </a:r>
          </a:p>
          <a:p>
            <a:pPr lvl="1"/>
            <a:r>
              <a:rPr lang="en-US" sz="2200" b="0" dirty="0"/>
              <a:t>Identify land cover </a:t>
            </a:r>
            <a:br>
              <a:rPr lang="en-US" sz="2200" b="0" dirty="0"/>
            </a:br>
            <a:r>
              <a:rPr lang="en-US" sz="2200" b="0" dirty="0"/>
              <a:t>changes in the National Forests since 2001. </a:t>
            </a:r>
          </a:p>
          <a:p>
            <a:r>
              <a:rPr lang="en-US" sz="2200" b="0" dirty="0">
                <a:solidFill>
                  <a:srgbClr val="FFFF00"/>
                </a:solidFill>
              </a:rPr>
              <a:t>Finding</a:t>
            </a:r>
            <a:r>
              <a:rPr lang="en-US" sz="2200" b="0" dirty="0"/>
              <a:t>: </a:t>
            </a:r>
          </a:p>
          <a:p>
            <a:pPr lvl="1"/>
            <a:r>
              <a:rPr lang="en-US" sz="2200" b="0" dirty="0"/>
              <a:t>Decrease in Evergreen </a:t>
            </a:r>
            <a:br>
              <a:rPr lang="en-US" sz="2200" b="0" dirty="0"/>
            </a:br>
            <a:r>
              <a:rPr lang="en-US" sz="2200" b="0" dirty="0"/>
              <a:t>Needleleaf Forest</a:t>
            </a:r>
          </a:p>
          <a:p>
            <a:pPr lvl="1"/>
            <a:r>
              <a:rPr lang="en-US" sz="2200" b="0" dirty="0"/>
              <a:t>Increase in Woody Savannas and </a:t>
            </a:r>
            <a:br>
              <a:rPr lang="en-US" sz="2200" b="0" dirty="0"/>
            </a:br>
            <a:r>
              <a:rPr lang="en-US" sz="2200" b="0" dirty="0"/>
              <a:t>Grasslands</a:t>
            </a:r>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13</a:t>
            </a:fld>
            <a:endParaRPr lang="en-US" sz="1200" dirty="0">
              <a:solidFill>
                <a:srgbClr val="888888"/>
              </a:solidFill>
              <a:ea typeface="Calibri"/>
              <a:cs typeface="Calibri"/>
              <a:sym typeface="Calibri"/>
            </a:endParaRPr>
          </a:p>
        </p:txBody>
      </p:sp>
      <p:pic>
        <p:nvPicPr>
          <p:cNvPr id="4" name="Picture 3">
            <a:extLst>
              <a:ext uri="{FF2B5EF4-FFF2-40B4-BE49-F238E27FC236}">
                <a16:creationId xmlns:a16="http://schemas.microsoft.com/office/drawing/2014/main" id="{FB583ECF-D1DF-4E59-A862-3AB8344327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97160" y="1021045"/>
            <a:ext cx="3535479" cy="3535479"/>
          </a:xfrm>
          <a:prstGeom prst="rect">
            <a:avLst/>
          </a:prstGeom>
        </p:spPr>
      </p:pic>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Land Cover Change</a:t>
            </a:r>
          </a:p>
        </p:txBody>
      </p:sp>
      <p:pic>
        <p:nvPicPr>
          <p:cNvPr id="9" name="Picture 8" descr="A screenshot of a cell phone&#10;&#10;Description automatically generated">
            <a:extLst>
              <a:ext uri="{FF2B5EF4-FFF2-40B4-BE49-F238E27FC236}">
                <a16:creationId xmlns:a16="http://schemas.microsoft.com/office/drawing/2014/main" id="{46BFC20C-1DFA-49CE-9B1C-60CC4584EF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96" t="6176" r="8334" b="3338"/>
          <a:stretch/>
        </p:blipFill>
        <p:spPr>
          <a:xfrm>
            <a:off x="7467600" y="3866640"/>
            <a:ext cx="1620304" cy="1792980"/>
          </a:xfrm>
          <a:prstGeom prst="rect">
            <a:avLst/>
          </a:prstGeom>
        </p:spPr>
      </p:pic>
      <p:sp>
        <p:nvSpPr>
          <p:cNvPr id="10" name="TextBox 9">
            <a:extLst>
              <a:ext uri="{FF2B5EF4-FFF2-40B4-BE49-F238E27FC236}">
                <a16:creationId xmlns:a16="http://schemas.microsoft.com/office/drawing/2014/main" id="{3E572B7A-2561-4AB0-9C72-925D5B76E2D1}"/>
              </a:ext>
            </a:extLst>
          </p:cNvPr>
          <p:cNvSpPr txBox="1"/>
          <p:nvPr/>
        </p:nvSpPr>
        <p:spPr>
          <a:xfrm>
            <a:off x="4197160" y="4594172"/>
            <a:ext cx="2768998" cy="830997"/>
          </a:xfrm>
          <a:prstGeom prst="rect">
            <a:avLst/>
          </a:prstGeom>
          <a:noFill/>
        </p:spPr>
        <p:txBody>
          <a:bodyPr wrap="square" rtlCol="0">
            <a:spAutoFit/>
          </a:bodyPr>
          <a:lstStyle/>
          <a:p>
            <a:r>
              <a:rPr lang="en-US" sz="1200" dirty="0">
                <a:solidFill>
                  <a:schemeClr val="bg1"/>
                </a:solidFill>
              </a:rPr>
              <a:t>MODIS: MCD12Q1</a:t>
            </a:r>
            <a:br>
              <a:rPr lang="en-US" sz="1200" dirty="0">
                <a:solidFill>
                  <a:schemeClr val="bg1"/>
                </a:solidFill>
              </a:rPr>
            </a:br>
            <a:r>
              <a:rPr lang="en-US" sz="1200" dirty="0">
                <a:solidFill>
                  <a:schemeClr val="bg1"/>
                </a:solidFill>
              </a:rPr>
              <a:t>Nez-Perce and Clearwater NF, Idaho</a:t>
            </a:r>
          </a:p>
          <a:p>
            <a:r>
              <a:rPr lang="en-US" sz="1200" dirty="0">
                <a:solidFill>
                  <a:schemeClr val="bg1"/>
                </a:solidFill>
              </a:rPr>
              <a:t>DOI 10.5067/MODIS/MCD12Q1.006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2175768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31752"/>
            <a:ext cx="4419600" cy="5164248"/>
          </a:xfrm>
        </p:spPr>
        <p:txBody>
          <a:bodyPr numCol="1"/>
          <a:lstStyle/>
          <a:p>
            <a:r>
              <a:rPr lang="en-US" sz="2200" b="0" dirty="0">
                <a:solidFill>
                  <a:srgbClr val="FFFF00"/>
                </a:solidFill>
              </a:rPr>
              <a:t>Data</a:t>
            </a:r>
            <a:r>
              <a:rPr lang="en-US" sz="2200" b="0" dirty="0"/>
              <a:t>: </a:t>
            </a:r>
          </a:p>
          <a:p>
            <a:pPr lvl="1"/>
            <a:r>
              <a:rPr lang="en-US" sz="1800" b="0" dirty="0"/>
              <a:t>Yearly Land Cover</a:t>
            </a:r>
          </a:p>
          <a:p>
            <a:pPr lvl="1"/>
            <a:r>
              <a:rPr lang="en-US" sz="1800" b="0" dirty="0"/>
              <a:t>MCD12Q1 - IGBP</a:t>
            </a:r>
          </a:p>
          <a:p>
            <a:r>
              <a:rPr lang="en-US" sz="2200" b="0" dirty="0">
                <a:solidFill>
                  <a:srgbClr val="FFFF00"/>
                </a:solidFill>
              </a:rPr>
              <a:t>Objective</a:t>
            </a:r>
            <a:r>
              <a:rPr lang="en-US" sz="2200" b="0" dirty="0"/>
              <a:t>: </a:t>
            </a:r>
          </a:p>
          <a:p>
            <a:pPr lvl="1"/>
            <a:r>
              <a:rPr lang="en-US" sz="2200" b="0" dirty="0"/>
              <a:t>Identify land cover </a:t>
            </a:r>
            <a:br>
              <a:rPr lang="en-US" sz="2200" b="0" dirty="0"/>
            </a:br>
            <a:r>
              <a:rPr lang="en-US" sz="2200" b="0" dirty="0"/>
              <a:t>changes in the National Forests since 2001. </a:t>
            </a:r>
          </a:p>
          <a:p>
            <a:r>
              <a:rPr lang="en-US" sz="2200" b="0" dirty="0">
                <a:solidFill>
                  <a:srgbClr val="FFFF00"/>
                </a:solidFill>
              </a:rPr>
              <a:t>Finding</a:t>
            </a:r>
            <a:r>
              <a:rPr lang="en-US" sz="2200" b="0" dirty="0"/>
              <a:t>: </a:t>
            </a:r>
          </a:p>
          <a:p>
            <a:pPr lvl="1"/>
            <a:r>
              <a:rPr lang="en-US" sz="2200" b="0" dirty="0"/>
              <a:t>Decrease in Evergreen </a:t>
            </a:r>
            <a:br>
              <a:rPr lang="en-US" sz="2200" b="0" dirty="0"/>
            </a:br>
            <a:r>
              <a:rPr lang="en-US" sz="2200" b="0" dirty="0"/>
              <a:t>Needleleaf Forest</a:t>
            </a:r>
          </a:p>
          <a:p>
            <a:pPr lvl="1"/>
            <a:r>
              <a:rPr lang="en-US" sz="2200" b="0" dirty="0"/>
              <a:t>Increase in Woody Savannas and </a:t>
            </a:r>
            <a:br>
              <a:rPr lang="en-US" sz="2200" b="0" dirty="0"/>
            </a:br>
            <a:r>
              <a:rPr lang="en-US" sz="2200" b="0" dirty="0"/>
              <a:t>Grasslands</a:t>
            </a:r>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14</a:t>
            </a:fld>
            <a:endParaRPr lang="en-US" sz="1200" dirty="0">
              <a:solidFill>
                <a:srgbClr val="888888"/>
              </a:solidFill>
              <a:ea typeface="Calibri"/>
              <a:cs typeface="Calibri"/>
              <a:sym typeface="Calibri"/>
            </a:endParaRPr>
          </a:p>
        </p:txBody>
      </p:sp>
      <p:pic>
        <p:nvPicPr>
          <p:cNvPr id="4" name="Picture 3">
            <a:extLst>
              <a:ext uri="{FF2B5EF4-FFF2-40B4-BE49-F238E27FC236}">
                <a16:creationId xmlns:a16="http://schemas.microsoft.com/office/drawing/2014/main" id="{FB583ECF-D1DF-4E59-A862-3AB8344327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97160" y="1021045"/>
            <a:ext cx="3535479" cy="3535479"/>
          </a:xfrm>
          <a:prstGeom prst="rect">
            <a:avLst/>
          </a:prstGeom>
        </p:spPr>
      </p:pic>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Land Cover Change</a:t>
            </a:r>
          </a:p>
        </p:txBody>
      </p:sp>
      <p:pic>
        <p:nvPicPr>
          <p:cNvPr id="10" name="Picture 9" descr="A screenshot of a cell phone&#10;&#10;Description automatically generated">
            <a:extLst>
              <a:ext uri="{FF2B5EF4-FFF2-40B4-BE49-F238E27FC236}">
                <a16:creationId xmlns:a16="http://schemas.microsoft.com/office/drawing/2014/main" id="{64BA89AB-E537-460F-9112-EDC7F38F3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96" t="6176" r="8334" b="3338"/>
          <a:stretch/>
        </p:blipFill>
        <p:spPr>
          <a:xfrm>
            <a:off x="7467600" y="3866640"/>
            <a:ext cx="1620304" cy="1792980"/>
          </a:xfrm>
          <a:prstGeom prst="rect">
            <a:avLst/>
          </a:prstGeom>
        </p:spPr>
      </p:pic>
      <p:sp>
        <p:nvSpPr>
          <p:cNvPr id="13" name="TextBox 12">
            <a:extLst>
              <a:ext uri="{FF2B5EF4-FFF2-40B4-BE49-F238E27FC236}">
                <a16:creationId xmlns:a16="http://schemas.microsoft.com/office/drawing/2014/main" id="{5C5B1117-8051-4D14-87E6-0BBC38B3FDF9}"/>
              </a:ext>
            </a:extLst>
          </p:cNvPr>
          <p:cNvSpPr txBox="1"/>
          <p:nvPr/>
        </p:nvSpPr>
        <p:spPr>
          <a:xfrm>
            <a:off x="4197160" y="4594172"/>
            <a:ext cx="2768998" cy="830997"/>
          </a:xfrm>
          <a:prstGeom prst="rect">
            <a:avLst/>
          </a:prstGeom>
          <a:noFill/>
        </p:spPr>
        <p:txBody>
          <a:bodyPr wrap="square" rtlCol="0">
            <a:spAutoFit/>
          </a:bodyPr>
          <a:lstStyle/>
          <a:p>
            <a:r>
              <a:rPr lang="en-US" sz="1200" dirty="0">
                <a:solidFill>
                  <a:schemeClr val="bg1"/>
                </a:solidFill>
              </a:rPr>
              <a:t>MODIS: MCD12Q1</a:t>
            </a:r>
            <a:br>
              <a:rPr lang="en-US" sz="1200" dirty="0">
                <a:solidFill>
                  <a:schemeClr val="bg1"/>
                </a:solidFill>
              </a:rPr>
            </a:br>
            <a:r>
              <a:rPr lang="en-US" sz="1200" dirty="0">
                <a:solidFill>
                  <a:schemeClr val="bg1"/>
                </a:solidFill>
              </a:rPr>
              <a:t>Nez-Perce and Clearwater NF, Idaho</a:t>
            </a:r>
          </a:p>
          <a:p>
            <a:r>
              <a:rPr lang="en-US" sz="1200" dirty="0">
                <a:solidFill>
                  <a:schemeClr val="bg1"/>
                </a:solidFill>
              </a:rPr>
              <a:t>DOI 10.5067/MODIS/MCD12Q1.006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32026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31752"/>
            <a:ext cx="4419600" cy="5164248"/>
          </a:xfrm>
        </p:spPr>
        <p:txBody>
          <a:bodyPr numCol="1"/>
          <a:lstStyle/>
          <a:p>
            <a:r>
              <a:rPr lang="en-US" sz="2200" b="0" dirty="0">
                <a:solidFill>
                  <a:srgbClr val="FFFF00"/>
                </a:solidFill>
              </a:rPr>
              <a:t>Data</a:t>
            </a:r>
            <a:r>
              <a:rPr lang="en-US" sz="2200" b="0" dirty="0"/>
              <a:t>: </a:t>
            </a:r>
          </a:p>
          <a:p>
            <a:pPr lvl="1"/>
            <a:r>
              <a:rPr lang="en-US" sz="1800" b="0" dirty="0"/>
              <a:t>Yearly Land Cover</a:t>
            </a:r>
          </a:p>
          <a:p>
            <a:pPr lvl="1"/>
            <a:r>
              <a:rPr lang="en-US" sz="1800" b="0" dirty="0"/>
              <a:t>MCD12Q1 - IGBP</a:t>
            </a:r>
          </a:p>
          <a:p>
            <a:r>
              <a:rPr lang="en-US" sz="2200" b="0" dirty="0">
                <a:solidFill>
                  <a:srgbClr val="FFFF00"/>
                </a:solidFill>
              </a:rPr>
              <a:t>Objective</a:t>
            </a:r>
            <a:r>
              <a:rPr lang="en-US" sz="2200" b="0" dirty="0"/>
              <a:t>: </a:t>
            </a:r>
          </a:p>
          <a:p>
            <a:pPr lvl="1"/>
            <a:r>
              <a:rPr lang="en-US" sz="2200" b="0" dirty="0"/>
              <a:t>Identify land cover </a:t>
            </a:r>
            <a:br>
              <a:rPr lang="en-US" sz="2200" b="0" dirty="0"/>
            </a:br>
            <a:r>
              <a:rPr lang="en-US" sz="2200" b="0" dirty="0"/>
              <a:t>changes in the National Forests since 2001. </a:t>
            </a:r>
          </a:p>
          <a:p>
            <a:r>
              <a:rPr lang="en-US" sz="2200" b="0" dirty="0">
                <a:solidFill>
                  <a:srgbClr val="FFFF00"/>
                </a:solidFill>
              </a:rPr>
              <a:t>Finding</a:t>
            </a:r>
            <a:r>
              <a:rPr lang="en-US" sz="2200" b="0" dirty="0"/>
              <a:t>: </a:t>
            </a:r>
          </a:p>
          <a:p>
            <a:pPr lvl="1"/>
            <a:r>
              <a:rPr lang="en-US" sz="2200" b="0" dirty="0"/>
              <a:t>Decrease in Evergreen </a:t>
            </a:r>
            <a:br>
              <a:rPr lang="en-US" sz="2200" b="0" dirty="0"/>
            </a:br>
            <a:r>
              <a:rPr lang="en-US" sz="2200" b="0" dirty="0"/>
              <a:t>Needleleaf Forest</a:t>
            </a:r>
          </a:p>
          <a:p>
            <a:pPr lvl="1"/>
            <a:r>
              <a:rPr lang="en-US" sz="2200" b="0" dirty="0"/>
              <a:t>Increase in Woody Savannas and </a:t>
            </a:r>
            <a:br>
              <a:rPr lang="en-US" sz="2200" b="0" dirty="0"/>
            </a:br>
            <a:r>
              <a:rPr lang="en-US" sz="2200" b="0" dirty="0"/>
              <a:t>Grasslands</a:t>
            </a:r>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15</a:t>
            </a:fld>
            <a:endParaRPr lang="en-US" sz="1200" dirty="0">
              <a:solidFill>
                <a:srgbClr val="888888"/>
              </a:solidFill>
              <a:ea typeface="Calibri"/>
              <a:cs typeface="Calibri"/>
              <a:sym typeface="Calibri"/>
            </a:endParaRPr>
          </a:p>
        </p:txBody>
      </p:sp>
      <p:pic>
        <p:nvPicPr>
          <p:cNvPr id="4" name="Picture 3">
            <a:extLst>
              <a:ext uri="{FF2B5EF4-FFF2-40B4-BE49-F238E27FC236}">
                <a16:creationId xmlns:a16="http://schemas.microsoft.com/office/drawing/2014/main" id="{FB583ECF-D1DF-4E59-A862-3AB8344327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97160" y="1021045"/>
            <a:ext cx="3535479" cy="3535479"/>
          </a:xfrm>
          <a:prstGeom prst="rect">
            <a:avLst/>
          </a:prstGeom>
        </p:spPr>
      </p:pic>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Land Cover Change</a:t>
            </a:r>
          </a:p>
        </p:txBody>
      </p:sp>
      <p:pic>
        <p:nvPicPr>
          <p:cNvPr id="10" name="Picture 9" descr="A screenshot of a cell phone&#10;&#10;Description automatically generated">
            <a:extLst>
              <a:ext uri="{FF2B5EF4-FFF2-40B4-BE49-F238E27FC236}">
                <a16:creationId xmlns:a16="http://schemas.microsoft.com/office/drawing/2014/main" id="{E9B0A066-3CFC-4DEF-B656-851ACDF616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96" t="6176" r="8334" b="3338"/>
          <a:stretch/>
        </p:blipFill>
        <p:spPr>
          <a:xfrm>
            <a:off x="7467600" y="3866640"/>
            <a:ext cx="1620304" cy="1792980"/>
          </a:xfrm>
          <a:prstGeom prst="rect">
            <a:avLst/>
          </a:prstGeom>
        </p:spPr>
      </p:pic>
      <p:sp>
        <p:nvSpPr>
          <p:cNvPr id="13" name="TextBox 12">
            <a:extLst>
              <a:ext uri="{FF2B5EF4-FFF2-40B4-BE49-F238E27FC236}">
                <a16:creationId xmlns:a16="http://schemas.microsoft.com/office/drawing/2014/main" id="{4031B08D-0805-4F8A-AFC7-968FDB0B16B8}"/>
              </a:ext>
            </a:extLst>
          </p:cNvPr>
          <p:cNvSpPr txBox="1"/>
          <p:nvPr/>
        </p:nvSpPr>
        <p:spPr>
          <a:xfrm>
            <a:off x="4197160" y="4594172"/>
            <a:ext cx="2768998" cy="830997"/>
          </a:xfrm>
          <a:prstGeom prst="rect">
            <a:avLst/>
          </a:prstGeom>
          <a:noFill/>
        </p:spPr>
        <p:txBody>
          <a:bodyPr wrap="square" rtlCol="0">
            <a:spAutoFit/>
          </a:bodyPr>
          <a:lstStyle/>
          <a:p>
            <a:r>
              <a:rPr lang="en-US" sz="1200" dirty="0">
                <a:solidFill>
                  <a:schemeClr val="bg1"/>
                </a:solidFill>
              </a:rPr>
              <a:t>MODIS: MCD12Q1</a:t>
            </a:r>
            <a:br>
              <a:rPr lang="en-US" sz="1200" dirty="0">
                <a:solidFill>
                  <a:schemeClr val="bg1"/>
                </a:solidFill>
              </a:rPr>
            </a:br>
            <a:r>
              <a:rPr lang="en-US" sz="1200" dirty="0">
                <a:solidFill>
                  <a:schemeClr val="bg1"/>
                </a:solidFill>
              </a:rPr>
              <a:t>Nez-Perce and Clearwater NF, Idaho</a:t>
            </a:r>
          </a:p>
          <a:p>
            <a:r>
              <a:rPr lang="en-US" sz="1200" dirty="0">
                <a:solidFill>
                  <a:schemeClr val="bg1"/>
                </a:solidFill>
              </a:rPr>
              <a:t>DOI 10.5067/MODIS/MCD12Q1.006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2562050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D25C55-913C-42A4-900A-9AA7531EB6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16682"/>
            <a:ext cx="9143591" cy="7091363"/>
          </a:xfrm>
          <a:prstGeom prst="rect">
            <a:avLst/>
          </a:prstGeom>
        </p:spPr>
      </p:pic>
      <p:sp>
        <p:nvSpPr>
          <p:cNvPr id="2" name="Title 1">
            <a:extLst>
              <a:ext uri="{FF2B5EF4-FFF2-40B4-BE49-F238E27FC236}">
                <a16:creationId xmlns:a16="http://schemas.microsoft.com/office/drawing/2014/main" id="{12FD7BAD-4723-4E71-922D-8BB9D0467FE2}"/>
              </a:ext>
            </a:extLst>
          </p:cNvPr>
          <p:cNvSpPr>
            <a:spLocks noGrp="1"/>
          </p:cNvSpPr>
          <p:nvPr>
            <p:ph type="title"/>
          </p:nvPr>
        </p:nvSpPr>
        <p:spPr>
          <a:xfrm>
            <a:off x="381000" y="152400"/>
            <a:ext cx="9067800" cy="1143000"/>
          </a:xfrm>
        </p:spPr>
        <p:txBody>
          <a:bodyPr/>
          <a:lstStyle/>
          <a:p>
            <a:r>
              <a:rPr lang="en-US" dirty="0">
                <a:solidFill>
                  <a:srgbClr val="FFFF00"/>
                </a:solidFill>
                <a:highlight>
                  <a:srgbClr val="002F57"/>
                </a:highlight>
              </a:rPr>
              <a:t>Use Case: </a:t>
            </a:r>
            <a:br>
              <a:rPr lang="en-US" dirty="0">
                <a:solidFill>
                  <a:srgbClr val="FFFF00"/>
                </a:solidFill>
                <a:highlight>
                  <a:srgbClr val="002F57"/>
                </a:highlight>
              </a:rPr>
            </a:br>
            <a:r>
              <a:rPr lang="en-US" dirty="0">
                <a:solidFill>
                  <a:srgbClr val="FFFF00"/>
                </a:solidFill>
                <a:highlight>
                  <a:srgbClr val="002F57"/>
                </a:highlight>
              </a:rPr>
              <a:t>Mapping the spread of the Pioneer Fire with NDVI and Burned Area data</a:t>
            </a:r>
          </a:p>
        </p:txBody>
      </p:sp>
    </p:spTree>
    <p:extLst>
      <p:ext uri="{BB962C8B-B14F-4D97-AF65-F5344CB8AC3E}">
        <p14:creationId xmlns:p14="http://schemas.microsoft.com/office/powerpoint/2010/main" val="981782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17</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sp>
        <p:nvSpPr>
          <p:cNvPr id="12" name="TextBox 11">
            <a:extLst>
              <a:ext uri="{FF2B5EF4-FFF2-40B4-BE49-F238E27FC236}">
                <a16:creationId xmlns:a16="http://schemas.microsoft.com/office/drawing/2014/main" id="{67FB4EAD-20AD-4D23-BF25-A51760AB25CE}"/>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16 Day Vegetation Index</a:t>
            </a:r>
          </a:p>
          <a:p>
            <a:pPr lvl="1"/>
            <a:r>
              <a:rPr lang="en-US" sz="1800" b="0" dirty="0"/>
              <a:t>MOD13Q1 - NDVI</a:t>
            </a:r>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spTree>
    <p:extLst>
      <p:ext uri="{BB962C8B-B14F-4D97-AF65-F5344CB8AC3E}">
        <p14:creationId xmlns:p14="http://schemas.microsoft.com/office/powerpoint/2010/main" val="1951795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18</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16 Day Vegetation Index</a:t>
            </a:r>
          </a:p>
          <a:p>
            <a:pPr lvl="1"/>
            <a:r>
              <a:rPr lang="en-US" sz="1800" b="0" dirty="0"/>
              <a:t>MOD13Q1 - NDVI</a:t>
            </a:r>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sp>
        <p:nvSpPr>
          <p:cNvPr id="10" name="TextBox 9">
            <a:extLst>
              <a:ext uri="{FF2B5EF4-FFF2-40B4-BE49-F238E27FC236}">
                <a16:creationId xmlns:a16="http://schemas.microsoft.com/office/drawing/2014/main" id="{735C7638-EF33-4363-ABAA-DE0E7AED926A}"/>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spTree>
    <p:extLst>
      <p:ext uri="{BB962C8B-B14F-4D97-AF65-F5344CB8AC3E}">
        <p14:creationId xmlns:p14="http://schemas.microsoft.com/office/powerpoint/2010/main" val="733193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19</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16 Day Vegetation Index</a:t>
            </a:r>
          </a:p>
          <a:p>
            <a:pPr lvl="1"/>
            <a:r>
              <a:rPr lang="en-US" sz="1800" b="0" dirty="0"/>
              <a:t>MOD13Q1 - NDVI</a:t>
            </a:r>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sp>
        <p:nvSpPr>
          <p:cNvPr id="10" name="TextBox 9">
            <a:extLst>
              <a:ext uri="{FF2B5EF4-FFF2-40B4-BE49-F238E27FC236}">
                <a16:creationId xmlns:a16="http://schemas.microsoft.com/office/drawing/2014/main" id="{84465F8E-C628-4E98-8E34-F29F9C1E1AE7}"/>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spTree>
    <p:extLst>
      <p:ext uri="{BB962C8B-B14F-4D97-AF65-F5344CB8AC3E}">
        <p14:creationId xmlns:p14="http://schemas.microsoft.com/office/powerpoint/2010/main" val="388253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
            <a:ext cx="8305800" cy="1143000"/>
          </a:xfrm>
          <a:noFill/>
        </p:spPr>
        <p:txBody>
          <a:bodyPr lIns="64008"/>
          <a:lstStyle/>
          <a:p>
            <a:r>
              <a:rPr lang="en-US" altLang="en-US" dirty="0">
                <a:solidFill>
                  <a:srgbClr val="FFFF00"/>
                </a:solidFill>
              </a:rPr>
              <a:t>Overview</a:t>
            </a:r>
          </a:p>
        </p:txBody>
      </p:sp>
      <p:sp>
        <p:nvSpPr>
          <p:cNvPr id="6147" name="Rectangle 6"/>
          <p:cNvSpPr>
            <a:spLocks noGrp="1" noChangeArrowheads="1"/>
          </p:cNvSpPr>
          <p:nvPr>
            <p:ph idx="1"/>
          </p:nvPr>
        </p:nvSpPr>
        <p:spPr>
          <a:xfrm>
            <a:off x="381000" y="1219200"/>
            <a:ext cx="8305800" cy="4495800"/>
          </a:xfrm>
          <a:noFill/>
        </p:spPr>
        <p:txBody>
          <a:bodyPr lIns="73152" rIns="91440"/>
          <a:lstStyle/>
          <a:p>
            <a:r>
              <a:rPr lang="en-US" altLang="en-US" b="0" dirty="0"/>
              <a:t>What is NASA’s LP DAAC?</a:t>
            </a:r>
          </a:p>
          <a:p>
            <a:r>
              <a:rPr lang="en-US" altLang="en-US" b="0" dirty="0"/>
              <a:t>What types of data are publicly available?</a:t>
            </a:r>
          </a:p>
          <a:p>
            <a:r>
              <a:rPr lang="en-US" altLang="en-US" b="0" dirty="0"/>
              <a:t>Use Case Examples</a:t>
            </a:r>
          </a:p>
          <a:p>
            <a:pPr lvl="1"/>
            <a:r>
              <a:rPr lang="en-US" altLang="en-US" b="0" dirty="0"/>
              <a:t>Observing land cover changes in the Nez Perce - Clearwater National Forests</a:t>
            </a:r>
          </a:p>
          <a:p>
            <a:pPr lvl="1"/>
            <a:r>
              <a:rPr lang="en-US" altLang="en-US" b="0" dirty="0"/>
              <a:t>Observing the Pioneer Fire with vegetation, burned area, and fire data</a:t>
            </a:r>
          </a:p>
          <a:p>
            <a:r>
              <a:rPr lang="en-US" altLang="en-US" b="0" dirty="0"/>
              <a:t>How can users access the data?</a:t>
            </a:r>
          </a:p>
          <a:p>
            <a:pPr lvl="1"/>
            <a:r>
              <a:rPr lang="en-US" altLang="en-US" b="0" dirty="0"/>
              <a:t>Live Demo: AppEEARS</a:t>
            </a: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Bottom</a:t>
            </a:r>
          </a:p>
          <a:p>
            <a:pPr lvl="2"/>
            <a:r>
              <a:rPr lang="en-US" sz="1400" b="0" dirty="0"/>
              <a:t>16 Day Vegetation Index</a:t>
            </a:r>
          </a:p>
          <a:p>
            <a:pPr lvl="2"/>
            <a:r>
              <a:rPr lang="en-US" sz="1400" b="0" dirty="0"/>
              <a:t>MOD13Q1 – NDVI</a:t>
            </a:r>
          </a:p>
          <a:p>
            <a:pPr lvl="1"/>
            <a:r>
              <a:rPr lang="en-US" sz="1800" b="0" dirty="0"/>
              <a:t>Top</a:t>
            </a:r>
          </a:p>
          <a:p>
            <a:pPr lvl="2"/>
            <a:r>
              <a:rPr lang="en-US" sz="1400" b="0" dirty="0"/>
              <a:t>As tasked – </a:t>
            </a:r>
            <a:br>
              <a:rPr lang="en-US" sz="1400" b="0" dirty="0"/>
            </a:br>
            <a:r>
              <a:rPr lang="en-US" sz="1400" b="0" dirty="0"/>
              <a:t>Precision Terrain Corrected</a:t>
            </a:r>
          </a:p>
          <a:p>
            <a:pPr lvl="2"/>
            <a:r>
              <a:rPr lang="en-US" sz="1400" b="0" dirty="0"/>
              <a:t>AST_L1T – 3n-2-1</a:t>
            </a:r>
          </a:p>
          <a:p>
            <a:pPr lvl="2"/>
            <a:endParaRPr lang="en-US" sz="1000" b="0" dirty="0"/>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20</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pic>
        <p:nvPicPr>
          <p:cNvPr id="9" name="Picture 8" descr="A close up of a fire&#10;&#10;Description automatically generated">
            <a:extLst>
              <a:ext uri="{FF2B5EF4-FFF2-40B4-BE49-F238E27FC236}">
                <a16:creationId xmlns:a16="http://schemas.microsoft.com/office/drawing/2014/main" id="{0CD36228-ABAE-45B1-8065-A8864AE4C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8854" y="726022"/>
            <a:ext cx="2497248" cy="2497248"/>
          </a:xfrm>
          <a:prstGeom prst="rect">
            <a:avLst/>
          </a:prstGeom>
        </p:spPr>
      </p:pic>
      <p:sp>
        <p:nvSpPr>
          <p:cNvPr id="10" name="TextBox 9">
            <a:extLst>
              <a:ext uri="{FF2B5EF4-FFF2-40B4-BE49-F238E27FC236}">
                <a16:creationId xmlns:a16="http://schemas.microsoft.com/office/drawing/2014/main" id="{43CCC2B3-B15D-4E89-A440-EADE835AEB7A}"/>
              </a:ext>
            </a:extLst>
          </p:cNvPr>
          <p:cNvSpPr txBox="1"/>
          <p:nvPr/>
        </p:nvSpPr>
        <p:spPr>
          <a:xfrm>
            <a:off x="5879352" y="5187841"/>
            <a:ext cx="2768998" cy="830997"/>
          </a:xfrm>
          <a:prstGeom prst="rect">
            <a:avLst/>
          </a:prstGeom>
          <a:noFill/>
        </p:spPr>
        <p:txBody>
          <a:bodyPr wrap="square" rtlCol="0">
            <a:spAutoFit/>
          </a:bodyPr>
          <a:lstStyle/>
          <a:p>
            <a:pPr algn="r"/>
            <a:r>
              <a:rPr lang="en-US" sz="1200" dirty="0">
                <a:solidFill>
                  <a:schemeClr val="bg1"/>
                </a:solidFill>
              </a:rPr>
              <a:t>ASTER: AST_L1T</a:t>
            </a:r>
            <a:br>
              <a:rPr lang="en-US" sz="1200" dirty="0">
                <a:solidFill>
                  <a:schemeClr val="bg1"/>
                </a:solidFill>
              </a:rPr>
            </a:br>
            <a:r>
              <a:rPr lang="en-US" sz="1200" dirty="0">
                <a:solidFill>
                  <a:schemeClr val="bg1"/>
                </a:solidFill>
              </a:rPr>
              <a:t>Idaho</a:t>
            </a:r>
          </a:p>
          <a:p>
            <a:pPr algn="r"/>
            <a:r>
              <a:rPr lang="en-US" sz="1200" dirty="0">
                <a:solidFill>
                  <a:schemeClr val="bg1"/>
                </a:solidFill>
              </a:rPr>
              <a:t>DOI </a:t>
            </a:r>
            <a:r>
              <a:rPr lang="nl-NL" sz="1200" dirty="0">
                <a:solidFill>
                  <a:schemeClr val="bg1"/>
                </a:solidFill>
              </a:rPr>
              <a:t>10.5067/ASTER/AST_L1T.003</a:t>
            </a:r>
            <a:br>
              <a:rPr lang="en-US" sz="1200" dirty="0">
                <a:solidFill>
                  <a:schemeClr val="bg1"/>
                </a:solidFill>
              </a:rPr>
            </a:br>
            <a:r>
              <a:rPr lang="en-US" sz="1200" dirty="0">
                <a:solidFill>
                  <a:schemeClr val="bg1"/>
                </a:solidFill>
              </a:rPr>
              <a:t>15 meter  </a:t>
            </a:r>
          </a:p>
        </p:txBody>
      </p:sp>
      <p:sp>
        <p:nvSpPr>
          <p:cNvPr id="13" name="TextBox 12">
            <a:extLst>
              <a:ext uri="{FF2B5EF4-FFF2-40B4-BE49-F238E27FC236}">
                <a16:creationId xmlns:a16="http://schemas.microsoft.com/office/drawing/2014/main" id="{34100E58-DDAA-41BB-AA65-EF99343A21BA}"/>
              </a:ext>
            </a:extLst>
          </p:cNvPr>
          <p:cNvSpPr txBox="1"/>
          <p:nvPr/>
        </p:nvSpPr>
        <p:spPr>
          <a:xfrm>
            <a:off x="3110354" y="5241075"/>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spTree>
    <p:extLst>
      <p:ext uri="{BB962C8B-B14F-4D97-AF65-F5344CB8AC3E}">
        <p14:creationId xmlns:p14="http://schemas.microsoft.com/office/powerpoint/2010/main" val="462862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21</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16 Day Vegetation Index</a:t>
            </a:r>
          </a:p>
          <a:p>
            <a:pPr lvl="1"/>
            <a:r>
              <a:rPr lang="en-US" sz="1800" b="0" dirty="0"/>
              <a:t>MOD13Q1 - NDVI</a:t>
            </a:r>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sp>
        <p:nvSpPr>
          <p:cNvPr id="9" name="TextBox 8">
            <a:extLst>
              <a:ext uri="{FF2B5EF4-FFF2-40B4-BE49-F238E27FC236}">
                <a16:creationId xmlns:a16="http://schemas.microsoft.com/office/drawing/2014/main" id="{7E043A8A-C2FC-480B-BCCB-979AC6BD4104}"/>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spTree>
    <p:extLst>
      <p:ext uri="{BB962C8B-B14F-4D97-AF65-F5344CB8AC3E}">
        <p14:creationId xmlns:p14="http://schemas.microsoft.com/office/powerpoint/2010/main" val="3064652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22</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16 Day Vegetation Index</a:t>
            </a:r>
          </a:p>
          <a:p>
            <a:pPr lvl="1"/>
            <a:r>
              <a:rPr lang="en-US" sz="1800" b="0" dirty="0"/>
              <a:t>MOD13Q1 - NDVI</a:t>
            </a:r>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sp>
        <p:nvSpPr>
          <p:cNvPr id="9" name="TextBox 8">
            <a:extLst>
              <a:ext uri="{FF2B5EF4-FFF2-40B4-BE49-F238E27FC236}">
                <a16:creationId xmlns:a16="http://schemas.microsoft.com/office/drawing/2014/main" id="{77B56977-63E3-4164-9525-1FD5D4DA7263}"/>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spTree>
    <p:extLst>
      <p:ext uri="{BB962C8B-B14F-4D97-AF65-F5344CB8AC3E}">
        <p14:creationId xmlns:p14="http://schemas.microsoft.com/office/powerpoint/2010/main" val="349731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23</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16 Day Vegetation Index</a:t>
            </a:r>
          </a:p>
          <a:p>
            <a:pPr lvl="1"/>
            <a:r>
              <a:rPr lang="en-US" sz="1800" b="0" dirty="0"/>
              <a:t>MOD13Q1 - NDVI</a:t>
            </a:r>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sp>
        <p:nvSpPr>
          <p:cNvPr id="9" name="TextBox 8">
            <a:extLst>
              <a:ext uri="{FF2B5EF4-FFF2-40B4-BE49-F238E27FC236}">
                <a16:creationId xmlns:a16="http://schemas.microsoft.com/office/drawing/2014/main" id="{C7BFB83E-764E-4960-BD0C-C31670028AF2}"/>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spTree>
    <p:extLst>
      <p:ext uri="{BB962C8B-B14F-4D97-AF65-F5344CB8AC3E}">
        <p14:creationId xmlns:p14="http://schemas.microsoft.com/office/powerpoint/2010/main" val="3963716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24</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16 Day Vegetation Index</a:t>
            </a:r>
          </a:p>
          <a:p>
            <a:pPr lvl="1"/>
            <a:r>
              <a:rPr lang="en-US" sz="1800" b="0" dirty="0"/>
              <a:t>MOD13Q1 - NDVI</a:t>
            </a:r>
          </a:p>
          <a:p>
            <a:r>
              <a:rPr lang="en-US" sz="2200" b="0" dirty="0">
                <a:solidFill>
                  <a:srgbClr val="FFFF00"/>
                </a:solidFill>
              </a:rPr>
              <a:t>Objective</a:t>
            </a:r>
            <a:r>
              <a:rPr lang="en-US" sz="2200" b="0" dirty="0"/>
              <a:t>: </a:t>
            </a:r>
          </a:p>
          <a:p>
            <a:pPr lvl="1"/>
            <a:r>
              <a:rPr lang="en-US" sz="2200" b="0" dirty="0"/>
              <a:t>Observe the impact on vegetation from the </a:t>
            </a:r>
            <a:br>
              <a:rPr lang="en-US" sz="2200" b="0" dirty="0"/>
            </a:br>
            <a:r>
              <a:rPr lang="en-US" sz="2200" b="0" dirty="0"/>
              <a:t>Pioneer Fire </a:t>
            </a:r>
            <a:br>
              <a:rPr lang="en-US" sz="2200" b="0" dirty="0"/>
            </a:br>
            <a:r>
              <a:rPr lang="en-US" sz="2200" b="0" dirty="0"/>
              <a:t>(July 18 – Nov 4, 2016.) </a:t>
            </a:r>
          </a:p>
        </p:txBody>
      </p:sp>
      <p:sp>
        <p:nvSpPr>
          <p:cNvPr id="9" name="TextBox 8">
            <a:extLst>
              <a:ext uri="{FF2B5EF4-FFF2-40B4-BE49-F238E27FC236}">
                <a16:creationId xmlns:a16="http://schemas.microsoft.com/office/drawing/2014/main" id="{AADAB944-1D71-4CF1-9B8C-A13B13C3DDAF}"/>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MOD13Q1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10.5067/MODIS/MOD13Q1.006 </a:t>
            </a:r>
            <a:br>
              <a:rPr lang="en-US" sz="1200" dirty="0">
                <a:solidFill>
                  <a:schemeClr val="bg1"/>
                </a:solidFill>
              </a:rPr>
            </a:br>
            <a:r>
              <a:rPr lang="en-US" sz="1200" dirty="0">
                <a:solidFill>
                  <a:schemeClr val="bg1"/>
                </a:solidFill>
              </a:rPr>
              <a:t>250 meter  </a:t>
            </a:r>
          </a:p>
        </p:txBody>
      </p:sp>
    </p:spTree>
    <p:extLst>
      <p:ext uri="{BB962C8B-B14F-4D97-AF65-F5344CB8AC3E}">
        <p14:creationId xmlns:p14="http://schemas.microsoft.com/office/powerpoint/2010/main" val="4178084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25</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Monthly Burned Area</a:t>
            </a:r>
          </a:p>
          <a:p>
            <a:pPr lvl="1"/>
            <a:r>
              <a:rPr lang="en-US" sz="1800" b="0" dirty="0"/>
              <a:t>MCD64A1 - Burn Date</a:t>
            </a:r>
          </a:p>
          <a:p>
            <a:r>
              <a:rPr lang="en-US" sz="2200" b="0" dirty="0">
                <a:solidFill>
                  <a:srgbClr val="FFFF00"/>
                </a:solidFill>
              </a:rPr>
              <a:t>Objective</a:t>
            </a:r>
            <a:r>
              <a:rPr lang="en-US" sz="2200" b="0" dirty="0"/>
              <a:t>: </a:t>
            </a:r>
          </a:p>
          <a:p>
            <a:pPr lvl="1"/>
            <a:r>
              <a:rPr lang="en-US" sz="2200" b="0" dirty="0"/>
              <a:t>Observe the burn scar </a:t>
            </a:r>
            <a:br>
              <a:rPr lang="en-US" sz="2200" b="0" dirty="0"/>
            </a:br>
            <a:r>
              <a:rPr lang="en-US" sz="2200" b="0" dirty="0"/>
              <a:t>from the Pioneer Fire </a:t>
            </a:r>
            <a:br>
              <a:rPr lang="en-US" sz="2200" b="0" dirty="0"/>
            </a:br>
            <a:r>
              <a:rPr lang="en-US" sz="2200" b="0" dirty="0"/>
              <a:t>(July 18 – Nov 4, 2016.) </a:t>
            </a:r>
          </a:p>
        </p:txBody>
      </p:sp>
      <p:sp>
        <p:nvSpPr>
          <p:cNvPr id="10" name="TextBox 9">
            <a:extLst>
              <a:ext uri="{FF2B5EF4-FFF2-40B4-BE49-F238E27FC236}">
                <a16:creationId xmlns:a16="http://schemas.microsoft.com/office/drawing/2014/main" id="{427D3228-2FCB-4724-99FE-80CF371C181A}"/>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MCD64A1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10.5067/MODIS/MCD64A1.006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1375392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26</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Monthly Burned Area</a:t>
            </a:r>
          </a:p>
          <a:p>
            <a:pPr lvl="1"/>
            <a:r>
              <a:rPr lang="en-US" sz="1800" b="0" dirty="0"/>
              <a:t>MCD64A1 - Burn Date</a:t>
            </a:r>
          </a:p>
          <a:p>
            <a:r>
              <a:rPr lang="en-US" sz="2200" b="0" dirty="0">
                <a:solidFill>
                  <a:srgbClr val="FFFF00"/>
                </a:solidFill>
              </a:rPr>
              <a:t>Objective</a:t>
            </a:r>
            <a:r>
              <a:rPr lang="en-US" sz="2200" b="0" dirty="0"/>
              <a:t>: </a:t>
            </a:r>
          </a:p>
          <a:p>
            <a:pPr lvl="1"/>
            <a:r>
              <a:rPr lang="en-US" sz="2200" b="0" dirty="0"/>
              <a:t>Observe the burn scar </a:t>
            </a:r>
            <a:br>
              <a:rPr lang="en-US" sz="2200" b="0" dirty="0"/>
            </a:br>
            <a:r>
              <a:rPr lang="en-US" sz="2200" b="0" dirty="0"/>
              <a:t>from the Pioneer Fire </a:t>
            </a:r>
            <a:br>
              <a:rPr lang="en-US" sz="2200" b="0" dirty="0"/>
            </a:br>
            <a:r>
              <a:rPr lang="en-US" sz="2200" b="0" dirty="0"/>
              <a:t>(July 18 – Nov 4, 2016.) </a:t>
            </a:r>
          </a:p>
        </p:txBody>
      </p:sp>
      <p:sp>
        <p:nvSpPr>
          <p:cNvPr id="10" name="TextBox 9">
            <a:extLst>
              <a:ext uri="{FF2B5EF4-FFF2-40B4-BE49-F238E27FC236}">
                <a16:creationId xmlns:a16="http://schemas.microsoft.com/office/drawing/2014/main" id="{EC376679-501D-4B4D-943B-2F49A834F692}"/>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MCD64A1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10.5067/MODIS/MCD64A1.006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131794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27</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Monthly Burned Area</a:t>
            </a:r>
          </a:p>
          <a:p>
            <a:pPr lvl="1"/>
            <a:r>
              <a:rPr lang="en-US" sz="1800" b="0" dirty="0"/>
              <a:t>MCD64A1 - Burn Date</a:t>
            </a:r>
          </a:p>
          <a:p>
            <a:r>
              <a:rPr lang="en-US" sz="2200" b="0" dirty="0">
                <a:solidFill>
                  <a:srgbClr val="FFFF00"/>
                </a:solidFill>
              </a:rPr>
              <a:t>Objective</a:t>
            </a:r>
            <a:r>
              <a:rPr lang="en-US" sz="2200" b="0" dirty="0"/>
              <a:t>: </a:t>
            </a:r>
          </a:p>
          <a:p>
            <a:pPr lvl="1"/>
            <a:r>
              <a:rPr lang="en-US" sz="2200" b="0" dirty="0"/>
              <a:t>Observe the burn scar </a:t>
            </a:r>
            <a:br>
              <a:rPr lang="en-US" sz="2200" b="0" dirty="0"/>
            </a:br>
            <a:r>
              <a:rPr lang="en-US" sz="2200" b="0" dirty="0"/>
              <a:t>from the Pioneer Fire </a:t>
            </a:r>
            <a:br>
              <a:rPr lang="en-US" sz="2200" b="0" dirty="0"/>
            </a:br>
            <a:r>
              <a:rPr lang="en-US" sz="2200" b="0" dirty="0"/>
              <a:t>(July 18 – Nov 4, 2016.) </a:t>
            </a:r>
          </a:p>
        </p:txBody>
      </p:sp>
      <p:sp>
        <p:nvSpPr>
          <p:cNvPr id="10" name="TextBox 9">
            <a:extLst>
              <a:ext uri="{FF2B5EF4-FFF2-40B4-BE49-F238E27FC236}">
                <a16:creationId xmlns:a16="http://schemas.microsoft.com/office/drawing/2014/main" id="{10F1306F-D748-4E7F-BFB1-627701052F18}"/>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MCD64A1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10.5067/MODIS/MCD64A1.006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2861460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28</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87366" y="1009973"/>
            <a:ext cx="4141168" cy="4141168"/>
          </a:xfrm>
          <a:prstGeom prst="rect">
            <a:avLst/>
          </a:prstGeom>
        </p:spPr>
      </p:pic>
      <p:sp>
        <p:nvSpPr>
          <p:cNvPr id="8" name="Content Placeholder 2">
            <a:extLst>
              <a:ext uri="{FF2B5EF4-FFF2-40B4-BE49-F238E27FC236}">
                <a16:creationId xmlns:a16="http://schemas.microsoft.com/office/drawing/2014/main" id="{CE185FBC-D040-497D-BF44-22C22419ED58}"/>
              </a:ext>
            </a:extLst>
          </p:cNvPr>
          <p:cNvSpPr>
            <a:spLocks noGrp="1"/>
          </p:cNvSpPr>
          <p:nvPr>
            <p:ph idx="1"/>
          </p:nvPr>
        </p:nvSpPr>
        <p:spPr>
          <a:xfrm>
            <a:off x="152400" y="1373927"/>
            <a:ext cx="4419600" cy="2497248"/>
          </a:xfrm>
        </p:spPr>
        <p:txBody>
          <a:bodyPr numCol="1"/>
          <a:lstStyle/>
          <a:p>
            <a:r>
              <a:rPr lang="en-US" sz="2200" b="0" dirty="0">
                <a:solidFill>
                  <a:srgbClr val="FFFF00"/>
                </a:solidFill>
              </a:rPr>
              <a:t>Data</a:t>
            </a:r>
            <a:r>
              <a:rPr lang="en-US" sz="2200" b="0" dirty="0"/>
              <a:t>: </a:t>
            </a:r>
          </a:p>
          <a:p>
            <a:pPr lvl="1"/>
            <a:r>
              <a:rPr lang="en-US" sz="1800" b="0" dirty="0"/>
              <a:t>Monthly Burned Area</a:t>
            </a:r>
          </a:p>
          <a:p>
            <a:pPr lvl="1"/>
            <a:r>
              <a:rPr lang="en-US" sz="1800" b="0" dirty="0"/>
              <a:t>MCD64A1 - Burn Date</a:t>
            </a:r>
          </a:p>
          <a:p>
            <a:r>
              <a:rPr lang="en-US" sz="2200" b="0" dirty="0">
                <a:solidFill>
                  <a:srgbClr val="FFFF00"/>
                </a:solidFill>
              </a:rPr>
              <a:t>Objective</a:t>
            </a:r>
            <a:r>
              <a:rPr lang="en-US" sz="2200" b="0" dirty="0"/>
              <a:t>: </a:t>
            </a:r>
          </a:p>
          <a:p>
            <a:pPr lvl="1"/>
            <a:r>
              <a:rPr lang="en-US" sz="2200" b="0" dirty="0"/>
              <a:t>Observe the burn scar </a:t>
            </a:r>
            <a:br>
              <a:rPr lang="en-US" sz="2200" b="0" dirty="0"/>
            </a:br>
            <a:r>
              <a:rPr lang="en-US" sz="2200" b="0" dirty="0"/>
              <a:t>from the Pioneer Fire </a:t>
            </a:r>
            <a:br>
              <a:rPr lang="en-US" sz="2200" b="0" dirty="0"/>
            </a:br>
            <a:r>
              <a:rPr lang="en-US" sz="2200" b="0" dirty="0"/>
              <a:t>(July 18 – Nov 4, 2016.) </a:t>
            </a:r>
          </a:p>
        </p:txBody>
      </p:sp>
      <p:sp>
        <p:nvSpPr>
          <p:cNvPr id="9" name="TextBox 8">
            <a:extLst>
              <a:ext uri="{FF2B5EF4-FFF2-40B4-BE49-F238E27FC236}">
                <a16:creationId xmlns:a16="http://schemas.microsoft.com/office/drawing/2014/main" id="{C08C8CCC-450A-4B72-BAD7-32139D114A2C}"/>
              </a:ext>
            </a:extLst>
          </p:cNvPr>
          <p:cNvSpPr txBox="1"/>
          <p:nvPr/>
        </p:nvSpPr>
        <p:spPr>
          <a:xfrm>
            <a:off x="1613202" y="4398671"/>
            <a:ext cx="2768998" cy="830997"/>
          </a:xfrm>
          <a:prstGeom prst="rect">
            <a:avLst/>
          </a:prstGeom>
          <a:noFill/>
        </p:spPr>
        <p:txBody>
          <a:bodyPr wrap="square" rtlCol="0">
            <a:spAutoFit/>
          </a:bodyPr>
          <a:lstStyle/>
          <a:p>
            <a:pPr algn="r"/>
            <a:r>
              <a:rPr lang="en-US" sz="1200" dirty="0">
                <a:solidFill>
                  <a:schemeClr val="bg1"/>
                </a:solidFill>
              </a:rPr>
              <a:t>MODIS: MCD64A1</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10.5067/MODIS/MCD64A1.006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720755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29</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64588" y="2133600"/>
            <a:ext cx="3034168" cy="3034168"/>
          </a:xfrm>
          <a:prstGeom prst="rect">
            <a:avLst/>
          </a:prstGeom>
        </p:spPr>
      </p:pic>
      <p:sp>
        <p:nvSpPr>
          <p:cNvPr id="10" name="Content Placeholder 2">
            <a:extLst>
              <a:ext uri="{FF2B5EF4-FFF2-40B4-BE49-F238E27FC236}">
                <a16:creationId xmlns:a16="http://schemas.microsoft.com/office/drawing/2014/main" id="{BC861E50-F53E-42BD-894A-9F9B5965C88C}"/>
              </a:ext>
            </a:extLst>
          </p:cNvPr>
          <p:cNvSpPr>
            <a:spLocks noGrp="1"/>
          </p:cNvSpPr>
          <p:nvPr>
            <p:ph idx="1"/>
          </p:nvPr>
        </p:nvSpPr>
        <p:spPr>
          <a:xfrm>
            <a:off x="169190" y="990600"/>
            <a:ext cx="4419600" cy="2497248"/>
          </a:xfrm>
        </p:spPr>
        <p:txBody>
          <a:bodyPr numCol="1"/>
          <a:lstStyle/>
          <a:p>
            <a:r>
              <a:rPr lang="en-US" sz="2200" b="0" dirty="0">
                <a:solidFill>
                  <a:srgbClr val="FFFF00"/>
                </a:solidFill>
              </a:rPr>
              <a:t>Data</a:t>
            </a:r>
            <a:r>
              <a:rPr lang="en-US" sz="2200" b="0" dirty="0"/>
              <a:t>: </a:t>
            </a:r>
          </a:p>
          <a:p>
            <a:pPr lvl="1"/>
            <a:r>
              <a:rPr lang="en-US" sz="1800" b="0" dirty="0"/>
              <a:t>Monthly Burned Area</a:t>
            </a:r>
          </a:p>
          <a:p>
            <a:pPr lvl="1"/>
            <a:r>
              <a:rPr lang="en-US" sz="1800" b="0" dirty="0"/>
              <a:t>MCD64A1 - Burn Date</a:t>
            </a:r>
          </a:p>
        </p:txBody>
      </p:sp>
      <p:sp>
        <p:nvSpPr>
          <p:cNvPr id="12" name="TextBox 11">
            <a:extLst>
              <a:ext uri="{FF2B5EF4-FFF2-40B4-BE49-F238E27FC236}">
                <a16:creationId xmlns:a16="http://schemas.microsoft.com/office/drawing/2014/main" id="{67FB4EAD-20AD-4D23-BF25-A51760AB25CE}"/>
              </a:ext>
            </a:extLst>
          </p:cNvPr>
          <p:cNvSpPr txBox="1"/>
          <p:nvPr/>
        </p:nvSpPr>
        <p:spPr>
          <a:xfrm>
            <a:off x="169190" y="5164593"/>
            <a:ext cx="2768998" cy="830997"/>
          </a:xfrm>
          <a:prstGeom prst="rect">
            <a:avLst/>
          </a:prstGeom>
          <a:noFill/>
        </p:spPr>
        <p:txBody>
          <a:bodyPr wrap="square" rtlCol="0">
            <a:spAutoFit/>
          </a:bodyPr>
          <a:lstStyle/>
          <a:p>
            <a:r>
              <a:rPr lang="en-US" sz="1200" dirty="0">
                <a:solidFill>
                  <a:schemeClr val="bg1"/>
                </a:solidFill>
              </a:rPr>
              <a:t>MODIS: MCD64A1</a:t>
            </a:r>
            <a:br>
              <a:rPr lang="en-US" sz="1200" dirty="0">
                <a:solidFill>
                  <a:schemeClr val="bg1"/>
                </a:solidFill>
              </a:rPr>
            </a:br>
            <a:r>
              <a:rPr lang="en-US" sz="1200" dirty="0">
                <a:solidFill>
                  <a:schemeClr val="bg1"/>
                </a:solidFill>
              </a:rPr>
              <a:t>Lowman, Idaho</a:t>
            </a:r>
          </a:p>
          <a:p>
            <a:r>
              <a:rPr lang="en-US" sz="1200" dirty="0">
                <a:solidFill>
                  <a:schemeClr val="bg1"/>
                </a:solidFill>
              </a:rPr>
              <a:t>DOI 10.5067/MODIS/MCD64A1.006 </a:t>
            </a:r>
            <a:br>
              <a:rPr lang="en-US" sz="1200" dirty="0">
                <a:solidFill>
                  <a:schemeClr val="bg1"/>
                </a:solidFill>
              </a:rPr>
            </a:br>
            <a:r>
              <a:rPr lang="en-US" sz="1200" dirty="0">
                <a:solidFill>
                  <a:schemeClr val="bg1"/>
                </a:solidFill>
              </a:rPr>
              <a:t>500 meter  </a:t>
            </a:r>
          </a:p>
        </p:txBody>
      </p:sp>
    </p:spTree>
    <p:extLst>
      <p:ext uri="{BB962C8B-B14F-4D97-AF65-F5344CB8AC3E}">
        <p14:creationId xmlns:p14="http://schemas.microsoft.com/office/powerpoint/2010/main" val="302969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175"/>
            <a:ext cx="8305800" cy="1143000"/>
          </a:xfrm>
          <a:noFill/>
        </p:spPr>
        <p:txBody>
          <a:bodyPr lIns="64008"/>
          <a:lstStyle/>
          <a:p>
            <a:r>
              <a:rPr lang="en-US" altLang="en-US" dirty="0">
                <a:solidFill>
                  <a:srgbClr val="FFFF00"/>
                </a:solidFill>
              </a:rPr>
              <a:t>What is NASA’s LP DAAC?</a:t>
            </a:r>
          </a:p>
        </p:txBody>
      </p:sp>
      <p:sp>
        <p:nvSpPr>
          <p:cNvPr id="163846" name="Rectangle 6"/>
          <p:cNvSpPr>
            <a:spLocks noGrp="1" noChangeArrowheads="1"/>
          </p:cNvSpPr>
          <p:nvPr>
            <p:ph idx="1"/>
          </p:nvPr>
        </p:nvSpPr>
        <p:spPr>
          <a:xfrm>
            <a:off x="381000" y="1216025"/>
            <a:ext cx="8305800" cy="4495800"/>
          </a:xfrm>
        </p:spPr>
        <p:txBody>
          <a:bodyPr lIns="73152" rIns="91440"/>
          <a:lstStyle/>
          <a:p>
            <a:pPr>
              <a:defRPr/>
            </a:pPr>
            <a:r>
              <a:rPr lang="en-US" altLang="en-US" b="0" dirty="0"/>
              <a:t>Land Processes (LP) Distributed Active Archive Center (DAAC)</a:t>
            </a:r>
          </a:p>
          <a:p>
            <a:pPr lvl="1">
              <a:defRPr/>
            </a:pPr>
            <a:r>
              <a:rPr lang="en-US" altLang="en-US" b="0" dirty="0">
                <a:solidFill>
                  <a:srgbClr val="FFCC00"/>
                </a:solidFill>
              </a:rPr>
              <a:t>https://lpdaac.usgs.gov</a:t>
            </a:r>
            <a:endParaRPr lang="en-US" altLang="en-US" b="0" dirty="0"/>
          </a:p>
          <a:p>
            <a:pPr>
              <a:defRPr/>
            </a:pPr>
            <a:r>
              <a:rPr lang="en-US" altLang="en-US" b="0" dirty="0"/>
              <a:t>Located at the </a:t>
            </a:r>
            <a:r>
              <a:rPr lang="en-US" b="0" dirty="0"/>
              <a:t>USGS Earth Resources Observation and Science (EROS) Center in Sioux Falls, SD</a:t>
            </a:r>
          </a:p>
          <a:p>
            <a:pPr>
              <a:defRPr/>
            </a:pPr>
            <a:r>
              <a:rPr lang="en-US" b="0" dirty="0"/>
              <a:t>Established in 1990</a:t>
            </a:r>
          </a:p>
          <a:p>
            <a:pPr>
              <a:defRPr/>
            </a:pPr>
            <a:endParaRPr lang="en-US" altLang="en-US" sz="3200" b="0" dirty="0"/>
          </a:p>
          <a:p>
            <a:pPr marL="0" indent="0">
              <a:buFont typeface="Wingdings" panose="05000000000000000000" pitchFamily="2" charset="2"/>
              <a:buNone/>
              <a:defRPr/>
            </a:pPr>
            <a:endParaRPr lang="en-US" altLang="en-US" b="0" dirty="0"/>
          </a:p>
        </p:txBody>
      </p:sp>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9968" y="3587928"/>
            <a:ext cx="3217863" cy="24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30</a:t>
            </a:fld>
            <a:endParaRPr lang="en-US" sz="1200" dirty="0">
              <a:solidFill>
                <a:srgbClr val="888888"/>
              </a:solidFill>
              <a:ea typeface="Calibri"/>
              <a:cs typeface="Calibri"/>
              <a:sym typeface="Calibri"/>
            </a:endParaRPr>
          </a:p>
        </p:txBody>
      </p:sp>
      <p:sp>
        <p:nvSpPr>
          <p:cNvPr id="11" name="Title 1">
            <a:extLst>
              <a:ext uri="{FF2B5EF4-FFF2-40B4-BE49-F238E27FC236}">
                <a16:creationId xmlns:a16="http://schemas.microsoft.com/office/drawing/2014/main" id="{3CB36B4D-EF7F-4A47-B71F-1C797DD8A5BA}"/>
              </a:ext>
            </a:extLst>
          </p:cNvPr>
          <p:cNvSpPr>
            <a:spLocks noGrp="1"/>
          </p:cNvSpPr>
          <p:nvPr>
            <p:ph type="title"/>
          </p:nvPr>
        </p:nvSpPr>
        <p:spPr>
          <a:xfrm>
            <a:off x="381000" y="152400"/>
            <a:ext cx="8305800" cy="1143000"/>
          </a:xfrm>
        </p:spPr>
        <p:txBody>
          <a:bodyPr/>
          <a:lstStyle/>
          <a:p>
            <a:r>
              <a:rPr lang="en-US" dirty="0">
                <a:solidFill>
                  <a:srgbClr val="FFFF00"/>
                </a:solidFill>
              </a:rPr>
              <a:t>Use Case: Pioneer Fire</a:t>
            </a:r>
          </a:p>
        </p:txBody>
      </p:sp>
      <p:pic>
        <p:nvPicPr>
          <p:cNvPr id="6" name="Picture 5">
            <a:extLst>
              <a:ext uri="{FF2B5EF4-FFF2-40B4-BE49-F238E27FC236}">
                <a16:creationId xmlns:a16="http://schemas.microsoft.com/office/drawing/2014/main" id="{BF12E6AB-BF98-4C87-8AD7-44BFEAE1E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64588" y="2133600"/>
            <a:ext cx="3034168" cy="3034168"/>
          </a:xfrm>
          <a:prstGeom prst="rect">
            <a:avLst/>
          </a:prstGeom>
        </p:spPr>
      </p:pic>
      <p:sp>
        <p:nvSpPr>
          <p:cNvPr id="10" name="Content Placeholder 2">
            <a:extLst>
              <a:ext uri="{FF2B5EF4-FFF2-40B4-BE49-F238E27FC236}">
                <a16:creationId xmlns:a16="http://schemas.microsoft.com/office/drawing/2014/main" id="{BC861E50-F53E-42BD-894A-9F9B5965C88C}"/>
              </a:ext>
            </a:extLst>
          </p:cNvPr>
          <p:cNvSpPr>
            <a:spLocks noGrp="1"/>
          </p:cNvSpPr>
          <p:nvPr>
            <p:ph idx="1"/>
          </p:nvPr>
        </p:nvSpPr>
        <p:spPr>
          <a:xfrm>
            <a:off x="169190" y="990600"/>
            <a:ext cx="4419600" cy="2497248"/>
          </a:xfrm>
        </p:spPr>
        <p:txBody>
          <a:bodyPr numCol="1"/>
          <a:lstStyle/>
          <a:p>
            <a:r>
              <a:rPr lang="en-US" sz="2200" b="0" dirty="0">
                <a:solidFill>
                  <a:srgbClr val="FFFF00"/>
                </a:solidFill>
              </a:rPr>
              <a:t>Data</a:t>
            </a:r>
            <a:r>
              <a:rPr lang="en-US" sz="2200" b="0" dirty="0"/>
              <a:t>: </a:t>
            </a:r>
          </a:p>
          <a:p>
            <a:pPr lvl="1"/>
            <a:r>
              <a:rPr lang="en-US" sz="1800" b="0" dirty="0"/>
              <a:t>Monthly Burned Area</a:t>
            </a:r>
          </a:p>
          <a:p>
            <a:pPr lvl="1"/>
            <a:r>
              <a:rPr lang="en-US" sz="1800" b="0" dirty="0"/>
              <a:t>MCD64A1 - Burn Date</a:t>
            </a:r>
          </a:p>
        </p:txBody>
      </p:sp>
      <p:sp>
        <p:nvSpPr>
          <p:cNvPr id="12" name="TextBox 11">
            <a:extLst>
              <a:ext uri="{FF2B5EF4-FFF2-40B4-BE49-F238E27FC236}">
                <a16:creationId xmlns:a16="http://schemas.microsoft.com/office/drawing/2014/main" id="{67FB4EAD-20AD-4D23-BF25-A51760AB25CE}"/>
              </a:ext>
            </a:extLst>
          </p:cNvPr>
          <p:cNvSpPr txBox="1"/>
          <p:nvPr/>
        </p:nvSpPr>
        <p:spPr>
          <a:xfrm>
            <a:off x="169190" y="5164593"/>
            <a:ext cx="2768998" cy="830997"/>
          </a:xfrm>
          <a:prstGeom prst="rect">
            <a:avLst/>
          </a:prstGeom>
          <a:noFill/>
        </p:spPr>
        <p:txBody>
          <a:bodyPr wrap="square" rtlCol="0">
            <a:spAutoFit/>
          </a:bodyPr>
          <a:lstStyle/>
          <a:p>
            <a:r>
              <a:rPr lang="en-US" sz="1200" dirty="0">
                <a:solidFill>
                  <a:schemeClr val="bg1"/>
                </a:solidFill>
              </a:rPr>
              <a:t>MODIS: MCD64A1</a:t>
            </a:r>
            <a:br>
              <a:rPr lang="en-US" sz="1200" dirty="0">
                <a:solidFill>
                  <a:schemeClr val="bg1"/>
                </a:solidFill>
              </a:rPr>
            </a:br>
            <a:r>
              <a:rPr lang="en-US" sz="1200" dirty="0">
                <a:solidFill>
                  <a:schemeClr val="bg1"/>
                </a:solidFill>
              </a:rPr>
              <a:t>Lowman, Idaho</a:t>
            </a:r>
          </a:p>
          <a:p>
            <a:r>
              <a:rPr lang="en-US" sz="1200" dirty="0">
                <a:solidFill>
                  <a:schemeClr val="bg1"/>
                </a:solidFill>
              </a:rPr>
              <a:t>DOI 10.5067/MODIS/MCD64A1.006 </a:t>
            </a:r>
            <a:br>
              <a:rPr lang="en-US" sz="1200" dirty="0">
                <a:solidFill>
                  <a:schemeClr val="bg1"/>
                </a:solidFill>
              </a:rPr>
            </a:br>
            <a:r>
              <a:rPr lang="en-US" sz="1200" dirty="0">
                <a:solidFill>
                  <a:schemeClr val="bg1"/>
                </a:solidFill>
              </a:rPr>
              <a:t>500 meter  </a:t>
            </a:r>
          </a:p>
        </p:txBody>
      </p:sp>
      <p:pic>
        <p:nvPicPr>
          <p:cNvPr id="8" name="Picture 7">
            <a:extLst>
              <a:ext uri="{FF2B5EF4-FFF2-40B4-BE49-F238E27FC236}">
                <a16:creationId xmlns:a16="http://schemas.microsoft.com/office/drawing/2014/main" id="{B31B9676-7951-48F8-8188-CE87E618F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83811" y="2133599"/>
            <a:ext cx="3034167" cy="3034167"/>
          </a:xfrm>
          <a:prstGeom prst="rect">
            <a:avLst/>
          </a:prstGeom>
        </p:spPr>
      </p:pic>
      <p:sp>
        <p:nvSpPr>
          <p:cNvPr id="9" name="Content Placeholder 2">
            <a:extLst>
              <a:ext uri="{FF2B5EF4-FFF2-40B4-BE49-F238E27FC236}">
                <a16:creationId xmlns:a16="http://schemas.microsoft.com/office/drawing/2014/main" id="{F440616D-570B-4707-9E52-B3BEA78ACDE2}"/>
              </a:ext>
            </a:extLst>
          </p:cNvPr>
          <p:cNvSpPr txBox="1">
            <a:spLocks/>
          </p:cNvSpPr>
          <p:nvPr/>
        </p:nvSpPr>
        <p:spPr bwMode="auto">
          <a:xfrm>
            <a:off x="4546169" y="967074"/>
            <a:ext cx="4419600" cy="249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FFFF99"/>
              </a:buClr>
              <a:buSzPct val="125000"/>
              <a:buFont typeface="Wingdings" panose="05000000000000000000" pitchFamily="2" charset="2"/>
              <a:buChar char="§"/>
              <a:defRPr sz="2800" b="1" kern="1200">
                <a:solidFill>
                  <a:schemeClr val="bg1"/>
                </a:solidFill>
                <a:latin typeface="+mn-lt"/>
                <a:ea typeface="+mn-ea"/>
                <a:cs typeface="+mn-cs"/>
              </a:defRPr>
            </a:lvl1pPr>
            <a:lvl2pPr marL="742950" indent="-285750" algn="l" rtl="0" eaLnBrk="1" fontAlgn="base" hangingPunct="1">
              <a:spcBef>
                <a:spcPct val="20000"/>
              </a:spcBef>
              <a:spcAft>
                <a:spcPct val="0"/>
              </a:spcAft>
              <a:buClr>
                <a:srgbClr val="FFFF99"/>
              </a:buClr>
              <a:buSzPct val="125000"/>
              <a:buFont typeface="Wingdings" panose="05000000000000000000" pitchFamily="2" charset="2"/>
              <a:buChar char="§"/>
              <a:defRPr sz="2400" b="1" kern="1200">
                <a:solidFill>
                  <a:schemeClr val="bg1"/>
                </a:solidFill>
                <a:latin typeface="+mn-lt"/>
                <a:ea typeface="+mn-ea"/>
                <a:cs typeface="+mn-cs"/>
              </a:defRPr>
            </a:lvl2pPr>
            <a:lvl3pPr marL="1143000" indent="-228600" algn="l" rtl="0" eaLnBrk="1" fontAlgn="base" hangingPunct="1">
              <a:spcBef>
                <a:spcPct val="20000"/>
              </a:spcBef>
              <a:spcAft>
                <a:spcPct val="0"/>
              </a:spcAft>
              <a:buClr>
                <a:srgbClr val="FFFF99"/>
              </a:buClr>
              <a:buSzPct val="125000"/>
              <a:buFont typeface="Wingdings" panose="05000000000000000000" pitchFamily="2" charset="2"/>
              <a:buChar char="§"/>
              <a:defRPr sz="2000" b="1" kern="1200">
                <a:solidFill>
                  <a:schemeClr val="bg1"/>
                </a:solidFill>
                <a:latin typeface="+mn-lt"/>
                <a:ea typeface="+mn-ea"/>
                <a:cs typeface="+mn-cs"/>
              </a:defRPr>
            </a:lvl3pPr>
            <a:lvl4pPr marL="1600200" indent="-228600" algn="l" rtl="0" eaLnBrk="1" fontAlgn="base" hangingPunct="1">
              <a:spcBef>
                <a:spcPct val="20000"/>
              </a:spcBef>
              <a:spcAft>
                <a:spcPct val="0"/>
              </a:spcAft>
              <a:buClr>
                <a:srgbClr val="FFFF99"/>
              </a:buClr>
              <a:buSzPct val="125000"/>
              <a:buFont typeface="Wingdings" panose="05000000000000000000" pitchFamily="2" charset="2"/>
              <a:buChar char="§"/>
              <a:defRPr b="1" kern="1200">
                <a:solidFill>
                  <a:schemeClr val="bg1"/>
                </a:solidFill>
                <a:latin typeface="+mn-lt"/>
                <a:ea typeface="+mn-ea"/>
                <a:cs typeface="+mn-cs"/>
              </a:defRPr>
            </a:lvl4pPr>
            <a:lvl5pPr marL="2057400" indent="-228600" algn="l" rtl="0" eaLnBrk="1" fontAlgn="base" hangingPunct="1">
              <a:spcBef>
                <a:spcPct val="20000"/>
              </a:spcBef>
              <a:spcAft>
                <a:spcPct val="0"/>
              </a:spcAft>
              <a:buClr>
                <a:srgbClr val="FFFF99"/>
              </a:buClr>
              <a:buSzPct val="125000"/>
              <a:buFont typeface="Wingdings" panose="05000000000000000000"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dirty="0">
                <a:solidFill>
                  <a:srgbClr val="FFFF00"/>
                </a:solidFill>
              </a:rPr>
              <a:t>Data</a:t>
            </a:r>
            <a:r>
              <a:rPr lang="en-US" sz="2200" b="0" dirty="0"/>
              <a:t>: </a:t>
            </a:r>
          </a:p>
          <a:p>
            <a:pPr lvl="1"/>
            <a:r>
              <a:rPr lang="en-US" sz="1800" b="0" dirty="0"/>
              <a:t>8-Day Thermal Anomalies &amp; Fire</a:t>
            </a:r>
          </a:p>
          <a:p>
            <a:pPr lvl="1"/>
            <a:r>
              <a:rPr lang="en-US" sz="1800" b="0" dirty="0"/>
              <a:t>MOD14A2 – Fire Mask</a:t>
            </a:r>
          </a:p>
        </p:txBody>
      </p:sp>
      <p:sp>
        <p:nvSpPr>
          <p:cNvPr id="13" name="TextBox 12">
            <a:extLst>
              <a:ext uri="{FF2B5EF4-FFF2-40B4-BE49-F238E27FC236}">
                <a16:creationId xmlns:a16="http://schemas.microsoft.com/office/drawing/2014/main" id="{1DB3FDF1-4132-414D-A216-7B6E19CF4173}"/>
              </a:ext>
            </a:extLst>
          </p:cNvPr>
          <p:cNvSpPr txBox="1"/>
          <p:nvPr/>
        </p:nvSpPr>
        <p:spPr>
          <a:xfrm>
            <a:off x="5921677" y="5191169"/>
            <a:ext cx="2768998" cy="830997"/>
          </a:xfrm>
          <a:prstGeom prst="rect">
            <a:avLst/>
          </a:prstGeom>
          <a:noFill/>
        </p:spPr>
        <p:txBody>
          <a:bodyPr wrap="square" rtlCol="0">
            <a:spAutoFit/>
          </a:bodyPr>
          <a:lstStyle/>
          <a:p>
            <a:pPr algn="r"/>
            <a:r>
              <a:rPr lang="en-US" sz="1200" dirty="0">
                <a:solidFill>
                  <a:schemeClr val="bg1"/>
                </a:solidFill>
              </a:rPr>
              <a:t>MODIS: MOD14A2</a:t>
            </a:r>
            <a:br>
              <a:rPr lang="en-US" sz="1200" dirty="0">
                <a:solidFill>
                  <a:schemeClr val="bg1"/>
                </a:solidFill>
              </a:rPr>
            </a:br>
            <a:r>
              <a:rPr lang="en-US" sz="1200" dirty="0">
                <a:solidFill>
                  <a:schemeClr val="bg1"/>
                </a:solidFill>
              </a:rPr>
              <a:t>Lowman, Idaho</a:t>
            </a:r>
          </a:p>
          <a:p>
            <a:pPr algn="r"/>
            <a:r>
              <a:rPr lang="en-US" sz="1200" dirty="0">
                <a:solidFill>
                  <a:schemeClr val="bg1"/>
                </a:solidFill>
              </a:rPr>
              <a:t>DOI 10.5067/MODIS/MOD14A2.006 </a:t>
            </a:r>
            <a:br>
              <a:rPr lang="en-US" sz="1200" dirty="0">
                <a:solidFill>
                  <a:schemeClr val="bg1"/>
                </a:solidFill>
              </a:rPr>
            </a:br>
            <a:r>
              <a:rPr lang="en-US" sz="1200" dirty="0">
                <a:solidFill>
                  <a:schemeClr val="bg1"/>
                </a:solidFill>
              </a:rPr>
              <a:t>1,000 meter  </a:t>
            </a:r>
          </a:p>
        </p:txBody>
      </p:sp>
    </p:spTree>
    <p:extLst>
      <p:ext uri="{BB962C8B-B14F-4D97-AF65-F5344CB8AC3E}">
        <p14:creationId xmlns:p14="http://schemas.microsoft.com/office/powerpoint/2010/main" val="2975372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28" y="-15206"/>
            <a:ext cx="8305800" cy="1143000"/>
          </a:xfrm>
        </p:spPr>
        <p:txBody>
          <a:bodyPr/>
          <a:lstStyle/>
          <a:p>
            <a:r>
              <a:rPr lang="en-US" sz="3200" dirty="0">
                <a:solidFill>
                  <a:srgbClr val="FFFF00"/>
                </a:solidFill>
              </a:rPr>
              <a:t>How Can Users Access These Data? </a:t>
            </a:r>
          </a:p>
        </p:txBody>
      </p:sp>
      <p:sp>
        <p:nvSpPr>
          <p:cNvPr id="3" name="Content Placeholder 2"/>
          <p:cNvSpPr>
            <a:spLocks noGrp="1"/>
          </p:cNvSpPr>
          <p:nvPr>
            <p:ph idx="1"/>
          </p:nvPr>
        </p:nvSpPr>
        <p:spPr>
          <a:xfrm>
            <a:off x="413628" y="941604"/>
            <a:ext cx="8729632" cy="2335967"/>
          </a:xfrm>
        </p:spPr>
        <p:txBody>
          <a:bodyPr/>
          <a:lstStyle/>
          <a:p>
            <a:pPr>
              <a:buClr>
                <a:srgbClr val="FFFF66"/>
              </a:buClr>
            </a:pPr>
            <a:r>
              <a:rPr lang="en-US" sz="2000" b="0" dirty="0"/>
              <a:t>Several options tailored to user comfort</a:t>
            </a:r>
          </a:p>
          <a:p>
            <a:pPr lvl="1">
              <a:buClr>
                <a:srgbClr val="FFFF66"/>
              </a:buClr>
            </a:pPr>
            <a:r>
              <a:rPr lang="en-US" sz="2000" b="0" dirty="0"/>
              <a:t>Just the data, ma’am! (</a:t>
            </a:r>
            <a:r>
              <a:rPr lang="en-US" sz="2000" b="0" dirty="0">
                <a:hlinkClick r:id="rId3"/>
              </a:rPr>
              <a:t>Data Pool</a:t>
            </a:r>
            <a:r>
              <a:rPr lang="en-US" sz="2000" b="0" dirty="0"/>
              <a:t>, </a:t>
            </a:r>
            <a:r>
              <a:rPr lang="en-US" sz="2000" b="0" dirty="0">
                <a:hlinkClick r:id="rId4"/>
              </a:rPr>
              <a:t>DAAC2Disk Utility</a:t>
            </a:r>
            <a:r>
              <a:rPr lang="en-US" sz="2000" b="0" dirty="0"/>
              <a:t>)</a:t>
            </a:r>
          </a:p>
          <a:p>
            <a:pPr lvl="1">
              <a:buClr>
                <a:srgbClr val="FFFF66"/>
              </a:buClr>
            </a:pPr>
            <a:r>
              <a:rPr lang="en-US" sz="2000" b="0" dirty="0"/>
              <a:t>Where in the world is… my data? (</a:t>
            </a:r>
            <a:r>
              <a:rPr lang="en-US" sz="2000" b="0" dirty="0">
                <a:solidFill>
                  <a:srgbClr val="FFFF66"/>
                </a:solidFill>
                <a:hlinkClick r:id="rId5"/>
              </a:rPr>
              <a:t>NASA Earthdata Search</a:t>
            </a:r>
            <a:r>
              <a:rPr lang="en-US" sz="2000" b="0" dirty="0"/>
              <a:t>, </a:t>
            </a:r>
            <a:r>
              <a:rPr lang="en-US" sz="2000" b="0" dirty="0">
                <a:hlinkClick r:id="rId6"/>
              </a:rPr>
              <a:t>USGS Earth Explorer</a:t>
            </a:r>
            <a:r>
              <a:rPr lang="en-US" sz="2000" b="0" dirty="0"/>
              <a:t>)</a:t>
            </a:r>
          </a:p>
          <a:p>
            <a:pPr lvl="1">
              <a:buClr>
                <a:srgbClr val="FFFF66"/>
              </a:buClr>
            </a:pPr>
            <a:r>
              <a:rPr lang="en-US" sz="2000" b="0" dirty="0"/>
              <a:t>Have it your way! (</a:t>
            </a:r>
            <a:r>
              <a:rPr lang="en-US" sz="2000" b="0" dirty="0">
                <a:hlinkClick r:id="rId7"/>
              </a:rPr>
              <a:t>AppEEARS</a:t>
            </a:r>
            <a:r>
              <a:rPr lang="en-US" sz="2000" b="0" dirty="0"/>
              <a:t>)</a:t>
            </a:r>
          </a:p>
          <a:p>
            <a:pPr lvl="1">
              <a:buClr>
                <a:srgbClr val="FFFF66"/>
              </a:buClr>
            </a:pPr>
            <a:r>
              <a:rPr lang="en-US" sz="2000" b="0" dirty="0"/>
              <a:t>All about that base map! (</a:t>
            </a:r>
            <a:r>
              <a:rPr lang="en-US" sz="2000" b="0" dirty="0">
                <a:hlinkClick r:id="rId8"/>
              </a:rPr>
              <a:t>LP DAAC Web </a:t>
            </a:r>
            <a:r>
              <a:rPr lang="en-US" sz="2000" b="0" dirty="0">
                <a:solidFill>
                  <a:srgbClr val="FF0000"/>
                </a:solidFill>
                <a:hlinkClick r:id="rId8"/>
              </a:rPr>
              <a:t>Map</a:t>
            </a:r>
            <a:r>
              <a:rPr lang="en-US" sz="2000" b="0" dirty="0">
                <a:hlinkClick r:id="rId8"/>
              </a:rPr>
              <a:t> Services</a:t>
            </a:r>
            <a:r>
              <a:rPr lang="en-US" sz="2000" b="0" dirty="0"/>
              <a:t>) </a:t>
            </a:r>
            <a:endParaRPr lang="en-US" sz="2000" b="0" dirty="0">
              <a:solidFill>
                <a:srgbClr val="FF0000"/>
              </a:solidFill>
            </a:endParaRPr>
          </a:p>
        </p:txBody>
      </p:sp>
      <p:pic>
        <p:nvPicPr>
          <p:cNvPr id="7" name="Shape 141"/>
          <p:cNvPicPr preferRelativeResize="0"/>
          <p:nvPr/>
        </p:nvPicPr>
        <p:blipFill rotWithShape="1">
          <a:blip r:embed="rId9">
            <a:alphaModFix/>
          </a:blip>
          <a:srcRect/>
          <a:stretch/>
        </p:blipFill>
        <p:spPr>
          <a:xfrm>
            <a:off x="1676400" y="6053137"/>
            <a:ext cx="457200" cy="384174"/>
          </a:xfrm>
          <a:prstGeom prst="rect">
            <a:avLst/>
          </a:prstGeom>
          <a:noFill/>
          <a:ln>
            <a:noFill/>
          </a:ln>
        </p:spPr>
      </p:pic>
      <p:sp>
        <p:nvSpPr>
          <p:cNvPr id="8"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31</a:t>
            </a:r>
          </a:p>
        </p:txBody>
      </p:sp>
      <p:pic>
        <p:nvPicPr>
          <p:cNvPr id="5" name="Picture 4">
            <a:extLst>
              <a:ext uri="{FF2B5EF4-FFF2-40B4-BE49-F238E27FC236}">
                <a16:creationId xmlns:a16="http://schemas.microsoft.com/office/drawing/2014/main" id="{EB4138A0-A011-4C09-828D-265B76ABA7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400" y="3189146"/>
            <a:ext cx="2533650" cy="1660227"/>
          </a:xfrm>
          <a:prstGeom prst="rect">
            <a:avLst/>
          </a:prstGeom>
        </p:spPr>
      </p:pic>
      <p:pic>
        <p:nvPicPr>
          <p:cNvPr id="11" name="Picture 10">
            <a:extLst>
              <a:ext uri="{FF2B5EF4-FFF2-40B4-BE49-F238E27FC236}">
                <a16:creationId xmlns:a16="http://schemas.microsoft.com/office/drawing/2014/main" id="{AA891429-DAE4-46D6-B8B5-B662876772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3756" y="3139559"/>
            <a:ext cx="2626179" cy="1333500"/>
          </a:xfrm>
          <a:prstGeom prst="rect">
            <a:avLst/>
          </a:prstGeom>
        </p:spPr>
      </p:pic>
      <p:pic>
        <p:nvPicPr>
          <p:cNvPr id="13" name="Picture 12">
            <a:extLst>
              <a:ext uri="{FF2B5EF4-FFF2-40B4-BE49-F238E27FC236}">
                <a16:creationId xmlns:a16="http://schemas.microsoft.com/office/drawing/2014/main" id="{F35B7235-6520-4CB0-842E-10D9C7D1D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0031" y="4019258"/>
            <a:ext cx="2699481" cy="1845373"/>
          </a:xfrm>
          <a:prstGeom prst="rect">
            <a:avLst/>
          </a:prstGeom>
        </p:spPr>
      </p:pic>
      <p:sp>
        <p:nvSpPr>
          <p:cNvPr id="14" name="TextBox 7">
            <a:extLst>
              <a:ext uri="{FF2B5EF4-FFF2-40B4-BE49-F238E27FC236}">
                <a16:creationId xmlns:a16="http://schemas.microsoft.com/office/drawing/2014/main" id="{FB35B964-ED88-4835-8B75-0D394FF040D7}"/>
              </a:ext>
            </a:extLst>
          </p:cNvPr>
          <p:cNvSpPr txBox="1"/>
          <p:nvPr/>
        </p:nvSpPr>
        <p:spPr>
          <a:xfrm>
            <a:off x="530088" y="4832808"/>
            <a:ext cx="2768998"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r>
              <a:rPr lang="en-US" sz="1200" dirty="0">
                <a:solidFill>
                  <a:schemeClr val="bg1"/>
                </a:solidFill>
              </a:rPr>
              <a:t>Data Pool</a:t>
            </a:r>
          </a:p>
        </p:txBody>
      </p:sp>
      <p:sp>
        <p:nvSpPr>
          <p:cNvPr id="15" name="TextBox 7">
            <a:extLst>
              <a:ext uri="{FF2B5EF4-FFF2-40B4-BE49-F238E27FC236}">
                <a16:creationId xmlns:a16="http://schemas.microsoft.com/office/drawing/2014/main" id="{135BA77A-F2A3-4BC9-84D2-BE1F8D1B5E18}"/>
              </a:ext>
            </a:extLst>
          </p:cNvPr>
          <p:cNvSpPr txBox="1"/>
          <p:nvPr/>
        </p:nvSpPr>
        <p:spPr>
          <a:xfrm>
            <a:off x="3268494" y="5895201"/>
            <a:ext cx="2768998"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r>
              <a:rPr lang="en-US" sz="1200" dirty="0">
                <a:solidFill>
                  <a:schemeClr val="bg1"/>
                </a:solidFill>
              </a:rPr>
              <a:t>Earthdata Search</a:t>
            </a:r>
          </a:p>
        </p:txBody>
      </p:sp>
      <p:sp>
        <p:nvSpPr>
          <p:cNvPr id="16" name="TextBox 7">
            <a:extLst>
              <a:ext uri="{FF2B5EF4-FFF2-40B4-BE49-F238E27FC236}">
                <a16:creationId xmlns:a16="http://schemas.microsoft.com/office/drawing/2014/main" id="{7A0EC789-38E2-479A-9855-4C5E23DCE180}"/>
              </a:ext>
            </a:extLst>
          </p:cNvPr>
          <p:cNvSpPr txBox="1"/>
          <p:nvPr/>
        </p:nvSpPr>
        <p:spPr>
          <a:xfrm>
            <a:off x="4712059" y="4469127"/>
            <a:ext cx="2768998"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r>
              <a:rPr lang="en-US" sz="1200" dirty="0">
                <a:solidFill>
                  <a:schemeClr val="bg1"/>
                </a:solidFill>
              </a:rPr>
              <a:t>AppEEARS</a:t>
            </a:r>
          </a:p>
        </p:txBody>
      </p:sp>
      <p:sp>
        <p:nvSpPr>
          <p:cNvPr id="17" name="TextBox 7">
            <a:extLst>
              <a:ext uri="{FF2B5EF4-FFF2-40B4-BE49-F238E27FC236}">
                <a16:creationId xmlns:a16="http://schemas.microsoft.com/office/drawing/2014/main" id="{96EED1BA-6F14-46E1-A1BB-21C20C378ACB}"/>
              </a:ext>
            </a:extLst>
          </p:cNvPr>
          <p:cNvSpPr txBox="1"/>
          <p:nvPr/>
        </p:nvSpPr>
        <p:spPr>
          <a:xfrm>
            <a:off x="7334929" y="5864631"/>
            <a:ext cx="2768998"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r>
              <a:rPr lang="en-US" sz="1200" dirty="0">
                <a:solidFill>
                  <a:schemeClr val="bg1"/>
                </a:solidFill>
              </a:rPr>
              <a:t>Web Map Services</a:t>
            </a:r>
          </a:p>
        </p:txBody>
      </p:sp>
      <p:pic>
        <p:nvPicPr>
          <p:cNvPr id="4" name="Picture 3">
            <a:extLst>
              <a:ext uri="{FF2B5EF4-FFF2-40B4-BE49-F238E27FC236}">
                <a16:creationId xmlns:a16="http://schemas.microsoft.com/office/drawing/2014/main" id="{A5B18167-1E84-42D0-816F-C16DE49B0F3F}"/>
              </a:ext>
            </a:extLst>
          </p:cNvPr>
          <p:cNvPicPr>
            <a:picLocks noChangeAspect="1"/>
          </p:cNvPicPr>
          <p:nvPr/>
        </p:nvPicPr>
        <p:blipFill>
          <a:blip r:embed="rId13"/>
          <a:stretch>
            <a:fillRect/>
          </a:stretch>
        </p:blipFill>
        <p:spPr>
          <a:xfrm>
            <a:off x="1573542" y="4392873"/>
            <a:ext cx="3138517" cy="1571802"/>
          </a:xfrm>
          <a:prstGeom prst="rect">
            <a:avLst/>
          </a:prstGeom>
        </p:spPr>
      </p:pic>
    </p:spTree>
    <p:extLst>
      <p:ext uri="{BB962C8B-B14F-4D97-AF65-F5344CB8AC3E}">
        <p14:creationId xmlns:p14="http://schemas.microsoft.com/office/powerpoint/2010/main" val="2484864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28" y="-15206"/>
            <a:ext cx="8305800" cy="1143000"/>
          </a:xfrm>
        </p:spPr>
        <p:txBody>
          <a:bodyPr/>
          <a:lstStyle/>
          <a:p>
            <a:r>
              <a:rPr lang="en-US" sz="3200" dirty="0">
                <a:solidFill>
                  <a:srgbClr val="FFFF00"/>
                </a:solidFill>
              </a:rPr>
              <a:t>Demo: AppEEARS</a:t>
            </a:r>
          </a:p>
        </p:txBody>
      </p:sp>
      <p:sp>
        <p:nvSpPr>
          <p:cNvPr id="3" name="Content Placeholder 2"/>
          <p:cNvSpPr>
            <a:spLocks noGrp="1"/>
          </p:cNvSpPr>
          <p:nvPr>
            <p:ph idx="1"/>
          </p:nvPr>
        </p:nvSpPr>
        <p:spPr>
          <a:xfrm>
            <a:off x="413628" y="1270321"/>
            <a:ext cx="8729632" cy="2335967"/>
          </a:xfrm>
        </p:spPr>
        <p:txBody>
          <a:bodyPr/>
          <a:lstStyle/>
          <a:p>
            <a:pPr>
              <a:buClr>
                <a:srgbClr val="FFFF66"/>
              </a:buClr>
            </a:pPr>
            <a:r>
              <a:rPr lang="en-US" sz="2400" b="0" dirty="0">
                <a:solidFill>
                  <a:srgbClr val="FFFF00"/>
                </a:solidFill>
              </a:rPr>
              <a:t>Location</a:t>
            </a:r>
            <a:r>
              <a:rPr lang="en-US" sz="2400" b="0" dirty="0"/>
              <a:t>: </a:t>
            </a:r>
          </a:p>
          <a:p>
            <a:pPr lvl="1">
              <a:buClr>
                <a:srgbClr val="FFFF66"/>
              </a:buClr>
            </a:pPr>
            <a:r>
              <a:rPr lang="en-US" b="0" dirty="0"/>
              <a:t>Pioneer Fire near Lowman, Idaho</a:t>
            </a:r>
          </a:p>
          <a:p>
            <a:pPr>
              <a:buClr>
                <a:srgbClr val="FFFF66"/>
              </a:buClr>
            </a:pPr>
            <a:r>
              <a:rPr lang="en-US" sz="2400" b="0" dirty="0">
                <a:solidFill>
                  <a:srgbClr val="FFFF00"/>
                </a:solidFill>
              </a:rPr>
              <a:t>Time: </a:t>
            </a:r>
          </a:p>
          <a:p>
            <a:pPr lvl="1">
              <a:buClr>
                <a:srgbClr val="FFFF66"/>
              </a:buClr>
            </a:pPr>
            <a:r>
              <a:rPr lang="en-US" b="0" dirty="0"/>
              <a:t>May 1 – Nov 30, 2015 - 2020</a:t>
            </a:r>
          </a:p>
          <a:p>
            <a:pPr>
              <a:buClr>
                <a:srgbClr val="FFFF66"/>
              </a:buClr>
            </a:pPr>
            <a:r>
              <a:rPr lang="en-US" sz="2400" b="0" dirty="0">
                <a:solidFill>
                  <a:srgbClr val="FFFF00"/>
                </a:solidFill>
              </a:rPr>
              <a:t>Data</a:t>
            </a:r>
            <a:r>
              <a:rPr lang="en-US" sz="2400" b="0" dirty="0"/>
              <a:t>: </a:t>
            </a:r>
          </a:p>
          <a:p>
            <a:pPr lvl="1">
              <a:buClr>
                <a:srgbClr val="FFFF66"/>
              </a:buClr>
            </a:pPr>
            <a:r>
              <a:rPr lang="en-US" b="0" dirty="0"/>
              <a:t>MCD64A1 V006 – Burn Date</a:t>
            </a:r>
          </a:p>
          <a:p>
            <a:pPr lvl="1">
              <a:buClr>
                <a:srgbClr val="FFFF66"/>
              </a:buClr>
            </a:pPr>
            <a:r>
              <a:rPr lang="en-US" b="0" dirty="0"/>
              <a:t>MOD13Q1 V006 – NDVI</a:t>
            </a:r>
          </a:p>
          <a:p>
            <a:pPr lvl="1">
              <a:buClr>
                <a:srgbClr val="FFFF66"/>
              </a:buClr>
            </a:pPr>
            <a:r>
              <a:rPr lang="en-US" b="0" dirty="0"/>
              <a:t>MOD14A2 V006 – Fire </a:t>
            </a:r>
          </a:p>
          <a:p>
            <a:pPr>
              <a:buClr>
                <a:srgbClr val="FFFF66"/>
              </a:buClr>
            </a:pPr>
            <a:endParaRPr lang="en-US" sz="2400" b="0" dirty="0">
              <a:solidFill>
                <a:srgbClr val="FF0000"/>
              </a:solidFill>
              <a:highlight>
                <a:srgbClr val="FF0000"/>
              </a:highlight>
            </a:endParaRPr>
          </a:p>
        </p:txBody>
      </p:sp>
      <p:pic>
        <p:nvPicPr>
          <p:cNvPr id="7"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8"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32</a:t>
            </a:r>
          </a:p>
        </p:txBody>
      </p:sp>
    </p:spTree>
    <p:extLst>
      <p:ext uri="{BB962C8B-B14F-4D97-AF65-F5344CB8AC3E}">
        <p14:creationId xmlns:p14="http://schemas.microsoft.com/office/powerpoint/2010/main" val="2382618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solidFill>
                  <a:srgbClr val="FFFF66"/>
                </a:solidFill>
              </a:rPr>
              <a:t>User Services</a:t>
            </a:r>
          </a:p>
        </p:txBody>
      </p:sp>
      <p:sp>
        <p:nvSpPr>
          <p:cNvPr id="57347" name="Content Placeholder 2"/>
          <p:cNvSpPr>
            <a:spLocks noGrp="1"/>
          </p:cNvSpPr>
          <p:nvPr>
            <p:ph idx="1"/>
          </p:nvPr>
        </p:nvSpPr>
        <p:spPr>
          <a:xfrm>
            <a:off x="381000" y="1236663"/>
            <a:ext cx="8305800" cy="4495800"/>
          </a:xfrm>
        </p:spPr>
        <p:txBody>
          <a:bodyPr/>
          <a:lstStyle/>
          <a:p>
            <a:pPr>
              <a:defRPr/>
            </a:pPr>
            <a:r>
              <a:rPr lang="en-US" altLang="en-US" sz="2400" dirty="0"/>
              <a:t>Contact information:</a:t>
            </a:r>
          </a:p>
          <a:p>
            <a:pPr lvl="1">
              <a:defRPr/>
            </a:pPr>
            <a:r>
              <a:rPr lang="en-US" altLang="en-US" dirty="0"/>
              <a:t>Questions about LP DAAC data: </a:t>
            </a:r>
          </a:p>
          <a:p>
            <a:pPr marL="0" indent="0">
              <a:buFont typeface="Wingdings" panose="05000000000000000000" pitchFamily="2" charset="2"/>
              <a:buNone/>
              <a:defRPr/>
            </a:pPr>
            <a:r>
              <a:rPr lang="en-US" sz="2000" dirty="0"/>
              <a:t>	</a:t>
            </a:r>
            <a:r>
              <a:rPr lang="en-US" sz="2400" dirty="0"/>
              <a:t>Voice:</a:t>
            </a:r>
            <a:r>
              <a:rPr lang="en-US" sz="2400" b="0" dirty="0"/>
              <a:t> 605-594-6116</a:t>
            </a:r>
            <a:br>
              <a:rPr lang="en-US" sz="2400" dirty="0"/>
            </a:br>
            <a:r>
              <a:rPr lang="en-US" sz="2400" dirty="0"/>
              <a:t>	Toll Free:</a:t>
            </a:r>
            <a:r>
              <a:rPr lang="en-US" sz="2400" b="0" dirty="0"/>
              <a:t> 866-573-3222 (866-LPE-DAAC)</a:t>
            </a:r>
            <a:br>
              <a:rPr lang="en-US" sz="2400" dirty="0"/>
            </a:br>
            <a:r>
              <a:rPr lang="en-US" sz="2400" dirty="0"/>
              <a:t>	E-mail: </a:t>
            </a:r>
            <a:r>
              <a:rPr lang="en-US" sz="2400" b="0" dirty="0">
                <a:solidFill>
                  <a:srgbClr val="FFFF66"/>
                </a:solidFill>
              </a:rPr>
              <a:t>LPDAAC@usgs.gov</a:t>
            </a:r>
          </a:p>
          <a:p>
            <a:pPr marL="0" indent="0">
              <a:buFont typeface="Wingdings" panose="05000000000000000000" pitchFamily="2" charset="2"/>
              <a:buNone/>
              <a:defRPr/>
            </a:pPr>
            <a:r>
              <a:rPr lang="en-US" sz="2400" dirty="0">
                <a:solidFill>
                  <a:srgbClr val="FFCC00"/>
                </a:solidFill>
              </a:rPr>
              <a:t>	</a:t>
            </a:r>
            <a:r>
              <a:rPr lang="en-US" sz="2400" dirty="0"/>
              <a:t>Web: </a:t>
            </a:r>
            <a:r>
              <a:rPr lang="en-US" sz="2400" b="0" dirty="0">
                <a:solidFill>
                  <a:srgbClr val="FFFF66"/>
                </a:solidFill>
              </a:rPr>
              <a:t>https://lpdaac.usgs.gov/</a:t>
            </a:r>
            <a:endParaRPr lang="en-US" sz="2400" dirty="0">
              <a:solidFill>
                <a:srgbClr val="FFFF66"/>
              </a:solidFill>
            </a:endParaRPr>
          </a:p>
          <a:p>
            <a:pPr>
              <a:defRPr/>
            </a:pPr>
            <a:endParaRPr lang="en-US" altLang="en-US" sz="800" dirty="0">
              <a:solidFill>
                <a:srgbClr val="FFFF66"/>
              </a:solidFill>
            </a:endParaRPr>
          </a:p>
          <a:p>
            <a:r>
              <a:rPr lang="en-US" altLang="en-US" sz="2400" dirty="0"/>
              <a:t>Join our listserv </a:t>
            </a:r>
            <a:r>
              <a:rPr lang="en-US" altLang="en-US" sz="2400" dirty="0">
                <a:solidFill>
                  <a:srgbClr val="FFFF66"/>
                </a:solidFill>
              </a:rPr>
              <a:t>https://lists.nasa.gov/mailman/listinfo/lpdaac</a:t>
            </a:r>
          </a:p>
          <a:p>
            <a:pPr lvl="1">
              <a:defRPr/>
            </a:pPr>
            <a:endParaRPr lang="en-US" altLang="en-US" sz="2000" dirty="0">
              <a:solidFill>
                <a:srgbClr val="FFFF66"/>
              </a:solidFill>
            </a:endParaRPr>
          </a:p>
          <a:p>
            <a:pPr marL="0" indent="0">
              <a:buFont typeface="Wingdings" panose="05000000000000000000" pitchFamily="2" charset="2"/>
              <a:buNone/>
              <a:defRPr/>
            </a:pPr>
            <a:endParaRPr lang="en-US" altLang="en-US" dirty="0"/>
          </a:p>
          <a:p>
            <a:pPr>
              <a:defRPr/>
            </a:pPr>
            <a:endParaRPr lang="en-US" altLang="en-US" dirty="0"/>
          </a:p>
        </p:txBody>
      </p:sp>
      <p:pic>
        <p:nvPicPr>
          <p:cNvPr id="6963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33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AB579FE-27C3-40EE-99D5-28C26848491F}"/>
              </a:ext>
            </a:extLst>
          </p:cNvPr>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4</a:t>
            </a:fld>
            <a:endParaRPr lang="en-US" sz="1200" dirty="0">
              <a:solidFill>
                <a:srgbClr val="888888"/>
              </a:solidFill>
              <a:ea typeface="Calibri"/>
              <a:cs typeface="Calibri"/>
              <a:sym typeface="Calibri"/>
            </a:endParaRPr>
          </a:p>
        </p:txBody>
      </p:sp>
      <p:pic>
        <p:nvPicPr>
          <p:cNvPr id="106" name="Shape 106"/>
          <p:cNvPicPr preferRelativeResize="0"/>
          <p:nvPr/>
        </p:nvPicPr>
        <p:blipFill rotWithShape="1">
          <a:blip r:embed="rId3">
            <a:alphaModFix/>
          </a:blip>
          <a:srcRect/>
          <a:stretch/>
        </p:blipFill>
        <p:spPr>
          <a:xfrm>
            <a:off x="1676400" y="6053137"/>
            <a:ext cx="457200" cy="384174"/>
          </a:xfrm>
          <a:prstGeom prst="rect">
            <a:avLst/>
          </a:prstGeom>
          <a:noFill/>
          <a:ln>
            <a:noFill/>
          </a:ln>
        </p:spPr>
      </p:pic>
      <p:pic>
        <p:nvPicPr>
          <p:cNvPr id="8" name="Picture 1"/>
          <p:cNvPicPr>
            <a:picLocks noChangeAspect="1"/>
          </p:cNvPicPr>
          <p:nvPr/>
        </p:nvPicPr>
        <p:blipFill rotWithShape="1">
          <a:blip r:embed="rId4">
            <a:extLst>
              <a:ext uri="{28A0092B-C50C-407E-A947-70E740481C1C}">
                <a14:useLocalDpi xmlns:a14="http://schemas.microsoft.com/office/drawing/2010/main" val="0"/>
              </a:ext>
            </a:extLst>
          </a:blip>
          <a:srcRect l="3228" t="5850" r="3228" b="4731"/>
          <a:stretch/>
        </p:blipFill>
        <p:spPr bwMode="auto">
          <a:xfrm>
            <a:off x="76200" y="138145"/>
            <a:ext cx="8991600" cy="582295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81713"/>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lstStyle/>
          <a:p>
            <a:pPr algn="ctr"/>
            <a:r>
              <a:rPr lang="en-US" dirty="0">
                <a:solidFill>
                  <a:srgbClr val="FFFF00"/>
                </a:solidFill>
              </a:rPr>
              <a:t>LP DAAC Data Fast Facts!</a:t>
            </a:r>
          </a:p>
        </p:txBody>
      </p:sp>
      <p:sp>
        <p:nvSpPr>
          <p:cNvPr id="3" name="Content Placeholder 2"/>
          <p:cNvSpPr>
            <a:spLocks noGrp="1"/>
          </p:cNvSpPr>
          <p:nvPr>
            <p:ph idx="1"/>
          </p:nvPr>
        </p:nvSpPr>
        <p:spPr>
          <a:xfrm>
            <a:off x="457200" y="1198449"/>
            <a:ext cx="8610600" cy="1773351"/>
          </a:xfrm>
        </p:spPr>
        <p:txBody>
          <a:bodyPr/>
          <a:lstStyle/>
          <a:p>
            <a:pPr>
              <a:buClr>
                <a:srgbClr val="FFFF66"/>
              </a:buClr>
            </a:pPr>
            <a:r>
              <a:rPr lang="en-US" sz="2400" b="0" dirty="0"/>
              <a:t>Access to </a:t>
            </a:r>
            <a:r>
              <a:rPr lang="en-US" sz="2400" b="0" dirty="0">
                <a:solidFill>
                  <a:srgbClr val="FFFF66"/>
                </a:solidFill>
              </a:rPr>
              <a:t>4.7</a:t>
            </a:r>
            <a:r>
              <a:rPr lang="en-US" sz="2400" b="0" dirty="0">
                <a:solidFill>
                  <a:srgbClr val="92D050"/>
                </a:solidFill>
              </a:rPr>
              <a:t> </a:t>
            </a:r>
            <a:r>
              <a:rPr lang="en-US" sz="2400" b="0" dirty="0"/>
              <a:t>petabytes of land data </a:t>
            </a:r>
          </a:p>
          <a:p>
            <a:pPr>
              <a:buClr>
                <a:srgbClr val="FFFF66"/>
              </a:buClr>
            </a:pPr>
            <a:r>
              <a:rPr lang="en-US" sz="2400" b="0" dirty="0"/>
              <a:t>Data available from </a:t>
            </a:r>
            <a:r>
              <a:rPr lang="en-US" sz="2400" b="0" dirty="0">
                <a:solidFill>
                  <a:srgbClr val="FFFF66"/>
                </a:solidFill>
              </a:rPr>
              <a:t>1981 to present</a:t>
            </a:r>
          </a:p>
          <a:p>
            <a:pPr>
              <a:buClr>
                <a:srgbClr val="FFFF66"/>
              </a:buClr>
            </a:pPr>
            <a:r>
              <a:rPr lang="en-US" sz="2400" b="0" dirty="0"/>
              <a:t>Data provides information about the Earth from </a:t>
            </a:r>
            <a:r>
              <a:rPr lang="en-US" sz="2400" b="0" dirty="0">
                <a:solidFill>
                  <a:srgbClr val="FFFF66"/>
                </a:solidFill>
              </a:rPr>
              <a:t>1 millimeter to 5,600 meters</a:t>
            </a:r>
            <a:r>
              <a:rPr lang="en-US" sz="2400" b="0" dirty="0"/>
              <a:t> per pixel</a:t>
            </a:r>
          </a:p>
          <a:p>
            <a:pPr>
              <a:buClr>
                <a:srgbClr val="FFFF66"/>
              </a:buClr>
            </a:pPr>
            <a:r>
              <a:rPr lang="en-US" sz="2400" b="0" dirty="0"/>
              <a:t>All data and resources available at </a:t>
            </a:r>
            <a:r>
              <a:rPr lang="en-US" sz="2400" b="0" dirty="0">
                <a:solidFill>
                  <a:srgbClr val="FFFF66"/>
                </a:solidFill>
              </a:rPr>
              <a:t>no cost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2116" t="6366" r="14423"/>
          <a:stretch/>
        </p:blipFill>
        <p:spPr>
          <a:xfrm>
            <a:off x="685800" y="3429000"/>
            <a:ext cx="2514600" cy="18550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667" b="25000"/>
          <a:stretch/>
        </p:blipFill>
        <p:spPr>
          <a:xfrm>
            <a:off x="3337034" y="3429000"/>
            <a:ext cx="5425966" cy="1853872"/>
          </a:xfrm>
          <a:prstGeom prst="rect">
            <a:avLst/>
          </a:prstGeom>
        </p:spPr>
      </p:pic>
      <p:pic>
        <p:nvPicPr>
          <p:cNvPr id="5" name="Shape 141"/>
          <p:cNvPicPr preferRelativeResize="0"/>
          <p:nvPr/>
        </p:nvPicPr>
        <p:blipFill rotWithShape="1">
          <a:blip r:embed="rId5">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5</a:t>
            </a:fld>
            <a:endParaRPr lang="en-US" sz="1200" dirty="0">
              <a:solidFill>
                <a:srgbClr val="888888"/>
              </a:solidFill>
              <a:ea typeface="Calibri"/>
              <a:cs typeface="Calibri"/>
              <a:sym typeface="Calibri"/>
            </a:endParaRPr>
          </a:p>
        </p:txBody>
      </p:sp>
      <p:sp>
        <p:nvSpPr>
          <p:cNvPr id="8" name="TextBox 7"/>
          <p:cNvSpPr txBox="1"/>
          <p:nvPr/>
        </p:nvSpPr>
        <p:spPr>
          <a:xfrm>
            <a:off x="520500" y="5278551"/>
            <a:ext cx="3060899" cy="830997"/>
          </a:xfrm>
          <a:prstGeom prst="rect">
            <a:avLst/>
          </a:prstGeom>
          <a:noFill/>
        </p:spPr>
        <p:txBody>
          <a:bodyPr wrap="square" rtlCol="0">
            <a:spAutoFit/>
          </a:bodyPr>
          <a:lstStyle/>
          <a:p>
            <a:pPr algn="r"/>
            <a:r>
              <a:rPr lang="en-US" sz="1200" dirty="0">
                <a:solidFill>
                  <a:schemeClr val="bg1"/>
                </a:solidFill>
              </a:rPr>
              <a:t>ASTER: AST_L1T</a:t>
            </a:r>
            <a:br>
              <a:rPr lang="en-US" sz="1200" dirty="0">
                <a:solidFill>
                  <a:schemeClr val="bg1"/>
                </a:solidFill>
              </a:rPr>
            </a:br>
            <a:r>
              <a:rPr lang="en-US" sz="1200" dirty="0">
                <a:solidFill>
                  <a:schemeClr val="bg1"/>
                </a:solidFill>
              </a:rPr>
              <a:t>Kurnool Ultra Mega Solar Park, India</a:t>
            </a:r>
          </a:p>
          <a:p>
            <a:pPr algn="r"/>
            <a:r>
              <a:rPr lang="en-US" sz="1200" dirty="0">
                <a:solidFill>
                  <a:schemeClr val="bg1"/>
                </a:solidFill>
              </a:rPr>
              <a:t>DOI 10.5067/ASTER/AST_L1T.003  </a:t>
            </a:r>
            <a:br>
              <a:rPr lang="en-US" sz="1200" dirty="0">
                <a:solidFill>
                  <a:schemeClr val="bg1"/>
                </a:solidFill>
              </a:rPr>
            </a:br>
            <a:r>
              <a:rPr lang="en-US" sz="1200" dirty="0">
                <a:solidFill>
                  <a:schemeClr val="bg1"/>
                </a:solidFill>
              </a:rPr>
              <a:t>15 meter </a:t>
            </a:r>
          </a:p>
        </p:txBody>
      </p:sp>
      <p:sp>
        <p:nvSpPr>
          <p:cNvPr id="9" name="TextBox 8"/>
          <p:cNvSpPr txBox="1"/>
          <p:nvPr/>
        </p:nvSpPr>
        <p:spPr>
          <a:xfrm>
            <a:off x="5996270" y="5278551"/>
            <a:ext cx="2768998" cy="830997"/>
          </a:xfrm>
          <a:prstGeom prst="rect">
            <a:avLst/>
          </a:prstGeom>
          <a:noFill/>
        </p:spPr>
        <p:txBody>
          <a:bodyPr wrap="square" rtlCol="0">
            <a:spAutoFit/>
          </a:bodyPr>
          <a:lstStyle/>
          <a:p>
            <a:pPr algn="r"/>
            <a:r>
              <a:rPr lang="en-US" sz="1200" dirty="0">
                <a:solidFill>
                  <a:schemeClr val="bg1"/>
                </a:solidFill>
              </a:rPr>
              <a:t>VIIRS: VNP09CMG</a:t>
            </a:r>
            <a:br>
              <a:rPr lang="en-US" sz="1200" dirty="0">
                <a:solidFill>
                  <a:schemeClr val="bg1"/>
                </a:solidFill>
              </a:rPr>
            </a:br>
            <a:r>
              <a:rPr lang="en-US" sz="1200" dirty="0">
                <a:solidFill>
                  <a:schemeClr val="bg1"/>
                </a:solidFill>
              </a:rPr>
              <a:t>Globe</a:t>
            </a:r>
          </a:p>
          <a:p>
            <a:pPr algn="r"/>
            <a:r>
              <a:rPr lang="en-US" sz="1200" dirty="0">
                <a:solidFill>
                  <a:schemeClr val="bg1"/>
                </a:solidFill>
              </a:rPr>
              <a:t>DOI 10.5067/VIIRS/VNP09CMG.001  </a:t>
            </a:r>
          </a:p>
          <a:p>
            <a:pPr algn="r"/>
            <a:r>
              <a:rPr lang="en-US" sz="1200" dirty="0">
                <a:solidFill>
                  <a:schemeClr val="bg1"/>
                </a:solidFill>
              </a:rPr>
              <a:t>5,600 meter</a:t>
            </a:r>
          </a:p>
        </p:txBody>
      </p:sp>
    </p:spTree>
    <p:extLst>
      <p:ext uri="{BB962C8B-B14F-4D97-AF65-F5344CB8AC3E}">
        <p14:creationId xmlns:p14="http://schemas.microsoft.com/office/powerpoint/2010/main" val="304889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87297205"/>
              </p:ext>
            </p:extLst>
          </p:nvPr>
        </p:nvGraphicFramePr>
        <p:xfrm>
          <a:off x="92202" y="1170242"/>
          <a:ext cx="8959596" cy="4818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26720" y="0"/>
            <a:ext cx="8305800" cy="1143000"/>
          </a:xfrm>
        </p:spPr>
        <p:txBody>
          <a:bodyPr/>
          <a:lstStyle/>
          <a:p>
            <a:pPr algn="ctr"/>
            <a:r>
              <a:rPr lang="en-US" dirty="0">
                <a:solidFill>
                  <a:srgbClr val="FFFF00"/>
                </a:solidFill>
              </a:rPr>
              <a:t>What Types of Data Are Available?</a:t>
            </a:r>
          </a:p>
        </p:txBody>
      </p:sp>
      <p:pic>
        <p:nvPicPr>
          <p:cNvPr id="7"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a:extLst>
              <a:ext uri="{FF2B5EF4-FFF2-40B4-BE49-F238E27FC236}">
                <a16:creationId xmlns:a16="http://schemas.microsoft.com/office/drawing/2014/main" id="{98C98C4E-2CAB-4075-9249-53BF37F9D7FE}"/>
              </a:ext>
            </a:extLst>
          </p:cNvPr>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6</a:t>
            </a:fld>
            <a:endParaRPr lang="en-US" sz="1200" dirty="0">
              <a:solidFill>
                <a:srgbClr val="888888"/>
              </a:solidFill>
              <a:ea typeface="Calibri"/>
              <a:cs typeface="Calibri"/>
              <a:sym typeface="Calibri"/>
            </a:endParaRPr>
          </a:p>
        </p:txBody>
      </p:sp>
    </p:spTree>
    <p:extLst>
      <p:ext uri="{BB962C8B-B14F-4D97-AF65-F5344CB8AC3E}">
        <p14:creationId xmlns:p14="http://schemas.microsoft.com/office/powerpoint/2010/main" val="372375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66846369"/>
              </p:ext>
            </p:extLst>
          </p:nvPr>
        </p:nvGraphicFramePr>
        <p:xfrm>
          <a:off x="176212" y="1066800"/>
          <a:ext cx="8791575" cy="41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0" name="Rectangle 2"/>
          <p:cNvSpPr>
            <a:spLocks noGrp="1" noChangeArrowheads="1"/>
          </p:cNvSpPr>
          <p:nvPr>
            <p:ph type="title"/>
          </p:nvPr>
        </p:nvSpPr>
        <p:spPr>
          <a:xfrm>
            <a:off x="457200" y="0"/>
            <a:ext cx="8305800" cy="1143000"/>
          </a:xfrm>
          <a:noFill/>
        </p:spPr>
        <p:txBody>
          <a:bodyPr lIns="64008"/>
          <a:lstStyle/>
          <a:p>
            <a:pPr algn="ctr"/>
            <a:r>
              <a:rPr lang="en-US" altLang="en-US" dirty="0">
                <a:solidFill>
                  <a:srgbClr val="FFFF00"/>
                </a:solidFill>
              </a:rPr>
              <a:t>Where Do the Data Come From?</a:t>
            </a:r>
          </a:p>
        </p:txBody>
      </p:sp>
      <p:sp>
        <p:nvSpPr>
          <p:cNvPr id="3" name="Rectangle 2">
            <a:extLst>
              <a:ext uri="{FF2B5EF4-FFF2-40B4-BE49-F238E27FC236}">
                <a16:creationId xmlns:a16="http://schemas.microsoft.com/office/drawing/2014/main" id="{1B309285-A98E-44EF-91F1-AD1430DE4AEE}"/>
              </a:ext>
            </a:extLst>
          </p:cNvPr>
          <p:cNvSpPr/>
          <p:nvPr/>
        </p:nvSpPr>
        <p:spPr>
          <a:xfrm rot="20133142">
            <a:off x="365033" y="1100426"/>
            <a:ext cx="2622732" cy="307777"/>
          </a:xfrm>
          <a:prstGeom prst="rect">
            <a:avLst/>
          </a:prstGeom>
          <a:noFill/>
        </p:spPr>
        <p:txBody>
          <a:bodyPr wrap="square" lIns="91440" tIns="45720" rIns="91440" bIns="45720">
            <a:spAutoFit/>
          </a:bodyPr>
          <a:lstStyle/>
          <a:p>
            <a:pPr algn="ctr"/>
            <a:r>
              <a:rPr lang="en-US" sz="1400" b="1" cap="none" spc="0" dirty="0">
                <a:ln w="0"/>
                <a:solidFill>
                  <a:srgbClr val="FFFF66"/>
                </a:solidFill>
                <a:effectLst>
                  <a:outerShdw blurRad="38100" dist="19050" dir="2700000" algn="tl" rotWithShape="0">
                    <a:schemeClr val="dk1">
                      <a:alpha val="40000"/>
                    </a:schemeClr>
                  </a:outerShdw>
                </a:effectLst>
              </a:rPr>
              <a:t>COMING SOON!</a:t>
            </a:r>
          </a:p>
        </p:txBody>
      </p:sp>
      <p:pic>
        <p:nvPicPr>
          <p:cNvPr id="12291"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latin typeface="+mj-lt"/>
                <a:ea typeface="Calibri"/>
                <a:cs typeface="Calibri"/>
                <a:sym typeface="Calibri"/>
              </a:rPr>
              <a:t>7</a:t>
            </a:r>
          </a:p>
        </p:txBody>
      </p:sp>
    </p:spTree>
    <p:extLst>
      <p:ext uri="{BB962C8B-B14F-4D97-AF65-F5344CB8AC3E}">
        <p14:creationId xmlns:p14="http://schemas.microsoft.com/office/powerpoint/2010/main" val="372255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58160" y="1373435"/>
          <a:ext cx="8504840" cy="424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0" name="Rectangle 2"/>
          <p:cNvSpPr>
            <a:spLocks noGrp="1" noChangeArrowheads="1"/>
          </p:cNvSpPr>
          <p:nvPr>
            <p:ph type="title"/>
          </p:nvPr>
        </p:nvSpPr>
        <p:spPr>
          <a:xfrm>
            <a:off x="381000" y="90488"/>
            <a:ext cx="8305800" cy="1143000"/>
          </a:xfrm>
          <a:noFill/>
        </p:spPr>
        <p:txBody>
          <a:bodyPr lIns="64008"/>
          <a:lstStyle/>
          <a:p>
            <a:r>
              <a:rPr lang="en-US" altLang="en-US" dirty="0">
                <a:solidFill>
                  <a:srgbClr val="FFFF66"/>
                </a:solidFill>
              </a:rPr>
              <a:t>Where Do the Data Come From?</a:t>
            </a:r>
          </a:p>
        </p:txBody>
      </p:sp>
      <p:pic>
        <p:nvPicPr>
          <p:cNvPr id="12291"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latin typeface="+mj-lt"/>
                <a:ea typeface="Calibri"/>
                <a:cs typeface="Calibri"/>
                <a:sym typeface="Calibri"/>
              </a:rPr>
              <a:t>10</a:t>
            </a:r>
          </a:p>
        </p:txBody>
      </p:sp>
      <p:pic>
        <p:nvPicPr>
          <p:cNvPr id="6" name="Picture 2" descr="http://wallpapercave.com/wp/4L5OhqD.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636" y="0"/>
            <a:ext cx="943383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228600" y="3741819"/>
            <a:ext cx="8763000"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06173" y="2426530"/>
            <a:ext cx="1124026"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5,600 m</a:t>
            </a:r>
          </a:p>
        </p:txBody>
      </p:sp>
      <p:sp>
        <p:nvSpPr>
          <p:cNvPr id="9" name="TextBox 8"/>
          <p:cNvSpPr txBox="1"/>
          <p:nvPr/>
        </p:nvSpPr>
        <p:spPr>
          <a:xfrm>
            <a:off x="6330749" y="2402622"/>
            <a:ext cx="1124026"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1,000 m</a:t>
            </a:r>
          </a:p>
        </p:txBody>
      </p:sp>
      <p:sp>
        <p:nvSpPr>
          <p:cNvPr id="10" name="TextBox 9"/>
          <p:cNvSpPr txBox="1"/>
          <p:nvPr/>
        </p:nvSpPr>
        <p:spPr>
          <a:xfrm>
            <a:off x="5178635" y="2395714"/>
            <a:ext cx="910827"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500 m</a:t>
            </a:r>
          </a:p>
        </p:txBody>
      </p:sp>
      <p:sp>
        <p:nvSpPr>
          <p:cNvPr id="11" name="TextBox 10"/>
          <p:cNvSpPr txBox="1"/>
          <p:nvPr/>
        </p:nvSpPr>
        <p:spPr>
          <a:xfrm>
            <a:off x="4011919" y="2404581"/>
            <a:ext cx="910827"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250 m</a:t>
            </a:r>
          </a:p>
        </p:txBody>
      </p:sp>
      <p:sp>
        <p:nvSpPr>
          <p:cNvPr id="16" name="TextBox 15"/>
          <p:cNvSpPr txBox="1"/>
          <p:nvPr/>
        </p:nvSpPr>
        <p:spPr>
          <a:xfrm>
            <a:off x="-58656" y="5408952"/>
            <a:ext cx="797013" cy="400110"/>
          </a:xfrm>
          <a:prstGeom prst="rect">
            <a:avLst/>
          </a:prstGeom>
          <a:noFill/>
        </p:spPr>
        <p:txBody>
          <a:bodyPr wrap="none" rtlCol="0" anchor="ctr">
            <a:spAutoFit/>
          </a:bodyPr>
          <a:lstStyle/>
          <a:p>
            <a:r>
              <a:rPr lang="en-US" sz="2000" b="1" dirty="0">
                <a:solidFill>
                  <a:srgbClr val="B51BAE"/>
                </a:solidFill>
                <a:cs typeface="Arial" panose="020B0604020202020204" pitchFamily="34" charset="0"/>
              </a:rPr>
              <a:t>Daily</a:t>
            </a:r>
          </a:p>
        </p:txBody>
      </p:sp>
      <p:sp>
        <p:nvSpPr>
          <p:cNvPr id="18" name="TextBox 17"/>
          <p:cNvSpPr txBox="1"/>
          <p:nvPr/>
        </p:nvSpPr>
        <p:spPr>
          <a:xfrm>
            <a:off x="-50347" y="4365806"/>
            <a:ext cx="2102050" cy="400110"/>
          </a:xfrm>
          <a:prstGeom prst="rect">
            <a:avLst/>
          </a:prstGeom>
          <a:noFill/>
        </p:spPr>
        <p:txBody>
          <a:bodyPr wrap="none" rtlCol="0">
            <a:spAutoFit/>
          </a:bodyPr>
          <a:lstStyle/>
          <a:p>
            <a:r>
              <a:rPr lang="en-US" sz="2000" b="1" dirty="0">
                <a:solidFill>
                  <a:srgbClr val="FFFF00"/>
                </a:solidFill>
                <a:cs typeface="Arial" panose="020B0604020202020204" pitchFamily="34" charset="0"/>
              </a:rPr>
              <a:t>Daily - Taskable</a:t>
            </a:r>
          </a:p>
        </p:txBody>
      </p:sp>
      <p:sp>
        <p:nvSpPr>
          <p:cNvPr id="19" name="TextBox 18"/>
          <p:cNvSpPr txBox="1"/>
          <p:nvPr/>
        </p:nvSpPr>
        <p:spPr>
          <a:xfrm>
            <a:off x="-74969" y="541448"/>
            <a:ext cx="2951449" cy="461665"/>
          </a:xfrm>
          <a:prstGeom prst="rect">
            <a:avLst/>
          </a:prstGeom>
          <a:noFill/>
        </p:spPr>
        <p:txBody>
          <a:bodyPr wrap="none" rtlCol="0">
            <a:spAutoFit/>
          </a:bodyPr>
          <a:lstStyle/>
          <a:p>
            <a:r>
              <a:rPr lang="en-US" sz="2400" b="1" dirty="0">
                <a:solidFill>
                  <a:schemeClr val="bg1"/>
                </a:solidFill>
                <a:cs typeface="Arial" panose="020B0604020202020204" pitchFamily="34" charset="0"/>
              </a:rPr>
              <a:t>Spatial Resolution </a:t>
            </a:r>
          </a:p>
        </p:txBody>
      </p:sp>
      <p:sp>
        <p:nvSpPr>
          <p:cNvPr id="20" name="TextBox 19"/>
          <p:cNvSpPr txBox="1"/>
          <p:nvPr/>
        </p:nvSpPr>
        <p:spPr>
          <a:xfrm>
            <a:off x="1490680" y="6157165"/>
            <a:ext cx="3220369" cy="461665"/>
          </a:xfrm>
          <a:prstGeom prst="rect">
            <a:avLst/>
          </a:prstGeom>
          <a:noFill/>
        </p:spPr>
        <p:txBody>
          <a:bodyPr wrap="none" rtlCol="0">
            <a:spAutoFit/>
          </a:bodyPr>
          <a:lstStyle/>
          <a:p>
            <a:r>
              <a:rPr lang="en-US" sz="2400" b="1" dirty="0">
                <a:solidFill>
                  <a:schemeClr val="bg1"/>
                </a:solidFill>
                <a:cs typeface="Arial" panose="020B0604020202020204" pitchFamily="34" charset="0"/>
              </a:rPr>
              <a:t>Temporal Resolution</a:t>
            </a:r>
          </a:p>
        </p:txBody>
      </p:sp>
      <p:pic>
        <p:nvPicPr>
          <p:cNvPr id="21" name="Picture 4" descr="Image result for nasa aqu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3690">
            <a:off x="5193756" y="1104146"/>
            <a:ext cx="1942793" cy="1295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nasa terr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242921">
            <a:off x="3655256" y="97833"/>
            <a:ext cx="1969421" cy="147706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4378" y="1152893"/>
            <a:ext cx="768159" cy="400110"/>
          </a:xfrm>
          <a:prstGeom prst="rect">
            <a:avLst/>
          </a:prstGeom>
          <a:noFill/>
        </p:spPr>
        <p:txBody>
          <a:bodyPr wrap="none" rtlCol="0">
            <a:spAutoFit/>
          </a:bodyPr>
          <a:lstStyle/>
          <a:p>
            <a:r>
              <a:rPr lang="en-US" sz="2000" b="1" dirty="0">
                <a:solidFill>
                  <a:srgbClr val="FFFF00"/>
                </a:solidFill>
                <a:cs typeface="Arial" panose="020B0604020202020204" pitchFamily="34" charset="0"/>
              </a:rPr>
              <a:t>15 m</a:t>
            </a:r>
          </a:p>
        </p:txBody>
      </p:sp>
      <p:sp>
        <p:nvSpPr>
          <p:cNvPr id="27" name="TextBox 26"/>
          <p:cNvSpPr txBox="1"/>
          <p:nvPr/>
        </p:nvSpPr>
        <p:spPr>
          <a:xfrm>
            <a:off x="1509846" y="1151384"/>
            <a:ext cx="768159" cy="400110"/>
          </a:xfrm>
          <a:prstGeom prst="rect">
            <a:avLst/>
          </a:prstGeom>
          <a:noFill/>
        </p:spPr>
        <p:txBody>
          <a:bodyPr wrap="none" rtlCol="0">
            <a:spAutoFit/>
          </a:bodyPr>
          <a:lstStyle/>
          <a:p>
            <a:r>
              <a:rPr lang="en-US" sz="2000" b="1" dirty="0">
                <a:solidFill>
                  <a:srgbClr val="FFFF00"/>
                </a:solidFill>
                <a:cs typeface="Arial" panose="020B0604020202020204" pitchFamily="34" charset="0"/>
              </a:rPr>
              <a:t>30 m</a:t>
            </a:r>
          </a:p>
        </p:txBody>
      </p:sp>
      <p:sp>
        <p:nvSpPr>
          <p:cNvPr id="28" name="TextBox 27"/>
          <p:cNvSpPr txBox="1"/>
          <p:nvPr/>
        </p:nvSpPr>
        <p:spPr>
          <a:xfrm>
            <a:off x="2992392" y="1143872"/>
            <a:ext cx="768159" cy="400110"/>
          </a:xfrm>
          <a:prstGeom prst="rect">
            <a:avLst/>
          </a:prstGeom>
          <a:noFill/>
        </p:spPr>
        <p:txBody>
          <a:bodyPr wrap="none" rtlCol="0">
            <a:spAutoFit/>
          </a:bodyPr>
          <a:lstStyle/>
          <a:p>
            <a:r>
              <a:rPr lang="en-US" sz="2000" b="1" dirty="0">
                <a:solidFill>
                  <a:srgbClr val="FFFF00"/>
                </a:solidFill>
                <a:cs typeface="Arial" panose="020B0604020202020204" pitchFamily="34" charset="0"/>
              </a:rPr>
              <a:t>90 m</a:t>
            </a:r>
          </a:p>
        </p:txBody>
      </p:sp>
      <p:sp>
        <p:nvSpPr>
          <p:cNvPr id="29" name="TextBox 28"/>
          <p:cNvSpPr txBox="1"/>
          <p:nvPr/>
        </p:nvSpPr>
        <p:spPr>
          <a:xfrm>
            <a:off x="5164033" y="2776714"/>
            <a:ext cx="910827" cy="400110"/>
          </a:xfrm>
          <a:prstGeom prst="rect">
            <a:avLst/>
          </a:prstGeom>
          <a:noFill/>
        </p:spPr>
        <p:txBody>
          <a:bodyPr wrap="none" rtlCol="0" anchor="t" anchorCtr="0">
            <a:spAutoFit/>
          </a:bodyPr>
          <a:lstStyle/>
          <a:p>
            <a:r>
              <a:rPr lang="en-US" sz="2000" b="1" dirty="0">
                <a:solidFill>
                  <a:srgbClr val="00B0F0"/>
                </a:solidFill>
                <a:cs typeface="Arial" panose="020B0604020202020204" pitchFamily="34" charset="0"/>
              </a:rPr>
              <a:t>500 m</a:t>
            </a:r>
          </a:p>
        </p:txBody>
      </p:sp>
      <p:sp>
        <p:nvSpPr>
          <p:cNvPr id="30" name="TextBox 29"/>
          <p:cNvSpPr txBox="1"/>
          <p:nvPr/>
        </p:nvSpPr>
        <p:spPr>
          <a:xfrm>
            <a:off x="6330749" y="2787784"/>
            <a:ext cx="1124026" cy="400110"/>
          </a:xfrm>
          <a:prstGeom prst="rect">
            <a:avLst/>
          </a:prstGeom>
          <a:noFill/>
        </p:spPr>
        <p:txBody>
          <a:bodyPr wrap="none" rtlCol="0" anchor="t" anchorCtr="0">
            <a:spAutoFit/>
          </a:bodyPr>
          <a:lstStyle/>
          <a:p>
            <a:r>
              <a:rPr lang="en-US" sz="2000" b="1" dirty="0">
                <a:solidFill>
                  <a:srgbClr val="00B0F0"/>
                </a:solidFill>
                <a:cs typeface="Arial" panose="020B0604020202020204" pitchFamily="34" charset="0"/>
              </a:rPr>
              <a:t>1,000 m</a:t>
            </a:r>
          </a:p>
        </p:txBody>
      </p:sp>
      <p:sp>
        <p:nvSpPr>
          <p:cNvPr id="32" name="TextBox 31"/>
          <p:cNvSpPr txBox="1"/>
          <p:nvPr/>
        </p:nvSpPr>
        <p:spPr>
          <a:xfrm>
            <a:off x="8006173" y="2768792"/>
            <a:ext cx="1124026" cy="400110"/>
          </a:xfrm>
          <a:prstGeom prst="rect">
            <a:avLst/>
          </a:prstGeom>
          <a:noFill/>
        </p:spPr>
        <p:txBody>
          <a:bodyPr wrap="none" rtlCol="0" anchor="t" anchorCtr="0">
            <a:spAutoFit/>
          </a:bodyPr>
          <a:lstStyle/>
          <a:p>
            <a:r>
              <a:rPr lang="en-US" sz="2000" b="1" dirty="0">
                <a:solidFill>
                  <a:srgbClr val="00B0F0"/>
                </a:solidFill>
                <a:cs typeface="Arial" panose="020B0604020202020204" pitchFamily="34" charset="0"/>
              </a:rPr>
              <a:t>5,600 m</a:t>
            </a:r>
          </a:p>
        </p:txBody>
      </p:sp>
      <p:sp>
        <p:nvSpPr>
          <p:cNvPr id="33" name="TextBox 32"/>
          <p:cNvSpPr txBox="1"/>
          <p:nvPr/>
        </p:nvSpPr>
        <p:spPr>
          <a:xfrm>
            <a:off x="-56496" y="5735619"/>
            <a:ext cx="797013" cy="400110"/>
          </a:xfrm>
          <a:prstGeom prst="rect">
            <a:avLst/>
          </a:prstGeom>
          <a:noFill/>
        </p:spPr>
        <p:txBody>
          <a:bodyPr wrap="none" rtlCol="0">
            <a:spAutoFit/>
          </a:bodyPr>
          <a:lstStyle/>
          <a:p>
            <a:r>
              <a:rPr lang="en-US" sz="2000" b="1" dirty="0">
                <a:solidFill>
                  <a:srgbClr val="00B0F0"/>
                </a:solidFill>
                <a:cs typeface="Arial" panose="020B0604020202020204" pitchFamily="34" charset="0"/>
              </a:rPr>
              <a:t>Daily</a:t>
            </a:r>
          </a:p>
        </p:txBody>
      </p:sp>
      <p:sp>
        <p:nvSpPr>
          <p:cNvPr id="34" name="TextBox 33"/>
          <p:cNvSpPr txBox="1"/>
          <p:nvPr/>
        </p:nvSpPr>
        <p:spPr>
          <a:xfrm>
            <a:off x="1922608" y="5733391"/>
            <a:ext cx="840295" cy="400110"/>
          </a:xfrm>
          <a:prstGeom prst="rect">
            <a:avLst/>
          </a:prstGeom>
          <a:noFill/>
        </p:spPr>
        <p:txBody>
          <a:bodyPr wrap="none" rtlCol="0">
            <a:spAutoFit/>
          </a:bodyPr>
          <a:lstStyle/>
          <a:p>
            <a:r>
              <a:rPr lang="en-US" sz="2000" b="1" dirty="0">
                <a:solidFill>
                  <a:srgbClr val="00B0F0"/>
                </a:solidFill>
                <a:cs typeface="Arial" panose="020B0604020202020204" pitchFamily="34" charset="0"/>
              </a:rPr>
              <a:t>8 day</a:t>
            </a:r>
          </a:p>
        </p:txBody>
      </p:sp>
      <p:sp>
        <p:nvSpPr>
          <p:cNvPr id="35" name="TextBox 34"/>
          <p:cNvSpPr txBox="1"/>
          <p:nvPr/>
        </p:nvSpPr>
        <p:spPr>
          <a:xfrm>
            <a:off x="1920449" y="5433527"/>
            <a:ext cx="840295"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8 day</a:t>
            </a:r>
          </a:p>
        </p:txBody>
      </p:sp>
      <p:sp>
        <p:nvSpPr>
          <p:cNvPr id="36" name="TextBox 35"/>
          <p:cNvSpPr txBox="1"/>
          <p:nvPr/>
        </p:nvSpPr>
        <p:spPr>
          <a:xfrm>
            <a:off x="896382" y="5408952"/>
            <a:ext cx="840295"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4 day</a:t>
            </a:r>
          </a:p>
        </p:txBody>
      </p:sp>
      <p:sp>
        <p:nvSpPr>
          <p:cNvPr id="37" name="TextBox 36"/>
          <p:cNvSpPr txBox="1"/>
          <p:nvPr/>
        </p:nvSpPr>
        <p:spPr>
          <a:xfrm>
            <a:off x="2998769" y="5433527"/>
            <a:ext cx="982961"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16 day</a:t>
            </a:r>
          </a:p>
        </p:txBody>
      </p:sp>
      <p:sp>
        <p:nvSpPr>
          <p:cNvPr id="39" name="TextBox 38"/>
          <p:cNvSpPr txBox="1"/>
          <p:nvPr/>
        </p:nvSpPr>
        <p:spPr>
          <a:xfrm>
            <a:off x="4127396" y="5449871"/>
            <a:ext cx="1167307"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Monthly</a:t>
            </a:r>
          </a:p>
        </p:txBody>
      </p:sp>
      <p:sp>
        <p:nvSpPr>
          <p:cNvPr id="40" name="TextBox 39"/>
          <p:cNvSpPr txBox="1"/>
          <p:nvPr/>
        </p:nvSpPr>
        <p:spPr>
          <a:xfrm>
            <a:off x="5328542" y="5452519"/>
            <a:ext cx="1055097" cy="400110"/>
          </a:xfrm>
          <a:prstGeom prst="rect">
            <a:avLst/>
          </a:prstGeom>
          <a:noFill/>
        </p:spPr>
        <p:txBody>
          <a:bodyPr wrap="none" rtlCol="0">
            <a:spAutoFit/>
          </a:bodyPr>
          <a:lstStyle/>
          <a:p>
            <a:r>
              <a:rPr lang="en-US" sz="2000" b="1" dirty="0">
                <a:solidFill>
                  <a:srgbClr val="B51BAE"/>
                </a:solidFill>
                <a:cs typeface="Arial" panose="020B0604020202020204" pitchFamily="34" charset="0"/>
              </a:rPr>
              <a:t>Annual</a:t>
            </a:r>
          </a:p>
        </p:txBody>
      </p:sp>
      <p:sp>
        <p:nvSpPr>
          <p:cNvPr id="38" name="TextBox 37">
            <a:extLst>
              <a:ext uri="{FF2B5EF4-FFF2-40B4-BE49-F238E27FC236}">
                <a16:creationId xmlns:a16="http://schemas.microsoft.com/office/drawing/2014/main" id="{19B84F04-E02F-4335-B6AC-7FA119FCAE60}"/>
              </a:ext>
            </a:extLst>
          </p:cNvPr>
          <p:cNvSpPr txBox="1"/>
          <p:nvPr/>
        </p:nvSpPr>
        <p:spPr>
          <a:xfrm>
            <a:off x="3023160" y="5728019"/>
            <a:ext cx="982961" cy="400110"/>
          </a:xfrm>
          <a:prstGeom prst="rect">
            <a:avLst/>
          </a:prstGeom>
          <a:noFill/>
        </p:spPr>
        <p:txBody>
          <a:bodyPr wrap="none" rtlCol="0">
            <a:spAutoFit/>
          </a:bodyPr>
          <a:lstStyle/>
          <a:p>
            <a:r>
              <a:rPr lang="en-US" sz="2000" b="1" dirty="0">
                <a:solidFill>
                  <a:srgbClr val="00B0F0"/>
                </a:solidFill>
                <a:cs typeface="Arial" panose="020B0604020202020204" pitchFamily="34" charset="0"/>
              </a:rPr>
              <a:t>16 day</a:t>
            </a:r>
          </a:p>
        </p:txBody>
      </p:sp>
      <p:pic>
        <p:nvPicPr>
          <p:cNvPr id="17" name="Picture 16">
            <a:extLst>
              <a:ext uri="{FF2B5EF4-FFF2-40B4-BE49-F238E27FC236}">
                <a16:creationId xmlns:a16="http://schemas.microsoft.com/office/drawing/2014/main" id="{E85D1B2C-A7AE-4BE9-B8D4-D20BB8D134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74247">
            <a:off x="7332740" y="1043424"/>
            <a:ext cx="1810672" cy="1136745"/>
          </a:xfrm>
          <a:prstGeom prst="rect">
            <a:avLst/>
          </a:prstGeom>
        </p:spPr>
      </p:pic>
      <p:sp>
        <p:nvSpPr>
          <p:cNvPr id="41" name="TextBox 40">
            <a:extLst>
              <a:ext uri="{FF2B5EF4-FFF2-40B4-BE49-F238E27FC236}">
                <a16:creationId xmlns:a16="http://schemas.microsoft.com/office/drawing/2014/main" id="{48517BCA-7AFD-4DBB-9B78-13BE239EA6AB}"/>
              </a:ext>
            </a:extLst>
          </p:cNvPr>
          <p:cNvSpPr txBox="1"/>
          <p:nvPr/>
        </p:nvSpPr>
        <p:spPr>
          <a:xfrm>
            <a:off x="1515626" y="1572318"/>
            <a:ext cx="768159" cy="400110"/>
          </a:xfrm>
          <a:prstGeom prst="rect">
            <a:avLst/>
          </a:prstGeom>
          <a:noFill/>
        </p:spPr>
        <p:txBody>
          <a:bodyPr wrap="none" rtlCol="0">
            <a:spAutoFit/>
          </a:bodyPr>
          <a:lstStyle/>
          <a:p>
            <a:r>
              <a:rPr lang="en-US" sz="2000" b="1" dirty="0">
                <a:solidFill>
                  <a:srgbClr val="00B050"/>
                </a:solidFill>
                <a:cs typeface="Arial" panose="020B0604020202020204" pitchFamily="34" charset="0"/>
              </a:rPr>
              <a:t>30 m</a:t>
            </a:r>
          </a:p>
        </p:txBody>
      </p:sp>
      <p:sp>
        <p:nvSpPr>
          <p:cNvPr id="42" name="TextBox 41">
            <a:extLst>
              <a:ext uri="{FF2B5EF4-FFF2-40B4-BE49-F238E27FC236}">
                <a16:creationId xmlns:a16="http://schemas.microsoft.com/office/drawing/2014/main" id="{D3F4AB9D-901D-4C5D-82CE-C2A4CEEF3298}"/>
              </a:ext>
            </a:extLst>
          </p:cNvPr>
          <p:cNvSpPr txBox="1"/>
          <p:nvPr/>
        </p:nvSpPr>
        <p:spPr>
          <a:xfrm>
            <a:off x="2397355" y="1572318"/>
            <a:ext cx="768159" cy="400110"/>
          </a:xfrm>
          <a:prstGeom prst="rect">
            <a:avLst/>
          </a:prstGeom>
          <a:noFill/>
        </p:spPr>
        <p:txBody>
          <a:bodyPr wrap="none" rtlCol="0">
            <a:spAutoFit/>
          </a:bodyPr>
          <a:lstStyle/>
          <a:p>
            <a:r>
              <a:rPr lang="en-US" sz="2000" b="1" dirty="0">
                <a:solidFill>
                  <a:srgbClr val="00B050"/>
                </a:solidFill>
                <a:cs typeface="Arial" panose="020B0604020202020204" pitchFamily="34" charset="0"/>
              </a:rPr>
              <a:t>70 m</a:t>
            </a:r>
          </a:p>
        </p:txBody>
      </p:sp>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43472">
            <a:off x="5575342" y="101322"/>
            <a:ext cx="2218999" cy="1205921"/>
          </a:xfrm>
          <a:prstGeom prst="rect">
            <a:avLst/>
          </a:prstGeom>
        </p:spPr>
      </p:pic>
      <p:sp>
        <p:nvSpPr>
          <p:cNvPr id="44" name="TextBox 43">
            <a:extLst>
              <a:ext uri="{FF2B5EF4-FFF2-40B4-BE49-F238E27FC236}">
                <a16:creationId xmlns:a16="http://schemas.microsoft.com/office/drawing/2014/main" id="{B14D95ED-EC58-4DF6-94BD-80A48266A95E}"/>
              </a:ext>
            </a:extLst>
          </p:cNvPr>
          <p:cNvSpPr txBox="1"/>
          <p:nvPr/>
        </p:nvSpPr>
        <p:spPr>
          <a:xfrm>
            <a:off x="623471" y="2005847"/>
            <a:ext cx="768159" cy="400110"/>
          </a:xfrm>
          <a:prstGeom prst="rect">
            <a:avLst/>
          </a:prstGeom>
          <a:noFill/>
        </p:spPr>
        <p:txBody>
          <a:bodyPr wrap="none" rtlCol="0">
            <a:spAutoFit/>
          </a:bodyPr>
          <a:lstStyle/>
          <a:p>
            <a:r>
              <a:rPr lang="en-US" sz="2000" b="1" dirty="0">
                <a:solidFill>
                  <a:srgbClr val="FFC000"/>
                </a:solidFill>
                <a:cs typeface="Arial" panose="020B0604020202020204" pitchFamily="34" charset="0"/>
              </a:rPr>
              <a:t>25 m</a:t>
            </a:r>
          </a:p>
        </p:txBody>
      </p:sp>
      <p:sp>
        <p:nvSpPr>
          <p:cNvPr id="45" name="TextBox 44">
            <a:extLst>
              <a:ext uri="{FF2B5EF4-FFF2-40B4-BE49-F238E27FC236}">
                <a16:creationId xmlns:a16="http://schemas.microsoft.com/office/drawing/2014/main" id="{67DB2948-A0F9-4C70-AFB7-4422869208FF}"/>
              </a:ext>
            </a:extLst>
          </p:cNvPr>
          <p:cNvSpPr txBox="1"/>
          <p:nvPr/>
        </p:nvSpPr>
        <p:spPr>
          <a:xfrm>
            <a:off x="-58656" y="5055389"/>
            <a:ext cx="1996059" cy="400110"/>
          </a:xfrm>
          <a:prstGeom prst="rect">
            <a:avLst/>
          </a:prstGeom>
          <a:noFill/>
        </p:spPr>
        <p:txBody>
          <a:bodyPr wrap="none" rtlCol="0">
            <a:spAutoFit/>
          </a:bodyPr>
          <a:lstStyle/>
          <a:p>
            <a:r>
              <a:rPr lang="en-US" sz="2000" b="1" dirty="0">
                <a:solidFill>
                  <a:srgbClr val="FFC000"/>
                </a:solidFill>
                <a:cs typeface="Arial" panose="020B0604020202020204" pitchFamily="34" charset="0"/>
              </a:rPr>
              <a:t>ISS Dependent</a:t>
            </a:r>
          </a:p>
        </p:txBody>
      </p:sp>
      <p:sp>
        <p:nvSpPr>
          <p:cNvPr id="46" name="TextBox 45">
            <a:extLst>
              <a:ext uri="{FF2B5EF4-FFF2-40B4-BE49-F238E27FC236}">
                <a16:creationId xmlns:a16="http://schemas.microsoft.com/office/drawing/2014/main" id="{768CED53-BF3D-432A-A76A-9E35C5CE270C}"/>
              </a:ext>
            </a:extLst>
          </p:cNvPr>
          <p:cNvSpPr txBox="1"/>
          <p:nvPr/>
        </p:nvSpPr>
        <p:spPr>
          <a:xfrm>
            <a:off x="-58656" y="4716787"/>
            <a:ext cx="1996059" cy="400110"/>
          </a:xfrm>
          <a:prstGeom prst="rect">
            <a:avLst/>
          </a:prstGeom>
          <a:noFill/>
        </p:spPr>
        <p:txBody>
          <a:bodyPr wrap="none" rtlCol="0">
            <a:spAutoFit/>
          </a:bodyPr>
          <a:lstStyle/>
          <a:p>
            <a:r>
              <a:rPr lang="en-US" sz="2000" b="1" dirty="0">
                <a:solidFill>
                  <a:srgbClr val="00B050"/>
                </a:solidFill>
                <a:cs typeface="Arial" panose="020B0604020202020204" pitchFamily="34" charset="0"/>
              </a:rPr>
              <a:t>ISS Dependent</a:t>
            </a:r>
          </a:p>
        </p:txBody>
      </p:sp>
      <p:sp>
        <p:nvSpPr>
          <p:cNvPr id="23" name="TextBox 22">
            <a:extLst>
              <a:ext uri="{FF2B5EF4-FFF2-40B4-BE49-F238E27FC236}">
                <a16:creationId xmlns:a16="http://schemas.microsoft.com/office/drawing/2014/main" id="{091F5523-3D0B-4178-8AA0-418E78961553}"/>
              </a:ext>
            </a:extLst>
          </p:cNvPr>
          <p:cNvSpPr txBox="1"/>
          <p:nvPr/>
        </p:nvSpPr>
        <p:spPr>
          <a:xfrm>
            <a:off x="7258515" y="4404204"/>
            <a:ext cx="1055097" cy="400110"/>
          </a:xfrm>
          <a:prstGeom prst="rect">
            <a:avLst/>
          </a:prstGeom>
          <a:noFill/>
        </p:spPr>
        <p:txBody>
          <a:bodyPr wrap="square" rtlCol="0">
            <a:spAutoFit/>
          </a:bodyPr>
          <a:lstStyle/>
          <a:p>
            <a:r>
              <a:rPr lang="en-US" sz="2000" b="1" dirty="0">
                <a:solidFill>
                  <a:srgbClr val="FFFF00"/>
                </a:solidFill>
                <a:cs typeface="Arial" panose="020B0604020202020204" pitchFamily="34" charset="0"/>
              </a:rPr>
              <a:t>ASTER</a:t>
            </a:r>
          </a:p>
        </p:txBody>
      </p:sp>
      <p:sp>
        <p:nvSpPr>
          <p:cNvPr id="47" name="TextBox 46">
            <a:extLst>
              <a:ext uri="{FF2B5EF4-FFF2-40B4-BE49-F238E27FC236}">
                <a16:creationId xmlns:a16="http://schemas.microsoft.com/office/drawing/2014/main" id="{F78CE726-6109-4143-94C7-1198C5E6257A}"/>
              </a:ext>
            </a:extLst>
          </p:cNvPr>
          <p:cNvSpPr txBox="1"/>
          <p:nvPr/>
        </p:nvSpPr>
        <p:spPr>
          <a:xfrm>
            <a:off x="7253701" y="4719689"/>
            <a:ext cx="1996059" cy="400110"/>
          </a:xfrm>
          <a:prstGeom prst="rect">
            <a:avLst/>
          </a:prstGeom>
          <a:noFill/>
        </p:spPr>
        <p:txBody>
          <a:bodyPr wrap="square" rtlCol="0">
            <a:spAutoFit/>
          </a:bodyPr>
          <a:lstStyle/>
          <a:p>
            <a:r>
              <a:rPr lang="en-US" sz="2000" b="1" dirty="0">
                <a:solidFill>
                  <a:srgbClr val="00B050"/>
                </a:solidFill>
                <a:cs typeface="Arial" panose="020B0604020202020204" pitchFamily="34" charset="0"/>
              </a:rPr>
              <a:t>ECOSTRESS</a:t>
            </a:r>
          </a:p>
        </p:txBody>
      </p:sp>
      <p:sp>
        <p:nvSpPr>
          <p:cNvPr id="48" name="TextBox 47">
            <a:extLst>
              <a:ext uri="{FF2B5EF4-FFF2-40B4-BE49-F238E27FC236}">
                <a16:creationId xmlns:a16="http://schemas.microsoft.com/office/drawing/2014/main" id="{70E33F82-0819-464A-8354-BF52EDC8D757}"/>
              </a:ext>
            </a:extLst>
          </p:cNvPr>
          <p:cNvSpPr txBox="1"/>
          <p:nvPr/>
        </p:nvSpPr>
        <p:spPr>
          <a:xfrm>
            <a:off x="7253188" y="5049761"/>
            <a:ext cx="1055097" cy="400110"/>
          </a:xfrm>
          <a:prstGeom prst="rect">
            <a:avLst/>
          </a:prstGeom>
          <a:noFill/>
        </p:spPr>
        <p:txBody>
          <a:bodyPr wrap="square" rtlCol="0">
            <a:spAutoFit/>
          </a:bodyPr>
          <a:lstStyle/>
          <a:p>
            <a:r>
              <a:rPr lang="en-US" sz="2000" b="1" dirty="0">
                <a:solidFill>
                  <a:srgbClr val="FFC000"/>
                </a:solidFill>
                <a:cs typeface="Arial" panose="020B0604020202020204" pitchFamily="34" charset="0"/>
              </a:rPr>
              <a:t>GEDI</a:t>
            </a:r>
          </a:p>
        </p:txBody>
      </p:sp>
      <p:sp>
        <p:nvSpPr>
          <p:cNvPr id="49" name="TextBox 48">
            <a:extLst>
              <a:ext uri="{FF2B5EF4-FFF2-40B4-BE49-F238E27FC236}">
                <a16:creationId xmlns:a16="http://schemas.microsoft.com/office/drawing/2014/main" id="{2C58AC2C-9F97-4142-AFEB-F67C7CE230A2}"/>
              </a:ext>
            </a:extLst>
          </p:cNvPr>
          <p:cNvSpPr txBox="1"/>
          <p:nvPr/>
        </p:nvSpPr>
        <p:spPr>
          <a:xfrm>
            <a:off x="7253188" y="5429026"/>
            <a:ext cx="1167307" cy="400110"/>
          </a:xfrm>
          <a:prstGeom prst="rect">
            <a:avLst/>
          </a:prstGeom>
          <a:noFill/>
        </p:spPr>
        <p:txBody>
          <a:bodyPr wrap="square" rtlCol="0">
            <a:spAutoFit/>
          </a:bodyPr>
          <a:lstStyle/>
          <a:p>
            <a:r>
              <a:rPr lang="en-US" sz="2000" b="1" dirty="0">
                <a:solidFill>
                  <a:srgbClr val="B51BAE"/>
                </a:solidFill>
                <a:cs typeface="Arial" panose="020B0604020202020204" pitchFamily="34" charset="0"/>
              </a:rPr>
              <a:t>MODIS</a:t>
            </a:r>
          </a:p>
        </p:txBody>
      </p:sp>
      <p:sp>
        <p:nvSpPr>
          <p:cNvPr id="50" name="TextBox 49">
            <a:extLst>
              <a:ext uri="{FF2B5EF4-FFF2-40B4-BE49-F238E27FC236}">
                <a16:creationId xmlns:a16="http://schemas.microsoft.com/office/drawing/2014/main" id="{D376D460-77C4-480B-8585-3666E2B109EF}"/>
              </a:ext>
            </a:extLst>
          </p:cNvPr>
          <p:cNvSpPr txBox="1"/>
          <p:nvPr/>
        </p:nvSpPr>
        <p:spPr>
          <a:xfrm>
            <a:off x="7252703" y="5732090"/>
            <a:ext cx="1055097" cy="400110"/>
          </a:xfrm>
          <a:prstGeom prst="rect">
            <a:avLst/>
          </a:prstGeom>
          <a:noFill/>
        </p:spPr>
        <p:txBody>
          <a:bodyPr wrap="square" rtlCol="0">
            <a:spAutoFit/>
          </a:bodyPr>
          <a:lstStyle/>
          <a:p>
            <a:r>
              <a:rPr lang="en-US" sz="2000" b="1" dirty="0">
                <a:solidFill>
                  <a:srgbClr val="00B0F0"/>
                </a:solidFill>
                <a:cs typeface="Arial" panose="020B0604020202020204" pitchFamily="34" charset="0"/>
              </a:rPr>
              <a:t>VIIRS</a:t>
            </a:r>
          </a:p>
        </p:txBody>
      </p:sp>
      <p:sp>
        <p:nvSpPr>
          <p:cNvPr id="51" name="TextBox 50">
            <a:extLst>
              <a:ext uri="{FF2B5EF4-FFF2-40B4-BE49-F238E27FC236}">
                <a16:creationId xmlns:a16="http://schemas.microsoft.com/office/drawing/2014/main" id="{53C4C5D3-72F3-428A-83E1-703725262A47}"/>
              </a:ext>
            </a:extLst>
          </p:cNvPr>
          <p:cNvSpPr txBox="1"/>
          <p:nvPr/>
        </p:nvSpPr>
        <p:spPr>
          <a:xfrm>
            <a:off x="4127395" y="5717940"/>
            <a:ext cx="1167307" cy="400110"/>
          </a:xfrm>
          <a:prstGeom prst="rect">
            <a:avLst/>
          </a:prstGeom>
          <a:noFill/>
        </p:spPr>
        <p:txBody>
          <a:bodyPr wrap="none" rtlCol="0">
            <a:spAutoFit/>
          </a:bodyPr>
          <a:lstStyle/>
          <a:p>
            <a:r>
              <a:rPr lang="en-US" sz="2000" b="1" dirty="0">
                <a:solidFill>
                  <a:srgbClr val="00B0F0"/>
                </a:solidFill>
                <a:cs typeface="Arial" panose="020B0604020202020204" pitchFamily="34" charset="0"/>
              </a:rPr>
              <a:t>Monthly</a:t>
            </a:r>
          </a:p>
        </p:txBody>
      </p:sp>
      <p:sp>
        <p:nvSpPr>
          <p:cNvPr id="52" name="TextBox 51">
            <a:extLst>
              <a:ext uri="{FF2B5EF4-FFF2-40B4-BE49-F238E27FC236}">
                <a16:creationId xmlns:a16="http://schemas.microsoft.com/office/drawing/2014/main" id="{E6880C2A-6308-4C3A-801E-03E00115C5F8}"/>
              </a:ext>
            </a:extLst>
          </p:cNvPr>
          <p:cNvSpPr txBox="1"/>
          <p:nvPr/>
        </p:nvSpPr>
        <p:spPr>
          <a:xfrm>
            <a:off x="5328541" y="5717940"/>
            <a:ext cx="1055097" cy="400110"/>
          </a:xfrm>
          <a:prstGeom prst="rect">
            <a:avLst/>
          </a:prstGeom>
          <a:noFill/>
        </p:spPr>
        <p:txBody>
          <a:bodyPr wrap="none" rtlCol="0">
            <a:spAutoFit/>
          </a:bodyPr>
          <a:lstStyle/>
          <a:p>
            <a:r>
              <a:rPr lang="en-US" sz="2000" b="1" dirty="0">
                <a:solidFill>
                  <a:srgbClr val="00B0F0"/>
                </a:solidFill>
                <a:cs typeface="Arial" panose="020B0604020202020204" pitchFamily="34" charset="0"/>
              </a:rPr>
              <a:t>Annual</a:t>
            </a:r>
          </a:p>
        </p:txBody>
      </p:sp>
    </p:spTree>
    <p:extLst>
      <p:ext uri="{BB962C8B-B14F-4D97-AF65-F5344CB8AC3E}">
        <p14:creationId xmlns:p14="http://schemas.microsoft.com/office/powerpoint/2010/main" val="1316534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E624C8F2-17D4-4A29-937B-F89E9CD06E0B}"/>
              </a:ext>
            </a:extLst>
          </p:cNvPr>
          <p:cNvSpPr txBox="1">
            <a:spLocks noChangeArrowheads="1"/>
          </p:cNvSpPr>
          <p:nvPr/>
        </p:nvSpPr>
        <p:spPr bwMode="auto">
          <a:xfrm>
            <a:off x="457200" y="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008" tIns="44450" rIns="90488" bIns="44450" numCol="1" anchor="ctr" anchorCtr="0" compatLnSpc="1">
            <a:prstTxWarp prst="textNoShape">
              <a:avLst/>
            </a:prstTxWarp>
          </a:bodyPr>
          <a:lstStyle>
            <a:lvl1pPr algn="l" rtl="0" eaLnBrk="1" fontAlgn="base" hangingPunct="1">
              <a:spcBef>
                <a:spcPct val="0"/>
              </a:spcBef>
              <a:spcAft>
                <a:spcPct val="0"/>
              </a:spcAft>
              <a:defRPr sz="3600" b="1" kern="1200">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panose="020B0604020202020204" pitchFamily="34" charset="0"/>
              </a:defRPr>
            </a:lvl2pPr>
            <a:lvl3pPr algn="l" rtl="0" eaLnBrk="1" fontAlgn="base" hangingPunct="1">
              <a:spcBef>
                <a:spcPct val="0"/>
              </a:spcBef>
              <a:spcAft>
                <a:spcPct val="0"/>
              </a:spcAft>
              <a:defRPr sz="3600" b="1">
                <a:solidFill>
                  <a:srgbClr val="FFFF99"/>
                </a:solidFill>
                <a:latin typeface="Arial" panose="020B0604020202020204" pitchFamily="34" charset="0"/>
              </a:defRPr>
            </a:lvl3pPr>
            <a:lvl4pPr algn="l" rtl="0" eaLnBrk="1" fontAlgn="base" hangingPunct="1">
              <a:spcBef>
                <a:spcPct val="0"/>
              </a:spcBef>
              <a:spcAft>
                <a:spcPct val="0"/>
              </a:spcAft>
              <a:defRPr sz="3600" b="1">
                <a:solidFill>
                  <a:srgbClr val="FFFF99"/>
                </a:solidFill>
                <a:latin typeface="Arial" panose="020B0604020202020204" pitchFamily="34" charset="0"/>
              </a:defRPr>
            </a:lvl4pPr>
            <a:lvl5pPr algn="l" rtl="0" eaLnBrk="1" fontAlgn="base" hangingPunct="1">
              <a:spcBef>
                <a:spcPct val="0"/>
              </a:spcBef>
              <a:spcAft>
                <a:spcPct val="0"/>
              </a:spcAft>
              <a:defRPr sz="3600" b="1">
                <a:solidFill>
                  <a:srgbClr val="FFFF99"/>
                </a:solidFill>
                <a:latin typeface="Arial" panose="020B0604020202020204" pitchFamily="34" charset="0"/>
              </a:defRPr>
            </a:lvl5pPr>
            <a:lvl6pPr marL="457200" algn="l" rtl="0" eaLnBrk="1" fontAlgn="base" hangingPunct="1">
              <a:spcBef>
                <a:spcPct val="0"/>
              </a:spcBef>
              <a:spcAft>
                <a:spcPct val="0"/>
              </a:spcAft>
              <a:defRPr sz="3600" b="1">
                <a:solidFill>
                  <a:srgbClr val="FFFF99"/>
                </a:solidFill>
                <a:latin typeface="Arial" panose="020B0604020202020204" pitchFamily="34" charset="0"/>
              </a:defRPr>
            </a:lvl6pPr>
            <a:lvl7pPr marL="914400" algn="l" rtl="0" eaLnBrk="1" fontAlgn="base" hangingPunct="1">
              <a:spcBef>
                <a:spcPct val="0"/>
              </a:spcBef>
              <a:spcAft>
                <a:spcPct val="0"/>
              </a:spcAft>
              <a:defRPr sz="3600" b="1">
                <a:solidFill>
                  <a:srgbClr val="FFFF99"/>
                </a:solidFill>
                <a:latin typeface="Arial" panose="020B0604020202020204" pitchFamily="34" charset="0"/>
              </a:defRPr>
            </a:lvl7pPr>
            <a:lvl8pPr marL="1371600" algn="l" rtl="0" eaLnBrk="1" fontAlgn="base" hangingPunct="1">
              <a:spcBef>
                <a:spcPct val="0"/>
              </a:spcBef>
              <a:spcAft>
                <a:spcPct val="0"/>
              </a:spcAft>
              <a:defRPr sz="3600" b="1">
                <a:solidFill>
                  <a:srgbClr val="FFFF99"/>
                </a:solidFill>
                <a:latin typeface="Arial" panose="020B0604020202020204" pitchFamily="34" charset="0"/>
              </a:defRPr>
            </a:lvl8pPr>
            <a:lvl9pPr marL="1828800" algn="l" rtl="0" eaLnBrk="1" fontAlgn="base" hangingPunct="1">
              <a:spcBef>
                <a:spcPct val="0"/>
              </a:spcBef>
              <a:spcAft>
                <a:spcPct val="0"/>
              </a:spcAft>
              <a:defRPr sz="3600" b="1">
                <a:solidFill>
                  <a:srgbClr val="FFFF99"/>
                </a:solidFill>
                <a:latin typeface="Arial" panose="020B0604020202020204" pitchFamily="34" charset="0"/>
              </a:defRPr>
            </a:lvl9pPr>
          </a:lstStyle>
          <a:p>
            <a:r>
              <a:rPr lang="en-US" altLang="en-US" dirty="0">
                <a:solidFill>
                  <a:srgbClr val="FFFF00"/>
                </a:solidFill>
              </a:rPr>
              <a:t>MODIS vs ASTER</a:t>
            </a:r>
          </a:p>
        </p:txBody>
      </p:sp>
      <p:sp>
        <p:nvSpPr>
          <p:cNvPr id="16" name="TextBox 15">
            <a:extLst>
              <a:ext uri="{FF2B5EF4-FFF2-40B4-BE49-F238E27FC236}">
                <a16:creationId xmlns:a16="http://schemas.microsoft.com/office/drawing/2014/main" id="{34E96EA5-7BA3-4684-B1A5-63B1E32BF0BF}"/>
              </a:ext>
            </a:extLst>
          </p:cNvPr>
          <p:cNvSpPr txBox="1"/>
          <p:nvPr/>
        </p:nvSpPr>
        <p:spPr>
          <a:xfrm>
            <a:off x="5739343" y="4724400"/>
            <a:ext cx="2768998" cy="830997"/>
          </a:xfrm>
          <a:prstGeom prst="rect">
            <a:avLst/>
          </a:prstGeom>
          <a:noFill/>
        </p:spPr>
        <p:txBody>
          <a:bodyPr wrap="square" rtlCol="0">
            <a:spAutoFit/>
          </a:bodyPr>
          <a:lstStyle/>
          <a:p>
            <a:pPr algn="r"/>
            <a:r>
              <a:rPr lang="en-US" sz="1200" dirty="0">
                <a:solidFill>
                  <a:schemeClr val="bg1"/>
                </a:solidFill>
              </a:rPr>
              <a:t>ASTER: AST_L1T</a:t>
            </a:r>
            <a:br>
              <a:rPr lang="en-US" sz="1200" dirty="0">
                <a:solidFill>
                  <a:schemeClr val="bg1"/>
                </a:solidFill>
              </a:rPr>
            </a:br>
            <a:r>
              <a:rPr lang="en-US" sz="1200" dirty="0">
                <a:solidFill>
                  <a:schemeClr val="bg1"/>
                </a:solidFill>
              </a:rPr>
              <a:t>Lawrence, KS</a:t>
            </a:r>
          </a:p>
          <a:p>
            <a:pPr algn="r"/>
            <a:r>
              <a:rPr lang="en-US" sz="1200" dirty="0">
                <a:solidFill>
                  <a:schemeClr val="bg1"/>
                </a:solidFill>
              </a:rPr>
              <a:t>DOI 10.5067/ASTER/AST_L1T.003</a:t>
            </a:r>
            <a:br>
              <a:rPr lang="en-US" sz="1200" dirty="0">
                <a:solidFill>
                  <a:schemeClr val="bg1"/>
                </a:solidFill>
              </a:rPr>
            </a:br>
            <a:r>
              <a:rPr lang="en-US" sz="1200" dirty="0">
                <a:solidFill>
                  <a:schemeClr val="bg1"/>
                </a:solidFill>
              </a:rPr>
              <a:t>15 meter</a:t>
            </a:r>
          </a:p>
        </p:txBody>
      </p:sp>
      <p:sp>
        <p:nvSpPr>
          <p:cNvPr id="17" name="Slide Number Placeholder 1">
            <a:extLst>
              <a:ext uri="{FF2B5EF4-FFF2-40B4-BE49-F238E27FC236}">
                <a16:creationId xmlns:a16="http://schemas.microsoft.com/office/drawing/2014/main" id="{0D728540-B13C-4BE7-8EE8-F768767E75C9}"/>
              </a:ext>
            </a:extLst>
          </p:cNvPr>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latin typeface="+mj-lt"/>
                <a:ea typeface="Calibri"/>
                <a:cs typeface="Calibri"/>
                <a:sym typeface="Calibri"/>
              </a:rPr>
              <a:t>9</a:t>
            </a:r>
          </a:p>
        </p:txBody>
      </p:sp>
      <p:pic>
        <p:nvPicPr>
          <p:cNvPr id="1026" name="Picture 2">
            <a:extLst>
              <a:ext uri="{FF2B5EF4-FFF2-40B4-BE49-F238E27FC236}">
                <a16:creationId xmlns:a16="http://schemas.microsoft.com/office/drawing/2014/main" id="{01608578-64F9-4943-9192-C3D810BA3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43000"/>
            <a:ext cx="4086225"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011067"/>
      </p:ext>
    </p:extLst>
  </p:cSld>
  <p:clrMapOvr>
    <a:masterClrMapping/>
  </p:clrMapOvr>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30635</TotalTime>
  <Pages>4</Pages>
  <Words>1687</Words>
  <Application>Microsoft Office PowerPoint</Application>
  <PresentationFormat>On-screen Show (4:3)</PresentationFormat>
  <Paragraphs>338</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Times New Roman</vt:lpstr>
      <vt:lpstr>Wingdings</vt:lpstr>
      <vt:lpstr>Desktop</vt:lpstr>
      <vt:lpstr>Getting to Know Land Data from NASA’s LP DAAC </vt:lpstr>
      <vt:lpstr>Overview</vt:lpstr>
      <vt:lpstr>What is NASA’s LP DAAC?</vt:lpstr>
      <vt:lpstr>PowerPoint Presentation</vt:lpstr>
      <vt:lpstr>LP DAAC Data Fast Facts!</vt:lpstr>
      <vt:lpstr>What Types of Data Are Available?</vt:lpstr>
      <vt:lpstr>Where Do the Data Come From?</vt:lpstr>
      <vt:lpstr>Where Do the Data Come From?</vt:lpstr>
      <vt:lpstr>PowerPoint Presentation</vt:lpstr>
      <vt:lpstr>PowerPoint Presentation</vt:lpstr>
      <vt:lpstr>Use Case:  Land Cover change over Nez Perce-Clearwater National Forests</vt:lpstr>
      <vt:lpstr>Use Case: Land Cover Change</vt:lpstr>
      <vt:lpstr>Use Case: Land Cover Change</vt:lpstr>
      <vt:lpstr>Use Case: Land Cover Change</vt:lpstr>
      <vt:lpstr>Use Case: Land Cover Change</vt:lpstr>
      <vt:lpstr>Use Case:  Mapping the spread of the Pioneer Fire with NDVI and Burned Area data</vt:lpstr>
      <vt:lpstr>Use Case: Pioneer Fire</vt:lpstr>
      <vt:lpstr>Use Case: Pioneer Fire</vt:lpstr>
      <vt:lpstr>Use Case: Pioneer Fire</vt:lpstr>
      <vt:lpstr>Use Case: Pioneer Fire</vt:lpstr>
      <vt:lpstr>Use Case: Pioneer Fire</vt:lpstr>
      <vt:lpstr>Use Case: Pioneer Fire</vt:lpstr>
      <vt:lpstr>Use Case: Pioneer Fire</vt:lpstr>
      <vt:lpstr>Use Case: Pioneer Fire</vt:lpstr>
      <vt:lpstr>Use Case: Pioneer Fire</vt:lpstr>
      <vt:lpstr>Use Case: Pioneer Fire</vt:lpstr>
      <vt:lpstr>Use Case: Pioneer Fire</vt:lpstr>
      <vt:lpstr>Use Case: Pioneer Fire</vt:lpstr>
      <vt:lpstr>Use Case: Pioneer Fire</vt:lpstr>
      <vt:lpstr>Use Case: Pioneer Fire</vt:lpstr>
      <vt:lpstr>How Can Users Access These Data? </vt:lpstr>
      <vt:lpstr>Demo: AppEEARS</vt:lpstr>
      <vt:lpstr>User Services</vt:lpstr>
    </vt:vector>
  </TitlesOfParts>
  <Company>USGS EROS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Observing land from space: Interacting with land data from NASA’s LP DAAC.</dc:title>
  <dc:subject>Presentation format with USGS Visual Identity</dc:subject>
  <dc:creator>Default</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Golon (CTR), Danielle K.</cp:lastModifiedBy>
  <cp:revision>523</cp:revision>
  <cp:lastPrinted>1998-03-23T17:09:44Z</cp:lastPrinted>
  <dcterms:created xsi:type="dcterms:W3CDTF">2016-10-12T16:16:44Z</dcterms:created>
  <dcterms:modified xsi:type="dcterms:W3CDTF">2020-09-30T14:48:12Z</dcterms:modified>
</cp:coreProperties>
</file>