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0" r:id="rId1"/>
  </p:sldMasterIdLst>
  <p:notesMasterIdLst>
    <p:notesMasterId r:id="rId42"/>
  </p:notesMasterIdLst>
  <p:handoutMasterIdLst>
    <p:handoutMasterId r:id="rId43"/>
  </p:handoutMasterIdLst>
  <p:sldIdLst>
    <p:sldId id="372" r:id="rId2"/>
    <p:sldId id="373" r:id="rId3"/>
    <p:sldId id="412" r:id="rId4"/>
    <p:sldId id="374" r:id="rId5"/>
    <p:sldId id="432" r:id="rId6"/>
    <p:sldId id="409" r:id="rId7"/>
    <p:sldId id="421" r:id="rId8"/>
    <p:sldId id="438" r:id="rId9"/>
    <p:sldId id="423" r:id="rId10"/>
    <p:sldId id="439" r:id="rId11"/>
    <p:sldId id="440" r:id="rId12"/>
    <p:sldId id="424" r:id="rId13"/>
    <p:sldId id="441" r:id="rId14"/>
    <p:sldId id="433" r:id="rId15"/>
    <p:sldId id="378" r:id="rId16"/>
    <p:sldId id="434" r:id="rId17"/>
    <p:sldId id="407" r:id="rId18"/>
    <p:sldId id="417" r:id="rId19"/>
    <p:sldId id="408" r:id="rId20"/>
    <p:sldId id="418" r:id="rId21"/>
    <p:sldId id="419" r:id="rId22"/>
    <p:sldId id="435" r:id="rId23"/>
    <p:sldId id="436" r:id="rId24"/>
    <p:sldId id="425" r:id="rId25"/>
    <p:sldId id="420" r:id="rId26"/>
    <p:sldId id="380" r:id="rId27"/>
    <p:sldId id="381" r:id="rId28"/>
    <p:sldId id="437" r:id="rId29"/>
    <p:sldId id="413" r:id="rId30"/>
    <p:sldId id="411" r:id="rId31"/>
    <p:sldId id="426" r:id="rId32"/>
    <p:sldId id="446" r:id="rId33"/>
    <p:sldId id="447" r:id="rId34"/>
    <p:sldId id="449" r:id="rId35"/>
    <p:sldId id="448" r:id="rId36"/>
    <p:sldId id="450" r:id="rId37"/>
    <p:sldId id="451" r:id="rId38"/>
    <p:sldId id="452" r:id="rId39"/>
    <p:sldId id="453" r:id="rId40"/>
    <p:sldId id="454" r:id="rId41"/>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4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4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4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40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2">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33"/>
    <a:srgbClr val="FCC539"/>
    <a:srgbClr val="FF5050"/>
    <a:srgbClr val="838C8C"/>
    <a:srgbClr val="AD5A51"/>
    <a:srgbClr val="191C00"/>
    <a:srgbClr val="B3B498"/>
    <a:srgbClr val="848D8D"/>
    <a:srgbClr val="180F9B"/>
    <a:srgbClr val="002F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731" autoAdjust="0"/>
  </p:normalViewPr>
  <p:slideViewPr>
    <p:cSldViewPr snapToGrid="0">
      <p:cViewPr varScale="1">
        <p:scale>
          <a:sx n="109" d="100"/>
          <a:sy n="109" d="100"/>
        </p:scale>
        <p:origin x="1596" y="-174"/>
      </p:cViewPr>
      <p:guideLst>
        <p:guide/>
        <p:guide orient="horz" pos="2160"/>
      </p:guideLst>
    </p:cSldViewPr>
  </p:slideViewPr>
  <p:notesTextViewPr>
    <p:cViewPr>
      <p:scale>
        <a:sx n="100" d="100"/>
        <a:sy n="100" d="100"/>
      </p:scale>
      <p:origin x="0" y="0"/>
    </p:cViewPr>
  </p:notesTextViewPr>
  <p:sorterViewPr>
    <p:cViewPr>
      <p:scale>
        <a:sx n="66" d="100"/>
        <a:sy n="66" d="100"/>
      </p:scale>
      <p:origin x="0" y="0"/>
    </p:cViewPr>
  </p:sorterViewPr>
  <p:gridSpacing cx="228600" cy="2286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317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3450" y="4416425"/>
            <a:ext cx="5143500" cy="4181475"/>
          </a:xfrm>
          <a:prstGeom prst="rect">
            <a:avLst/>
          </a:prstGeom>
          <a:noFill/>
          <a:ln w="12700">
            <a:noFill/>
            <a:miter lim="800000"/>
            <a:headEnd/>
            <a:tailEnd/>
          </a:ln>
          <a:effectLst/>
        </p:spPr>
        <p:txBody>
          <a:bodyPr vert="horz" wrap="square" lIns="92420" tIns="45400" rIns="92420" bIns="4540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7" name="Rectangle 3"/>
          <p:cNvSpPr>
            <a:spLocks noGrp="1" noRot="1" noChangeAspect="1" noChangeArrowheads="1" noTextEdit="1"/>
          </p:cNvSpPr>
          <p:nvPr>
            <p:ph type="sldImg" idx="2"/>
          </p:nvPr>
        </p:nvSpPr>
        <p:spPr bwMode="auto">
          <a:xfrm>
            <a:off x="1181100" y="698500"/>
            <a:ext cx="4648200" cy="34861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0065220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7" charset="0"/>
        <a:ea typeface="MS PGothic" panose="020B0600070205080204" pitchFamily="34"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07"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7"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7"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7"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1204913" y="430213"/>
            <a:ext cx="4648200" cy="3486150"/>
          </a:xfrm>
          <a:ln/>
        </p:spPr>
      </p:sp>
      <p:sp>
        <p:nvSpPr>
          <p:cNvPr id="8195" name="Rectangle 3"/>
          <p:cNvSpPr>
            <a:spLocks noGrp="1" noChangeArrowheads="1"/>
          </p:cNvSpPr>
          <p:nvPr>
            <p:ph type="body" idx="1"/>
          </p:nvPr>
        </p:nvSpPr>
        <p:spPr>
          <a:xfrm>
            <a:off x="431800" y="4033838"/>
            <a:ext cx="6300788" cy="48323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718725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1180427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1583112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5429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7313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smtClean="0"/>
          </a:p>
        </p:txBody>
      </p:sp>
    </p:spTree>
    <p:extLst>
      <p:ext uri="{BB962C8B-B14F-4D97-AF65-F5344CB8AC3E}">
        <p14:creationId xmlns:p14="http://schemas.microsoft.com/office/powerpoint/2010/main" val="2803606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a:ln/>
        </p:spPr>
      </p:sp>
      <p:sp>
        <p:nvSpPr>
          <p:cNvPr id="8806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953460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ln/>
        </p:spPr>
      </p:sp>
      <p:sp>
        <p:nvSpPr>
          <p:cNvPr id="9011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2181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ln/>
        </p:spPr>
      </p:sp>
      <p:sp>
        <p:nvSpPr>
          <p:cNvPr id="9011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61659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ln/>
        </p:spPr>
      </p:sp>
      <p:sp>
        <p:nvSpPr>
          <p:cNvPr id="9011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22695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26170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2824743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1910557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1400701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4289114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4949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43836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2770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3763847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3543682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1629521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3478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34572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71432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542404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1469598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4"/>
          <p:cNvSpPr>
            <a:spLocks noChangeArrowheads="1"/>
          </p:cNvSpPr>
          <p:nvPr/>
        </p:nvSpPr>
        <p:spPr bwMode="auto">
          <a:xfrm>
            <a:off x="404813" y="6083300"/>
            <a:ext cx="20161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885825">
              <a:defRPr sz="4000">
                <a:solidFill>
                  <a:schemeClr val="tx1"/>
                </a:solidFill>
                <a:latin typeface="Arial" panose="020B0604020202020204" pitchFamily="34" charset="0"/>
                <a:ea typeface="MS PGothic" panose="020B0600070205080204" pitchFamily="34" charset="-128"/>
              </a:defRPr>
            </a:lvl1pPr>
            <a:lvl2pPr marL="742950" indent="-285750" defTabSz="885825">
              <a:defRPr sz="4000">
                <a:solidFill>
                  <a:schemeClr val="tx1"/>
                </a:solidFill>
                <a:latin typeface="Arial" panose="020B0604020202020204" pitchFamily="34" charset="0"/>
                <a:ea typeface="MS PGothic" panose="020B0600070205080204" pitchFamily="34" charset="-128"/>
              </a:defRPr>
            </a:lvl2pPr>
            <a:lvl3pPr marL="1143000" indent="-228600" defTabSz="885825">
              <a:defRPr sz="4000">
                <a:solidFill>
                  <a:schemeClr val="tx1"/>
                </a:solidFill>
                <a:latin typeface="Arial" panose="020B0604020202020204" pitchFamily="34" charset="0"/>
                <a:ea typeface="MS PGothic" panose="020B0600070205080204" pitchFamily="34" charset="-128"/>
              </a:defRPr>
            </a:lvl3pPr>
            <a:lvl4pPr marL="1600200" indent="-228600" defTabSz="885825">
              <a:defRPr sz="4000">
                <a:solidFill>
                  <a:schemeClr val="tx1"/>
                </a:solidFill>
                <a:latin typeface="Arial" panose="020B0604020202020204" pitchFamily="34" charset="0"/>
                <a:ea typeface="MS PGothic" panose="020B0600070205080204" pitchFamily="34" charset="-128"/>
              </a:defRPr>
            </a:lvl4pPr>
            <a:lvl5pPr marL="2057400" indent="-228600" defTabSz="885825">
              <a:defRPr sz="4000">
                <a:solidFill>
                  <a:schemeClr val="tx1"/>
                </a:solidFill>
                <a:latin typeface="Arial" panose="020B0604020202020204" pitchFamily="34" charset="0"/>
                <a:ea typeface="MS PGothic" panose="020B0600070205080204" pitchFamily="34" charset="-128"/>
              </a:defRPr>
            </a:lvl5pPr>
            <a:lvl6pPr marL="2514600" indent="-228600" defTabSz="885825"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6pPr>
            <a:lvl7pPr marL="2971800" indent="-228600" defTabSz="885825"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7pPr>
            <a:lvl8pPr marL="3429000" indent="-228600" defTabSz="885825"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8pPr>
            <a:lvl9pPr marL="3886200" indent="-228600" defTabSz="885825"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9pPr>
          </a:lstStyle>
          <a:p>
            <a:pPr>
              <a:defRPr/>
            </a:pPr>
            <a:r>
              <a:rPr lang="en-US" altLang="en-US" sz="1000" b="1" smtClean="0">
                <a:solidFill>
                  <a:schemeClr val="bg1"/>
                </a:solidFill>
              </a:rPr>
              <a:t>U.S. Department of the Interior</a:t>
            </a:r>
          </a:p>
          <a:p>
            <a:pPr>
              <a:defRPr/>
            </a:pPr>
            <a:r>
              <a:rPr lang="en-US" altLang="en-US" sz="1000" b="1" smtClean="0">
                <a:solidFill>
                  <a:schemeClr val="bg1"/>
                </a:solidFill>
              </a:rPr>
              <a:t>U.S. Geological Survey</a:t>
            </a:r>
          </a:p>
        </p:txBody>
      </p:sp>
      <p:pic>
        <p:nvPicPr>
          <p:cNvPr id="3" name="Picture 5" descr="ident_4_onscreen_png"/>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black">
          <a:xfrm>
            <a:off x="457200" y="461963"/>
            <a:ext cx="20574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7667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3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10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9644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1595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093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8237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149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83305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9201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6483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552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19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848D8D"/>
        </a:solidFill>
        <a:effectLst/>
      </p:bgPr>
    </p:bg>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322263" y="860425"/>
            <a:ext cx="8428037" cy="233363"/>
          </a:xfrm>
          <a:prstGeom prst="rect">
            <a:avLst/>
          </a:prstGeom>
          <a:solidFill>
            <a:srgbClr val="848D8D"/>
          </a:solidFill>
          <a:ln w="12700" algn="ctr">
            <a:solidFill>
              <a:srgbClr val="848D8D"/>
            </a:solidFill>
            <a:round/>
            <a:headEnd/>
            <a:tailEnd/>
          </a:ln>
        </p:spPr>
        <p:txBody>
          <a:bodyPr lIns="90488" tIns="44450" rIns="90488" bIns="44450"/>
          <a:lstStyle>
            <a:lvl1pPr>
              <a:defRPr sz="4000">
                <a:solidFill>
                  <a:schemeClr val="tx1"/>
                </a:solidFill>
                <a:latin typeface="Arial" panose="020B0604020202020204" pitchFamily="34" charset="0"/>
                <a:ea typeface="MS PGothic" panose="020B0600070205080204" pitchFamily="34" charset="-128"/>
              </a:defRPr>
            </a:lvl1pPr>
            <a:lvl2pPr marL="742950" indent="-285750">
              <a:defRPr sz="4000">
                <a:solidFill>
                  <a:schemeClr val="tx1"/>
                </a:solidFill>
                <a:latin typeface="Arial" panose="020B0604020202020204" pitchFamily="34" charset="0"/>
                <a:ea typeface="MS PGothic" panose="020B0600070205080204" pitchFamily="34" charset="-128"/>
              </a:defRPr>
            </a:lvl2pPr>
            <a:lvl3pPr marL="1143000" indent="-228600">
              <a:defRPr sz="4000">
                <a:solidFill>
                  <a:schemeClr val="tx1"/>
                </a:solidFill>
                <a:latin typeface="Arial" panose="020B0604020202020204" pitchFamily="34" charset="0"/>
                <a:ea typeface="MS PGothic" panose="020B0600070205080204" pitchFamily="34" charset="-128"/>
              </a:defRPr>
            </a:lvl3pPr>
            <a:lvl4pPr marL="1600200" indent="-228600">
              <a:defRPr sz="4000">
                <a:solidFill>
                  <a:schemeClr val="tx1"/>
                </a:solidFill>
                <a:latin typeface="Arial" panose="020B0604020202020204" pitchFamily="34" charset="0"/>
                <a:ea typeface="MS PGothic" panose="020B0600070205080204" pitchFamily="34" charset="-128"/>
              </a:defRPr>
            </a:lvl4pPr>
            <a:lvl5pPr marL="2057400" indent="-228600">
              <a:defRPr sz="4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9pPr>
          </a:lstStyle>
          <a:p>
            <a:pPr>
              <a:defRPr/>
            </a:pPr>
            <a:endParaRPr lang="en-US" altLang="en-US" smtClean="0"/>
          </a:p>
        </p:txBody>
      </p:sp>
      <p:sp>
        <p:nvSpPr>
          <p:cNvPr id="3" name="Rectangle 2"/>
          <p:cNvSpPr>
            <a:spLocks noChangeArrowheads="1"/>
          </p:cNvSpPr>
          <p:nvPr userDrawn="1"/>
        </p:nvSpPr>
        <p:spPr bwMode="auto">
          <a:xfrm>
            <a:off x="322263" y="5686425"/>
            <a:ext cx="8428037" cy="233363"/>
          </a:xfrm>
          <a:prstGeom prst="rect">
            <a:avLst/>
          </a:prstGeom>
          <a:solidFill>
            <a:srgbClr val="848D8D"/>
          </a:solidFill>
          <a:ln w="12700" algn="ctr">
            <a:solidFill>
              <a:srgbClr val="848D8D"/>
            </a:solidFill>
            <a:round/>
            <a:headEnd/>
            <a:tailEnd/>
          </a:ln>
        </p:spPr>
        <p:txBody>
          <a:bodyPr lIns="90488" tIns="44450" rIns="90488" bIns="44450"/>
          <a:lstStyle>
            <a:lvl1pPr>
              <a:defRPr sz="4000">
                <a:solidFill>
                  <a:schemeClr val="tx1"/>
                </a:solidFill>
                <a:latin typeface="Arial" panose="020B0604020202020204" pitchFamily="34" charset="0"/>
                <a:ea typeface="MS PGothic" panose="020B0600070205080204" pitchFamily="34" charset="-128"/>
              </a:defRPr>
            </a:lvl1pPr>
            <a:lvl2pPr marL="742950" indent="-285750">
              <a:defRPr sz="4000">
                <a:solidFill>
                  <a:schemeClr val="tx1"/>
                </a:solidFill>
                <a:latin typeface="Arial" panose="020B0604020202020204" pitchFamily="34" charset="0"/>
                <a:ea typeface="MS PGothic" panose="020B0600070205080204" pitchFamily="34" charset="-128"/>
              </a:defRPr>
            </a:lvl2pPr>
            <a:lvl3pPr marL="1143000" indent="-228600">
              <a:defRPr sz="4000">
                <a:solidFill>
                  <a:schemeClr val="tx1"/>
                </a:solidFill>
                <a:latin typeface="Arial" panose="020B0604020202020204" pitchFamily="34" charset="0"/>
                <a:ea typeface="MS PGothic" panose="020B0600070205080204" pitchFamily="34" charset="-128"/>
              </a:defRPr>
            </a:lvl3pPr>
            <a:lvl4pPr marL="1600200" indent="-228600">
              <a:defRPr sz="4000">
                <a:solidFill>
                  <a:schemeClr val="tx1"/>
                </a:solidFill>
                <a:latin typeface="Arial" panose="020B0604020202020204" pitchFamily="34" charset="0"/>
                <a:ea typeface="MS PGothic" panose="020B0600070205080204" pitchFamily="34" charset="-128"/>
              </a:defRPr>
            </a:lvl4pPr>
            <a:lvl5pPr marL="2057400" indent="-228600">
              <a:defRPr sz="4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9pPr>
          </a:lstStyle>
          <a:p>
            <a:pPr>
              <a:defRPr/>
            </a:pPr>
            <a:endParaRPr lang="en-US" altLang="en-US" smtClean="0"/>
          </a:p>
        </p:txBody>
      </p:sp>
    </p:spTree>
    <p:extLst>
      <p:ext uri="{BB962C8B-B14F-4D97-AF65-F5344CB8AC3E}">
        <p14:creationId xmlns:p14="http://schemas.microsoft.com/office/powerpoint/2010/main" val="4368723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2_Blank">
    <p:bg>
      <p:bgPr>
        <a:solidFill>
          <a:srgbClr val="535F60">
            <a:alpha val="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9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35F60">
            <a:alpha val="70195"/>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304800"/>
            <a:ext cx="83058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smtClean="0"/>
              <a:t>Click to edit Master </a:t>
            </a:r>
          </a:p>
        </p:txBody>
      </p:sp>
      <p:sp>
        <p:nvSpPr>
          <p:cNvPr id="1027" name="Rectangle 3"/>
          <p:cNvSpPr>
            <a:spLocks noGrp="1" noChangeArrowheads="1"/>
          </p:cNvSpPr>
          <p:nvPr>
            <p:ph type="body" idx="1"/>
          </p:nvPr>
        </p:nvSpPr>
        <p:spPr bwMode="auto">
          <a:xfrm>
            <a:off x="381000" y="1198563"/>
            <a:ext cx="8305800" cy="4495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8" name="Picture 4" descr="ident-small_4_onscreen_png"/>
          <p:cNvPicPr>
            <a:picLocks noChangeAspect="1" noChangeArrowheads="1"/>
          </p:cNvPicPr>
          <p:nvPr/>
        </p:nvPicPr>
        <p:blipFill>
          <a:blip r:embed="rId16">
            <a:lum bright="100000"/>
            <a:extLst>
              <a:ext uri="{28A0092B-C50C-407E-A947-70E740481C1C}">
                <a14:useLocalDpi xmlns:a14="http://schemas.microsoft.com/office/drawing/2010/main" val="0"/>
              </a:ext>
            </a:extLst>
          </a:blip>
          <a:srcRect/>
          <a:stretch>
            <a:fillRect/>
          </a:stretch>
        </p:blipFill>
        <p:spPr bwMode="black">
          <a:xfrm>
            <a:off x="457200" y="6107113"/>
            <a:ext cx="1143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Line 5"/>
          <p:cNvSpPr>
            <a:spLocks noChangeShapeType="1"/>
          </p:cNvSpPr>
          <p:nvPr/>
        </p:nvSpPr>
        <p:spPr bwMode="auto">
          <a:xfrm>
            <a:off x="457200" y="1014413"/>
            <a:ext cx="82296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 name="Line 6"/>
          <p:cNvSpPr>
            <a:spLocks noChangeShapeType="1"/>
          </p:cNvSpPr>
          <p:nvPr/>
        </p:nvSpPr>
        <p:spPr bwMode="auto">
          <a:xfrm>
            <a:off x="457200" y="5867400"/>
            <a:ext cx="82296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879" r:id="rId1"/>
    <p:sldLayoutId id="2147483869" r:id="rId2"/>
    <p:sldLayoutId id="2147483870" r:id="rId3"/>
    <p:sldLayoutId id="2147483871" r:id="rId4"/>
    <p:sldLayoutId id="2147483872" r:id="rId5"/>
    <p:sldLayoutId id="2147483873" r:id="rId6"/>
    <p:sldLayoutId id="2147483874" r:id="rId7"/>
    <p:sldLayoutId id="2147483880" r:id="rId8"/>
    <p:sldLayoutId id="2147483881" r:id="rId9"/>
    <p:sldLayoutId id="2147483882" r:id="rId10"/>
    <p:sldLayoutId id="2147483875" r:id="rId11"/>
    <p:sldLayoutId id="2147483876" r:id="rId12"/>
    <p:sldLayoutId id="2147483877" r:id="rId13"/>
    <p:sldLayoutId id="2147483878" r:id="rId14"/>
  </p:sldLayoutIdLst>
  <p:timing>
    <p:tnLst>
      <p:par>
        <p:cTn id="1" dur="indefinite" restart="never" nodeType="tmRoot"/>
      </p:par>
    </p:tnLst>
  </p:timing>
  <p:txStyles>
    <p:titleStyle>
      <a:lvl1pPr algn="l" rtl="0" eaLnBrk="0" fontAlgn="base" hangingPunct="0">
        <a:spcBef>
          <a:spcPct val="0"/>
        </a:spcBef>
        <a:spcAft>
          <a:spcPct val="0"/>
        </a:spcAft>
        <a:defRPr sz="3600" b="1">
          <a:solidFill>
            <a:srgbClr val="FCC539"/>
          </a:solidFill>
          <a:latin typeface="+mj-lt"/>
          <a:ea typeface="MS PGothic" panose="020B0600070205080204" pitchFamily="34" charset="-128"/>
          <a:cs typeface="ＭＳ Ｐゴシック" pitchFamily="-107" charset="-128"/>
        </a:defRPr>
      </a:lvl1pPr>
      <a:lvl2pPr algn="l" rtl="0" eaLnBrk="0" fontAlgn="base" hangingPunct="0">
        <a:spcBef>
          <a:spcPct val="0"/>
        </a:spcBef>
        <a:spcAft>
          <a:spcPct val="0"/>
        </a:spcAft>
        <a:defRPr sz="3600" b="1">
          <a:solidFill>
            <a:srgbClr val="FCC539"/>
          </a:solidFill>
          <a:latin typeface="Arial" pitchFamily="-107" charset="0"/>
          <a:ea typeface="MS PGothic" panose="020B0600070205080204" pitchFamily="34" charset="-128"/>
          <a:cs typeface="ＭＳ Ｐゴシック" pitchFamily="-107" charset="-128"/>
        </a:defRPr>
      </a:lvl2pPr>
      <a:lvl3pPr algn="l" rtl="0" eaLnBrk="0" fontAlgn="base" hangingPunct="0">
        <a:spcBef>
          <a:spcPct val="0"/>
        </a:spcBef>
        <a:spcAft>
          <a:spcPct val="0"/>
        </a:spcAft>
        <a:defRPr sz="3600" b="1">
          <a:solidFill>
            <a:srgbClr val="FCC539"/>
          </a:solidFill>
          <a:latin typeface="Arial" pitchFamily="-107" charset="0"/>
          <a:ea typeface="MS PGothic" panose="020B0600070205080204" pitchFamily="34" charset="-128"/>
          <a:cs typeface="ＭＳ Ｐゴシック" pitchFamily="-107" charset="-128"/>
        </a:defRPr>
      </a:lvl3pPr>
      <a:lvl4pPr algn="l" rtl="0" eaLnBrk="0" fontAlgn="base" hangingPunct="0">
        <a:spcBef>
          <a:spcPct val="0"/>
        </a:spcBef>
        <a:spcAft>
          <a:spcPct val="0"/>
        </a:spcAft>
        <a:defRPr sz="3600" b="1">
          <a:solidFill>
            <a:srgbClr val="FCC539"/>
          </a:solidFill>
          <a:latin typeface="Arial" pitchFamily="-107" charset="0"/>
          <a:ea typeface="MS PGothic" panose="020B0600070205080204" pitchFamily="34" charset="-128"/>
          <a:cs typeface="ＭＳ Ｐゴシック" pitchFamily="-107" charset="-128"/>
        </a:defRPr>
      </a:lvl4pPr>
      <a:lvl5pPr algn="l" rtl="0" eaLnBrk="0" fontAlgn="base" hangingPunct="0">
        <a:spcBef>
          <a:spcPct val="0"/>
        </a:spcBef>
        <a:spcAft>
          <a:spcPct val="0"/>
        </a:spcAft>
        <a:defRPr sz="3600" b="1">
          <a:solidFill>
            <a:srgbClr val="FCC539"/>
          </a:solidFill>
          <a:latin typeface="Arial" pitchFamily="-107" charset="0"/>
          <a:ea typeface="MS PGothic" panose="020B0600070205080204" pitchFamily="34" charset="-128"/>
          <a:cs typeface="ＭＳ Ｐゴシック" pitchFamily="-107" charset="-128"/>
        </a:defRPr>
      </a:lvl5pPr>
      <a:lvl6pPr marL="457200" algn="l" rtl="0" eaLnBrk="0" fontAlgn="base" hangingPunct="0">
        <a:spcBef>
          <a:spcPct val="0"/>
        </a:spcBef>
        <a:spcAft>
          <a:spcPct val="0"/>
        </a:spcAft>
        <a:defRPr sz="3600" b="1">
          <a:solidFill>
            <a:srgbClr val="FFFF99"/>
          </a:solidFill>
          <a:latin typeface="Arial" pitchFamily="-107" charset="0"/>
        </a:defRPr>
      </a:lvl6pPr>
      <a:lvl7pPr marL="914400" algn="l" rtl="0" eaLnBrk="0" fontAlgn="base" hangingPunct="0">
        <a:spcBef>
          <a:spcPct val="0"/>
        </a:spcBef>
        <a:spcAft>
          <a:spcPct val="0"/>
        </a:spcAft>
        <a:defRPr sz="3600" b="1">
          <a:solidFill>
            <a:srgbClr val="FFFF99"/>
          </a:solidFill>
          <a:latin typeface="Arial" pitchFamily="-107" charset="0"/>
        </a:defRPr>
      </a:lvl7pPr>
      <a:lvl8pPr marL="1371600" algn="l" rtl="0" eaLnBrk="0" fontAlgn="base" hangingPunct="0">
        <a:spcBef>
          <a:spcPct val="0"/>
        </a:spcBef>
        <a:spcAft>
          <a:spcPct val="0"/>
        </a:spcAft>
        <a:defRPr sz="3600" b="1">
          <a:solidFill>
            <a:srgbClr val="FFFF99"/>
          </a:solidFill>
          <a:latin typeface="Arial" pitchFamily="-107" charset="0"/>
        </a:defRPr>
      </a:lvl8pPr>
      <a:lvl9pPr marL="1828800" algn="l" rtl="0" eaLnBrk="0" fontAlgn="base" hangingPunct="0">
        <a:spcBef>
          <a:spcPct val="0"/>
        </a:spcBef>
        <a:spcAft>
          <a:spcPct val="0"/>
        </a:spcAft>
        <a:defRPr sz="3600" b="1">
          <a:solidFill>
            <a:srgbClr val="FFFF99"/>
          </a:solidFill>
          <a:latin typeface="Arial" pitchFamily="-107" charset="0"/>
        </a:defRPr>
      </a:lvl9pPr>
    </p:titleStyle>
    <p:bodyStyle>
      <a:lvl1pPr marL="342900" indent="-342900" algn="l" rtl="0" eaLnBrk="0" fontAlgn="base" hangingPunct="0">
        <a:spcBef>
          <a:spcPct val="20000"/>
        </a:spcBef>
        <a:spcAft>
          <a:spcPct val="0"/>
        </a:spcAft>
        <a:buClr>
          <a:srgbClr val="FCC539"/>
        </a:buClr>
        <a:buSzPct val="125000"/>
        <a:buFont typeface="Wingdings" panose="05000000000000000000" pitchFamily="2" charset="2"/>
        <a:buChar char="§"/>
        <a:defRPr sz="2800" b="1">
          <a:solidFill>
            <a:schemeClr val="bg1"/>
          </a:solidFill>
          <a:effectLst>
            <a:outerShdw blurRad="50800" dist="38100" dir="2700000" algn="tl" rotWithShape="0">
              <a:srgbClr val="000000">
                <a:alpha val="43000"/>
              </a:srgbClr>
            </a:outerShdw>
          </a:effectLst>
          <a:latin typeface="+mn-lt"/>
          <a:ea typeface="MS PGothic" panose="020B0600070205080204" pitchFamily="34" charset="-128"/>
          <a:cs typeface="ＭＳ Ｐゴシック" pitchFamily="-107" charset="-128"/>
        </a:defRPr>
      </a:lvl1pPr>
      <a:lvl2pPr marL="742950" indent="-285750" algn="l" rtl="0" eaLnBrk="0" fontAlgn="base" hangingPunct="0">
        <a:spcBef>
          <a:spcPct val="20000"/>
        </a:spcBef>
        <a:spcAft>
          <a:spcPct val="0"/>
        </a:spcAft>
        <a:buClr>
          <a:srgbClr val="FCC539"/>
        </a:buClr>
        <a:buSzPct val="125000"/>
        <a:buFont typeface="Wingdings" panose="05000000000000000000" pitchFamily="2" charset="2"/>
        <a:buChar char="§"/>
        <a:defRPr sz="2400">
          <a:solidFill>
            <a:schemeClr val="bg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CC539"/>
        </a:buClr>
        <a:buSzPct val="125000"/>
        <a:buFont typeface="Wingdings" panose="05000000000000000000" pitchFamily="2" charset="2"/>
        <a:buChar char="§"/>
        <a:defRPr sz="2000">
          <a:solidFill>
            <a:schemeClr val="bg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mn-lt"/>
          <a:ea typeface="MS PGothic" panose="020B0600070205080204" pitchFamily="34" charset="-128"/>
        </a:defRPr>
      </a:lvl5pPr>
      <a:lvl6pPr marL="2514600" indent="-228600" algn="l" rtl="0" eaLnBrk="0" fontAlgn="base" hangingPunct="0">
        <a:spcBef>
          <a:spcPct val="20000"/>
        </a:spcBef>
        <a:spcAft>
          <a:spcPct val="0"/>
        </a:spcAft>
        <a:buClr>
          <a:srgbClr val="FFFF99"/>
        </a:buClr>
        <a:buSzPct val="125000"/>
        <a:buFont typeface="Wingdings" pitchFamily="-107" charset="2"/>
        <a:buChar char="§"/>
        <a:defRPr b="1">
          <a:solidFill>
            <a:schemeClr val="bg1"/>
          </a:solidFill>
          <a:latin typeface="+mn-lt"/>
          <a:ea typeface="ＭＳ Ｐゴシック" pitchFamily="-107" charset="-128"/>
        </a:defRPr>
      </a:lvl6pPr>
      <a:lvl7pPr marL="2971800" indent="-228600" algn="l" rtl="0" eaLnBrk="0" fontAlgn="base" hangingPunct="0">
        <a:spcBef>
          <a:spcPct val="20000"/>
        </a:spcBef>
        <a:spcAft>
          <a:spcPct val="0"/>
        </a:spcAft>
        <a:buClr>
          <a:srgbClr val="FFFF99"/>
        </a:buClr>
        <a:buSzPct val="125000"/>
        <a:buFont typeface="Wingdings" pitchFamily="-107" charset="2"/>
        <a:buChar char="§"/>
        <a:defRPr b="1">
          <a:solidFill>
            <a:schemeClr val="bg1"/>
          </a:solidFill>
          <a:latin typeface="+mn-lt"/>
          <a:ea typeface="ＭＳ Ｐゴシック" pitchFamily="-107" charset="-128"/>
        </a:defRPr>
      </a:lvl7pPr>
      <a:lvl8pPr marL="3429000" indent="-228600" algn="l" rtl="0" eaLnBrk="0" fontAlgn="base" hangingPunct="0">
        <a:spcBef>
          <a:spcPct val="20000"/>
        </a:spcBef>
        <a:spcAft>
          <a:spcPct val="0"/>
        </a:spcAft>
        <a:buClr>
          <a:srgbClr val="FFFF99"/>
        </a:buClr>
        <a:buSzPct val="125000"/>
        <a:buFont typeface="Wingdings" pitchFamily="-107" charset="2"/>
        <a:buChar char="§"/>
        <a:defRPr b="1">
          <a:solidFill>
            <a:schemeClr val="bg1"/>
          </a:solidFill>
          <a:latin typeface="+mn-lt"/>
          <a:ea typeface="ＭＳ Ｐゴシック" pitchFamily="-107" charset="-128"/>
        </a:defRPr>
      </a:lvl8pPr>
      <a:lvl9pPr marL="3886200" indent="-228600" algn="l" rtl="0" eaLnBrk="0" fontAlgn="base" hangingPunct="0">
        <a:spcBef>
          <a:spcPct val="20000"/>
        </a:spcBef>
        <a:spcAft>
          <a:spcPct val="0"/>
        </a:spcAft>
        <a:buClr>
          <a:srgbClr val="FFFF99"/>
        </a:buClr>
        <a:buSzPct val="125000"/>
        <a:buFont typeface="Wingdings" pitchFamily="-107" charset="2"/>
        <a:buChar char="§"/>
        <a:defRPr b="1">
          <a:solidFill>
            <a:schemeClr val="bg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47.emf"/><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3" name="TextBox 4"/>
          <p:cNvSpPr txBox="1">
            <a:spLocks noChangeArrowheads="1"/>
          </p:cNvSpPr>
          <p:nvPr/>
        </p:nvSpPr>
        <p:spPr bwMode="auto">
          <a:xfrm>
            <a:off x="5211763" y="5784999"/>
            <a:ext cx="3932237" cy="492443"/>
          </a:xfrm>
          <a:prstGeom prst="rect">
            <a:avLst/>
          </a:prstGeom>
          <a:noFill/>
          <a:ln w="9525">
            <a:noFill/>
            <a:miter lim="800000"/>
            <a:headEnd/>
            <a:tailEnd/>
          </a:ln>
        </p:spPr>
        <p:txBody>
          <a:bodyPr wrap="square">
            <a:spAutoFit/>
          </a:bodyPr>
          <a:lstStyle/>
          <a:p>
            <a:pPr>
              <a:defRPr/>
            </a:pPr>
            <a:r>
              <a:rPr lang="en-US" sz="1300" b="1" dirty="0" smtClean="0">
                <a:solidFill>
                  <a:srgbClr val="FCC539"/>
                </a:solidFill>
                <a:effectLst>
                  <a:outerShdw blurRad="165100" dist="76200" dir="2700000" algn="tl" rotWithShape="0">
                    <a:srgbClr val="000000">
                      <a:alpha val="77000"/>
                    </a:srgbClr>
                  </a:outerShdw>
                </a:effectLst>
                <a:latin typeface="Arial" charset="0"/>
                <a:ea typeface="+mn-ea"/>
              </a:rPr>
              <a:t>Aaron </a:t>
            </a:r>
            <a:r>
              <a:rPr lang="en-US" sz="1300" b="1" dirty="0" err="1" smtClean="0">
                <a:solidFill>
                  <a:srgbClr val="FCC539"/>
                </a:solidFill>
                <a:effectLst>
                  <a:outerShdw blurRad="165100" dist="76200" dir="2700000" algn="tl" rotWithShape="0">
                    <a:srgbClr val="000000">
                      <a:alpha val="77000"/>
                    </a:srgbClr>
                  </a:outerShdw>
                </a:effectLst>
                <a:latin typeface="Arial" charset="0"/>
                <a:ea typeface="+mn-ea"/>
              </a:rPr>
              <a:t>Friesz</a:t>
            </a:r>
            <a:r>
              <a:rPr lang="en-US" sz="1300" b="1" dirty="0" smtClean="0">
                <a:solidFill>
                  <a:srgbClr val="FCC539"/>
                </a:solidFill>
                <a:effectLst>
                  <a:outerShdw blurRad="165100" dist="76200" dir="2700000" algn="tl" rotWithShape="0">
                    <a:srgbClr val="000000">
                      <a:alpha val="77000"/>
                    </a:srgbClr>
                  </a:outerShdw>
                </a:effectLst>
                <a:latin typeface="Arial" charset="0"/>
                <a:ea typeface="+mn-ea"/>
              </a:rPr>
              <a:t> and Cole Krehbiel, Innovate! Inc.</a:t>
            </a:r>
            <a:endParaRPr lang="en-US" sz="1300" b="1" dirty="0">
              <a:solidFill>
                <a:srgbClr val="FCC539"/>
              </a:solidFill>
              <a:effectLst>
                <a:outerShdw blurRad="165100" dist="76200" dir="2700000" algn="tl" rotWithShape="0">
                  <a:srgbClr val="000000">
                    <a:alpha val="77000"/>
                  </a:srgbClr>
                </a:outerShdw>
              </a:effectLst>
              <a:latin typeface="Arial" charset="0"/>
              <a:ea typeface="+mn-ea"/>
            </a:endParaRPr>
          </a:p>
          <a:p>
            <a:pPr>
              <a:defRPr/>
            </a:pPr>
            <a:r>
              <a:rPr lang="en-US" sz="1300" b="1" dirty="0" smtClean="0">
                <a:solidFill>
                  <a:srgbClr val="FCC539"/>
                </a:solidFill>
                <a:effectLst>
                  <a:outerShdw blurRad="165100" dist="76200" dir="2700000" algn="tl" rotWithShape="0">
                    <a:srgbClr val="000000">
                      <a:alpha val="77000"/>
                    </a:srgbClr>
                  </a:outerShdw>
                </a:effectLst>
                <a:latin typeface="Arial" charset="0"/>
                <a:ea typeface="+mn-ea"/>
              </a:rPr>
              <a:t>October 4, 2016</a:t>
            </a:r>
            <a:endParaRPr lang="en-US" sz="1300" b="1" dirty="0">
              <a:solidFill>
                <a:srgbClr val="FCC539"/>
              </a:solidFill>
              <a:effectLst>
                <a:outerShdw blurRad="165100" dist="76200" dir="2700000" algn="tl" rotWithShape="0">
                  <a:srgbClr val="000000">
                    <a:alpha val="77000"/>
                  </a:srgbClr>
                </a:outerShdw>
              </a:effectLst>
              <a:latin typeface="Arial" charset="0"/>
              <a:ea typeface="+mn-ea"/>
            </a:endParaRPr>
          </a:p>
        </p:txBody>
      </p:sp>
      <p:sp>
        <p:nvSpPr>
          <p:cNvPr id="4" name="TextBox 5"/>
          <p:cNvSpPr txBox="1">
            <a:spLocks noChangeArrowheads="1"/>
          </p:cNvSpPr>
          <p:nvPr/>
        </p:nvSpPr>
        <p:spPr bwMode="auto">
          <a:xfrm>
            <a:off x="385990" y="2781981"/>
            <a:ext cx="8429625" cy="1107996"/>
          </a:xfrm>
          <a:prstGeom prst="rect">
            <a:avLst/>
          </a:prstGeom>
          <a:noFill/>
          <a:ln w="9525">
            <a:noFill/>
            <a:miter lim="800000"/>
            <a:headEnd/>
            <a:tailEnd/>
          </a:ln>
        </p:spPr>
        <p:txBody>
          <a:bodyPr tIns="0" bIns="0">
            <a:spAutoFit/>
          </a:bodyPr>
          <a:lstStyle/>
          <a:p>
            <a:pPr>
              <a:defRPr/>
            </a:pPr>
            <a:r>
              <a:rPr lang="en-US" sz="3600" b="1" dirty="0" smtClean="0">
                <a:solidFill>
                  <a:schemeClr val="bg1"/>
                </a:solidFill>
                <a:effectLst>
                  <a:outerShdw blurRad="38100" dist="38100" dir="2700000" algn="tl">
                    <a:srgbClr val="000000">
                      <a:alpha val="43137"/>
                    </a:srgbClr>
                  </a:outerShdw>
                </a:effectLst>
                <a:ea typeface="+mn-ea"/>
              </a:rPr>
              <a:t>Working with Land Remote Sensing Data in a GIS Environment</a:t>
            </a:r>
            <a:endParaRPr lang="en-US" sz="3600" b="1" dirty="0">
              <a:solidFill>
                <a:schemeClr val="bg1"/>
              </a:solidFill>
              <a:effectLst>
                <a:outerShdw blurRad="38100" dist="38100" dir="2700000" algn="tl">
                  <a:srgbClr val="000000">
                    <a:alpha val="43137"/>
                  </a:srgbClr>
                </a:outerShdw>
              </a:effectLst>
              <a:ea typeface="+mn-ea"/>
            </a:endParaRPr>
          </a:p>
        </p:txBody>
      </p:sp>
      <p:pic>
        <p:nvPicPr>
          <p:cNvPr id="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59063" y="457200"/>
            <a:ext cx="922337"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171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ASTER Data Products</a:t>
            </a:r>
            <a:endParaRPr lang="en-US" dirty="0"/>
          </a:p>
        </p:txBody>
      </p:sp>
      <p:sp>
        <p:nvSpPr>
          <p:cNvPr id="6" name="Content Placeholder 5"/>
          <p:cNvSpPr>
            <a:spLocks noGrp="1"/>
          </p:cNvSpPr>
          <p:nvPr>
            <p:ph idx="1"/>
          </p:nvPr>
        </p:nvSpPr>
        <p:spPr/>
        <p:txBody>
          <a:bodyPr/>
          <a:lstStyle/>
          <a:p>
            <a:r>
              <a:rPr lang="en-US" sz="2000" dirty="0"/>
              <a:t>Registered At-Sensor Radiance (AST_L1B</a:t>
            </a:r>
            <a:r>
              <a:rPr lang="en-US" sz="2000" dirty="0" smtClean="0"/>
              <a:t>) </a:t>
            </a:r>
            <a:endParaRPr lang="en-US" sz="2000" dirty="0"/>
          </a:p>
          <a:p>
            <a:pPr lvl="1"/>
            <a:r>
              <a:rPr lang="en-US" sz="1800" b="1" dirty="0"/>
              <a:t>Precision Terrain Corrected (AST_L1T</a:t>
            </a:r>
            <a:r>
              <a:rPr lang="en-US" sz="1800" b="1" dirty="0" smtClean="0"/>
              <a:t>) </a:t>
            </a:r>
            <a:endParaRPr lang="en-US" sz="1800" b="1" dirty="0"/>
          </a:p>
          <a:p>
            <a:pPr lvl="1"/>
            <a:r>
              <a:rPr lang="en-US" sz="1800" b="1" dirty="0"/>
              <a:t>Expedited (AST_L1BE)</a:t>
            </a:r>
          </a:p>
          <a:p>
            <a:pPr lvl="1"/>
            <a:r>
              <a:rPr lang="en-US" sz="1800" dirty="0" err="1" smtClean="0">
                <a:solidFill>
                  <a:srgbClr val="FF9933"/>
                </a:solidFill>
              </a:rPr>
              <a:t>Orthorectified</a:t>
            </a:r>
            <a:r>
              <a:rPr lang="en-US" sz="1800" dirty="0" smtClean="0">
                <a:solidFill>
                  <a:srgbClr val="FF9933"/>
                </a:solidFill>
              </a:rPr>
              <a:t> </a:t>
            </a:r>
            <a:r>
              <a:rPr lang="en-US" sz="1800" dirty="0">
                <a:solidFill>
                  <a:srgbClr val="FF9933"/>
                </a:solidFill>
              </a:rPr>
              <a:t>(AST14OTH, AST14DMO</a:t>
            </a:r>
            <a:r>
              <a:rPr lang="en-US" sz="1800" dirty="0" smtClean="0">
                <a:solidFill>
                  <a:srgbClr val="FF9933"/>
                </a:solidFill>
              </a:rPr>
              <a:t>)</a:t>
            </a:r>
            <a:endParaRPr lang="en-US" sz="1800" dirty="0">
              <a:solidFill>
                <a:srgbClr val="FF9933"/>
              </a:solidFill>
            </a:endParaRPr>
          </a:p>
          <a:p>
            <a:r>
              <a:rPr lang="en-US" sz="2000" dirty="0"/>
              <a:t>Reconstructed Unprocessed Instrument Data (AST_L1A</a:t>
            </a:r>
            <a:r>
              <a:rPr lang="en-US" sz="2000" dirty="0" smtClean="0"/>
              <a:t>) </a:t>
            </a:r>
            <a:endParaRPr lang="en-US" sz="2000" dirty="0"/>
          </a:p>
          <a:p>
            <a:pPr lvl="1"/>
            <a:r>
              <a:rPr lang="en-US" sz="1800" b="1" dirty="0"/>
              <a:t>Expedited (AST_L1AE)</a:t>
            </a:r>
          </a:p>
          <a:p>
            <a:r>
              <a:rPr lang="en-US" sz="2000" dirty="0"/>
              <a:t>Global Digital Elevation Model (GDEM) (AST_GTM)</a:t>
            </a:r>
          </a:p>
          <a:p>
            <a:r>
              <a:rPr lang="en-US" sz="2000" b="0" dirty="0" smtClean="0">
                <a:solidFill>
                  <a:srgbClr val="FF9933"/>
                </a:solidFill>
              </a:rPr>
              <a:t>Surface Reflectance </a:t>
            </a:r>
            <a:r>
              <a:rPr lang="en-US" sz="2000" b="0" dirty="0">
                <a:solidFill>
                  <a:srgbClr val="FF9933"/>
                </a:solidFill>
              </a:rPr>
              <a:t>(AST_07, 07XT</a:t>
            </a:r>
            <a:r>
              <a:rPr lang="en-US" sz="2000" b="0" dirty="0" smtClean="0">
                <a:solidFill>
                  <a:srgbClr val="FF9933"/>
                </a:solidFill>
              </a:rPr>
              <a:t>)</a:t>
            </a:r>
            <a:endParaRPr lang="en-US" sz="2000" b="0" dirty="0">
              <a:solidFill>
                <a:srgbClr val="FF9933"/>
              </a:solidFill>
            </a:endParaRPr>
          </a:p>
          <a:p>
            <a:r>
              <a:rPr lang="en-US" sz="2000" b="0" dirty="0" smtClean="0">
                <a:solidFill>
                  <a:srgbClr val="FF9933"/>
                </a:solidFill>
              </a:rPr>
              <a:t>Surface Radiance </a:t>
            </a:r>
            <a:r>
              <a:rPr lang="en-US" sz="2000" b="0" dirty="0">
                <a:solidFill>
                  <a:srgbClr val="FF9933"/>
                </a:solidFill>
              </a:rPr>
              <a:t>(AST_09, 09XT, 09T</a:t>
            </a:r>
            <a:r>
              <a:rPr lang="en-US" sz="2000" b="0" dirty="0" smtClean="0">
                <a:solidFill>
                  <a:srgbClr val="FF9933"/>
                </a:solidFill>
              </a:rPr>
              <a:t>)</a:t>
            </a:r>
            <a:endParaRPr lang="en-US" sz="2000" b="0" dirty="0">
              <a:solidFill>
                <a:srgbClr val="FF9933"/>
              </a:solidFill>
            </a:endParaRPr>
          </a:p>
          <a:p>
            <a:r>
              <a:rPr lang="en-US" sz="2000" b="0" dirty="0" smtClean="0">
                <a:solidFill>
                  <a:srgbClr val="FF9933"/>
                </a:solidFill>
              </a:rPr>
              <a:t>Surface </a:t>
            </a:r>
            <a:r>
              <a:rPr lang="en-US" sz="2000" b="0" dirty="0">
                <a:solidFill>
                  <a:srgbClr val="FF9933"/>
                </a:solidFill>
              </a:rPr>
              <a:t>Kinetic </a:t>
            </a:r>
            <a:r>
              <a:rPr lang="en-US" sz="2000" b="0" dirty="0" smtClean="0">
                <a:solidFill>
                  <a:srgbClr val="FF9933"/>
                </a:solidFill>
              </a:rPr>
              <a:t>Temperature </a:t>
            </a:r>
            <a:r>
              <a:rPr lang="en-US" sz="2000" b="0" dirty="0">
                <a:solidFill>
                  <a:srgbClr val="FF9933"/>
                </a:solidFill>
              </a:rPr>
              <a:t>(AST_08)</a:t>
            </a:r>
          </a:p>
          <a:p>
            <a:r>
              <a:rPr lang="en-US" sz="2000" b="0" dirty="0" smtClean="0">
                <a:solidFill>
                  <a:srgbClr val="FF9933"/>
                </a:solidFill>
              </a:rPr>
              <a:t>Surface Emissivity </a:t>
            </a:r>
            <a:r>
              <a:rPr lang="en-US" sz="2000" b="0" dirty="0">
                <a:solidFill>
                  <a:srgbClr val="FF9933"/>
                </a:solidFill>
              </a:rPr>
              <a:t>(AST_05)</a:t>
            </a:r>
          </a:p>
          <a:p>
            <a:r>
              <a:rPr lang="en-US" sz="2000" b="0" dirty="0" smtClean="0">
                <a:solidFill>
                  <a:srgbClr val="FF9933"/>
                </a:solidFill>
              </a:rPr>
              <a:t>Scene-based elevation </a:t>
            </a:r>
            <a:r>
              <a:rPr lang="en-US" sz="2000" b="0" dirty="0">
                <a:solidFill>
                  <a:srgbClr val="FF9933"/>
                </a:solidFill>
              </a:rPr>
              <a:t>(AST14DEM)</a:t>
            </a:r>
          </a:p>
        </p:txBody>
      </p:sp>
      <p:sp>
        <p:nvSpPr>
          <p:cNvPr id="8" name="TextBox 7"/>
          <p:cNvSpPr txBox="1"/>
          <p:nvPr/>
        </p:nvSpPr>
        <p:spPr>
          <a:xfrm>
            <a:off x="6001011" y="4432479"/>
            <a:ext cx="2598107" cy="1261884"/>
          </a:xfrm>
          <a:prstGeom prst="rect">
            <a:avLst/>
          </a:prstGeom>
          <a:noFill/>
        </p:spPr>
        <p:txBody>
          <a:bodyPr wrap="square" rtlCol="0">
            <a:spAutoFit/>
          </a:bodyPr>
          <a:lstStyle/>
          <a:p>
            <a:r>
              <a:rPr lang="en-US" sz="1800" b="1" dirty="0" smtClean="0">
                <a:solidFill>
                  <a:srgbClr val="FF9933"/>
                </a:solidFill>
              </a:rPr>
              <a:t>* On-demand </a:t>
            </a:r>
            <a:r>
              <a:rPr lang="en-US" sz="1800" b="1" dirty="0">
                <a:solidFill>
                  <a:srgbClr val="FF9933"/>
                </a:solidFill>
              </a:rPr>
              <a:t>higher level products</a:t>
            </a:r>
          </a:p>
          <a:p>
            <a:endParaRPr lang="en-US" dirty="0"/>
          </a:p>
        </p:txBody>
      </p:sp>
    </p:spTree>
    <p:extLst>
      <p:ext uri="{BB962C8B-B14F-4D97-AF65-F5344CB8AC3E}">
        <p14:creationId xmlns:p14="http://schemas.microsoft.com/office/powerpoint/2010/main" val="3057830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ASTER L1T</a:t>
            </a:r>
            <a:endParaRPr lang="en-US" dirty="0"/>
          </a:p>
        </p:txBody>
      </p:sp>
      <p:sp>
        <p:nvSpPr>
          <p:cNvPr id="3" name="Content Placeholder 2"/>
          <p:cNvSpPr>
            <a:spLocks noGrp="1"/>
          </p:cNvSpPr>
          <p:nvPr>
            <p:ph idx="1"/>
          </p:nvPr>
        </p:nvSpPr>
        <p:spPr/>
        <p:txBody>
          <a:bodyPr/>
          <a:lstStyle/>
          <a:p>
            <a:r>
              <a:rPr lang="en-US" sz="2400" dirty="0"/>
              <a:t>ASTER Level 1 Precision Terrain Corrected Registered At-Sensor Radiance (AST_L1T)</a:t>
            </a:r>
          </a:p>
          <a:p>
            <a:r>
              <a:rPr lang="en-US" sz="2400" dirty="0"/>
              <a:t>Generated with a single</a:t>
            </a:r>
            <a:br>
              <a:rPr lang="en-US" sz="2400" dirty="0"/>
            </a:br>
            <a:r>
              <a:rPr lang="en-US" sz="2400" dirty="0"/>
              <a:t>resampling of an ASTER</a:t>
            </a:r>
            <a:br>
              <a:rPr lang="en-US" sz="2400" dirty="0"/>
            </a:br>
            <a:r>
              <a:rPr lang="en-US" sz="2400" dirty="0"/>
              <a:t>Level 1A input scene</a:t>
            </a:r>
          </a:p>
          <a:p>
            <a:r>
              <a:rPr lang="en-US" sz="2400" dirty="0" err="1" smtClean="0"/>
              <a:t>Orthorectified</a:t>
            </a:r>
            <a:endParaRPr lang="en-US" sz="2400" dirty="0" smtClean="0"/>
          </a:p>
          <a:p>
            <a:r>
              <a:rPr lang="en-US" sz="2400" dirty="0"/>
              <a:t>Rotated north-up</a:t>
            </a:r>
          </a:p>
          <a:p>
            <a:r>
              <a:rPr lang="en-US" sz="2400" dirty="0">
                <a:solidFill>
                  <a:srgbClr val="FF9933"/>
                </a:solidFill>
              </a:rPr>
              <a:t>Soon to be input for ASTER</a:t>
            </a:r>
            <a:br>
              <a:rPr lang="en-US" sz="2400" dirty="0">
                <a:solidFill>
                  <a:srgbClr val="FF9933"/>
                </a:solidFill>
              </a:rPr>
            </a:br>
            <a:r>
              <a:rPr lang="en-US" sz="2400" dirty="0">
                <a:solidFill>
                  <a:srgbClr val="FF9933"/>
                </a:solidFill>
              </a:rPr>
              <a:t>higher-level products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7781" y="2111679"/>
            <a:ext cx="3200400" cy="32004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124613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381000" y="304800"/>
            <a:ext cx="8763000" cy="842963"/>
          </a:xfrm>
        </p:spPr>
        <p:txBody>
          <a:bodyPr/>
          <a:lstStyle/>
          <a:p>
            <a:r>
              <a:rPr lang="en-US" altLang="en-US" sz="3200" dirty="0" smtClean="0">
                <a:ea typeface="ＭＳ Ｐゴシック" panose="020B0600070205080204" pitchFamily="34" charset="-128"/>
              </a:rPr>
              <a:t>Data: </a:t>
            </a:r>
            <a:r>
              <a:rPr lang="en-US" altLang="en-US" sz="3200" dirty="0" err="1" smtClean="0">
                <a:ea typeface="ＭＳ Ｐゴシック" panose="020B0600070205080204" pitchFamily="34" charset="-128"/>
              </a:rPr>
              <a:t>MEaSUREs</a:t>
            </a:r>
            <a:endParaRPr lang="en-US" altLang="en-US" sz="3200" dirty="0" smtClean="0">
              <a:ea typeface="ＭＳ Ｐゴシック" panose="020B0600070205080204" pitchFamily="34" charset="-128"/>
            </a:endParaRPr>
          </a:p>
        </p:txBody>
      </p:sp>
      <p:sp>
        <p:nvSpPr>
          <p:cNvPr id="3" name="Content Placeholder 2"/>
          <p:cNvSpPr>
            <a:spLocks noGrp="1"/>
          </p:cNvSpPr>
          <p:nvPr>
            <p:ph idx="1"/>
          </p:nvPr>
        </p:nvSpPr>
        <p:spPr/>
        <p:txBody>
          <a:bodyPr/>
          <a:lstStyle/>
          <a:p>
            <a:pPr>
              <a:defRPr/>
            </a:pPr>
            <a:r>
              <a:rPr lang="en-US" sz="2400" b="0" dirty="0">
                <a:effectLst/>
              </a:rPr>
              <a:t>Making Earth System data records for Use in Research for Earth </a:t>
            </a:r>
            <a:r>
              <a:rPr lang="en-US" sz="2400" b="0" dirty="0" smtClean="0">
                <a:effectLst/>
              </a:rPr>
              <a:t>Science (</a:t>
            </a:r>
            <a:r>
              <a:rPr lang="en-US" sz="2400" b="0" dirty="0" err="1" smtClean="0">
                <a:effectLst/>
              </a:rPr>
              <a:t>MEaSUREs</a:t>
            </a:r>
            <a:r>
              <a:rPr lang="en-US" sz="2400" b="0" dirty="0" smtClean="0">
                <a:effectLst/>
              </a:rPr>
              <a:t>)</a:t>
            </a:r>
          </a:p>
          <a:p>
            <a:pPr marL="0" indent="0">
              <a:buNone/>
              <a:defRPr/>
            </a:pPr>
            <a:endParaRPr lang="en-US" sz="2400" b="0" dirty="0">
              <a:effectLst/>
            </a:endParaRPr>
          </a:p>
        </p:txBody>
      </p:sp>
      <p:pic>
        <p:nvPicPr>
          <p:cNvPr id="296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lide Number Placeholder 1"/>
          <p:cNvSpPr>
            <a:spLocks noGrp="1"/>
          </p:cNvSpPr>
          <p:nvPr>
            <p:ph type="sldNum" sz="quarter" idx="4294967295"/>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ea typeface="ＭＳ Ｐゴシック" panose="020B0600070205080204" pitchFamily="34" charset="-128"/>
              </a:defRPr>
            </a:lvl1pPr>
            <a:lvl2pPr marL="742950" indent="-285750">
              <a:defRPr sz="4000">
                <a:solidFill>
                  <a:schemeClr val="tx1"/>
                </a:solidFill>
                <a:latin typeface="Arial" panose="020B0604020202020204" pitchFamily="34" charset="0"/>
                <a:ea typeface="ＭＳ Ｐゴシック" panose="020B0600070205080204" pitchFamily="34" charset="-128"/>
              </a:defRPr>
            </a:lvl2pPr>
            <a:lvl3pPr marL="1143000" indent="-228600">
              <a:defRPr sz="4000">
                <a:solidFill>
                  <a:schemeClr val="tx1"/>
                </a:solidFill>
                <a:latin typeface="Arial" panose="020B0604020202020204" pitchFamily="34" charset="0"/>
                <a:ea typeface="ＭＳ Ｐゴシック" panose="020B0600070205080204" pitchFamily="34" charset="-128"/>
              </a:defRPr>
            </a:lvl3pPr>
            <a:lvl4pPr marL="1600200" indent="-228600">
              <a:defRPr sz="4000">
                <a:solidFill>
                  <a:schemeClr val="tx1"/>
                </a:solidFill>
                <a:latin typeface="Arial" panose="020B0604020202020204" pitchFamily="34" charset="0"/>
                <a:ea typeface="ＭＳ Ｐゴシック" panose="020B0600070205080204" pitchFamily="34" charset="-128"/>
              </a:defRPr>
            </a:lvl4pPr>
            <a:lvl5pPr marL="2057400" indent="-228600">
              <a:defRPr sz="4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fld id="{7D1B5100-197D-4AA8-A1B9-1776BCE57B89}" type="slidenum">
              <a:rPr lang="en-US" altLang="en-US" sz="1200">
                <a:solidFill>
                  <a:schemeClr val="bg1"/>
                </a:solidFill>
              </a:rPr>
              <a:pPr/>
              <a:t>12</a:t>
            </a:fld>
            <a:endParaRPr lang="en-US" altLang="en-US" sz="120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953490831"/>
              </p:ext>
            </p:extLst>
          </p:nvPr>
        </p:nvGraphicFramePr>
        <p:xfrm>
          <a:off x="814193" y="2338170"/>
          <a:ext cx="3619499" cy="2341552"/>
        </p:xfrm>
        <a:graphic>
          <a:graphicData uri="http://schemas.openxmlformats.org/drawingml/2006/table">
            <a:tbl>
              <a:tblPr firstRow="1" bandRow="1">
                <a:tableStyleId>{ED083AE6-46FA-4A59-8FB0-9F97EB10719F}</a:tableStyleId>
              </a:tblPr>
              <a:tblGrid>
                <a:gridCol w="1803225"/>
                <a:gridCol w="1816274"/>
              </a:tblGrid>
              <a:tr h="417556">
                <a:tc gridSpan="2">
                  <a:txBody>
                    <a:bodyPr/>
                    <a:lstStyle/>
                    <a:p>
                      <a:r>
                        <a:rPr lang="en-US" sz="1600" b="1" dirty="0" smtClean="0">
                          <a:solidFill>
                            <a:srgbClr val="FCC539"/>
                          </a:solidFill>
                        </a:rPr>
                        <a:t>Web-Enabled Landsat Data (WELD)</a:t>
                      </a:r>
                    </a:p>
                    <a:p>
                      <a:endParaRPr lang="en-US" sz="1600" b="1" dirty="0" smtClean="0"/>
                    </a:p>
                  </a:txBody>
                  <a:tcPr/>
                </a:tc>
                <a:tc hMerge="1">
                  <a:txBody>
                    <a:bodyPr/>
                    <a:lstStyle/>
                    <a:p>
                      <a:endParaRPr lang="en-US" b="0" dirty="0"/>
                    </a:p>
                  </a:txBody>
                  <a:tcPr/>
                </a:tc>
              </a:tr>
              <a:tr h="300625">
                <a:tc>
                  <a:txBody>
                    <a:bodyPr/>
                    <a:lstStyle/>
                    <a:p>
                      <a:r>
                        <a:rPr lang="en-US" sz="1200" b="1" dirty="0" smtClean="0"/>
                        <a:t>Spatial Coverage</a:t>
                      </a:r>
                    </a:p>
                  </a:txBody>
                  <a:tcPr/>
                </a:tc>
                <a:tc>
                  <a:txBody>
                    <a:bodyPr/>
                    <a:lstStyle/>
                    <a:p>
                      <a:r>
                        <a:rPr lang="en-US" sz="1200" b="0" dirty="0" smtClean="0"/>
                        <a:t>CONUS &amp; Alaska</a:t>
                      </a:r>
                    </a:p>
                  </a:txBody>
                  <a:tcPr/>
                </a:tc>
              </a:tr>
              <a:tr h="288098">
                <a:tc>
                  <a:txBody>
                    <a:bodyPr/>
                    <a:lstStyle/>
                    <a:p>
                      <a:r>
                        <a:rPr lang="en-US" sz="1200" b="1" dirty="0" smtClean="0"/>
                        <a:t>Temporal Coverage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smtClean="0"/>
                        <a:t>2003 - 2012</a:t>
                      </a:r>
                    </a:p>
                  </a:txBody>
                  <a:tcPr/>
                </a:tc>
              </a:tr>
              <a:tr h="325568">
                <a:tc>
                  <a:txBody>
                    <a:bodyPr/>
                    <a:lstStyle/>
                    <a:p>
                      <a:r>
                        <a:rPr lang="en-US" sz="1200" b="1" dirty="0" smtClean="0"/>
                        <a:t>Spatial</a:t>
                      </a:r>
                      <a:r>
                        <a:rPr lang="en-US" sz="1200" b="1" baseline="0" dirty="0" smtClean="0"/>
                        <a:t> Resolution</a:t>
                      </a:r>
                      <a:endParaRPr lang="en-US" sz="12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smtClean="0"/>
                        <a:t>30 m</a:t>
                      </a:r>
                      <a:endParaRPr lang="en-US" sz="1200" b="0" dirty="0"/>
                    </a:p>
                  </a:txBody>
                  <a:tcPr/>
                </a:tc>
              </a:tr>
              <a:tr h="463463">
                <a:tc>
                  <a:txBody>
                    <a:bodyPr/>
                    <a:lstStyle/>
                    <a:p>
                      <a:r>
                        <a:rPr lang="en-US" sz="1200" b="1" smtClean="0"/>
                        <a:t>Temporal Resolution</a:t>
                      </a:r>
                      <a:endParaRPr lang="en-US" sz="1200" b="1" dirty="0"/>
                    </a:p>
                  </a:txBody>
                  <a:tcPr/>
                </a:tc>
                <a:tc>
                  <a:txBody>
                    <a:bodyPr/>
                    <a:lstStyle/>
                    <a:p>
                      <a:r>
                        <a:rPr lang="en-US" sz="1200" b="0" dirty="0" smtClean="0"/>
                        <a:t>Annual, seasonal, monthly, and weekly </a:t>
                      </a:r>
                      <a:endParaRPr lang="en-US" sz="1200" b="0" dirty="0"/>
                    </a:p>
                  </a:txBody>
                  <a:tcPr/>
                </a:tc>
              </a:tr>
              <a:tr h="384678">
                <a:tc>
                  <a:txBody>
                    <a:bodyPr/>
                    <a:lstStyle/>
                    <a:p>
                      <a:r>
                        <a:rPr lang="en-US" sz="1200" b="1" dirty="0" smtClean="0"/>
                        <a:t>Unique Products</a:t>
                      </a:r>
                      <a:endParaRPr lang="en-US" sz="1200" b="1" dirty="0"/>
                    </a:p>
                  </a:txBody>
                  <a:tcPr/>
                </a:tc>
                <a:tc>
                  <a:txBody>
                    <a:bodyPr/>
                    <a:lstStyle/>
                    <a:p>
                      <a:r>
                        <a:rPr lang="en-US" sz="1200" b="0" dirty="0" smtClean="0"/>
                        <a:t>11</a:t>
                      </a:r>
                      <a:endParaRPr lang="en-US" sz="1200" b="0" dirty="0"/>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45501664"/>
              </p:ext>
            </p:extLst>
          </p:nvPr>
        </p:nvGraphicFramePr>
        <p:xfrm>
          <a:off x="4758065" y="2338170"/>
          <a:ext cx="3619499" cy="2079888"/>
        </p:xfrm>
        <a:graphic>
          <a:graphicData uri="http://schemas.openxmlformats.org/drawingml/2006/table">
            <a:tbl>
              <a:tblPr firstRow="1" bandRow="1">
                <a:tableStyleId>{ED083AE6-46FA-4A59-8FB0-9F97EB10719F}</a:tableStyleId>
              </a:tblPr>
              <a:tblGrid>
                <a:gridCol w="1803225"/>
                <a:gridCol w="1816274"/>
              </a:tblGrid>
              <a:tr h="417556">
                <a:tc gridSpan="2">
                  <a:txBody>
                    <a:bodyPr/>
                    <a:lstStyle/>
                    <a:p>
                      <a:r>
                        <a:rPr lang="en-US" sz="1600" b="1" dirty="0" smtClean="0">
                          <a:solidFill>
                            <a:srgbClr val="FCC539"/>
                          </a:solidFill>
                        </a:rPr>
                        <a:t>Shuttle Radar Topography Mission (SRTM) Version 3.0</a:t>
                      </a:r>
                    </a:p>
                  </a:txBody>
                  <a:tcPr/>
                </a:tc>
                <a:tc hMerge="1">
                  <a:txBody>
                    <a:bodyPr/>
                    <a:lstStyle/>
                    <a:p>
                      <a:endParaRPr lang="en-US" b="0" dirty="0"/>
                    </a:p>
                  </a:txBody>
                  <a:tcPr/>
                </a:tc>
              </a:tr>
              <a:tr h="300625">
                <a:tc>
                  <a:txBody>
                    <a:bodyPr/>
                    <a:lstStyle/>
                    <a:p>
                      <a:r>
                        <a:rPr lang="en-US" sz="1200" b="1" dirty="0" smtClean="0"/>
                        <a:t>Spatial Coverage</a:t>
                      </a:r>
                    </a:p>
                  </a:txBody>
                  <a:tcPr/>
                </a:tc>
                <a:tc>
                  <a:txBody>
                    <a:bodyPr/>
                    <a:lstStyle/>
                    <a:p>
                      <a:r>
                        <a:rPr lang="en-US" sz="1200" b="0" dirty="0" smtClean="0"/>
                        <a:t>Global (60</a:t>
                      </a:r>
                      <a:r>
                        <a:rPr lang="en-US" sz="1200" b="0" baseline="30000" dirty="0" smtClean="0"/>
                        <a:t>o</a:t>
                      </a:r>
                      <a:r>
                        <a:rPr lang="en-US" sz="1200" b="0" dirty="0" smtClean="0"/>
                        <a:t>N to 56</a:t>
                      </a:r>
                      <a:r>
                        <a:rPr lang="en-US" sz="1200" b="0" baseline="30000" dirty="0" smtClean="0"/>
                        <a:t>o</a:t>
                      </a:r>
                      <a:r>
                        <a:rPr lang="en-US" sz="1200" b="0" dirty="0" smtClean="0"/>
                        <a:t>S latitude)</a:t>
                      </a:r>
                    </a:p>
                  </a:txBody>
                  <a:tcPr/>
                </a:tc>
              </a:tr>
              <a:tr h="325568">
                <a:tc>
                  <a:txBody>
                    <a:bodyPr/>
                    <a:lstStyle/>
                    <a:p>
                      <a:r>
                        <a:rPr lang="en-US" sz="1200" b="1" dirty="0" smtClean="0"/>
                        <a:t>Spatial</a:t>
                      </a:r>
                      <a:r>
                        <a:rPr lang="en-US" sz="1200" b="1" baseline="0" dirty="0" smtClean="0"/>
                        <a:t> Resolution</a:t>
                      </a:r>
                      <a:endParaRPr lang="en-US" sz="12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smtClean="0"/>
                        <a:t>1 and 3 arc-seconds</a:t>
                      </a:r>
                      <a:endParaRPr lang="en-US" sz="1200" b="0" dirty="0"/>
                    </a:p>
                  </a:txBody>
                  <a:tcPr/>
                </a:tc>
              </a:tr>
              <a:tr h="333322">
                <a:tc>
                  <a:txBody>
                    <a:bodyPr/>
                    <a:lstStyle/>
                    <a:p>
                      <a:r>
                        <a:rPr lang="en-US" sz="1200" b="1" dirty="0" smtClean="0"/>
                        <a:t>Tile</a:t>
                      </a:r>
                      <a:r>
                        <a:rPr lang="en-US" sz="1200" b="1" baseline="0" dirty="0" smtClean="0"/>
                        <a:t> Size</a:t>
                      </a:r>
                      <a:endParaRPr lang="en-US" sz="1200" b="1" dirty="0"/>
                    </a:p>
                  </a:txBody>
                  <a:tcPr/>
                </a:tc>
                <a:tc>
                  <a:txBody>
                    <a:bodyPr/>
                    <a:lstStyle/>
                    <a:p>
                      <a:pPr algn="l"/>
                      <a:r>
                        <a:rPr lang="en-US" sz="1200" b="0" dirty="0" smtClean="0"/>
                        <a:t>1</a:t>
                      </a:r>
                      <a:r>
                        <a:rPr lang="en-US" sz="1200" b="0" baseline="30000" dirty="0" smtClean="0"/>
                        <a:t>o</a:t>
                      </a:r>
                      <a:r>
                        <a:rPr lang="en-US" sz="1200" b="0" dirty="0" smtClean="0"/>
                        <a:t> x 1</a:t>
                      </a:r>
                      <a:r>
                        <a:rPr lang="en-US" sz="1200" b="0" baseline="30000" dirty="0" smtClean="0"/>
                        <a:t>o</a:t>
                      </a:r>
                    </a:p>
                  </a:txBody>
                  <a:tcPr/>
                </a:tc>
              </a:tr>
              <a:tr h="384678">
                <a:tc>
                  <a:txBody>
                    <a:bodyPr/>
                    <a:lstStyle/>
                    <a:p>
                      <a:r>
                        <a:rPr lang="en-US" sz="1200" b="1" dirty="0" smtClean="0"/>
                        <a:t>Unique Products</a:t>
                      </a:r>
                      <a:endParaRPr lang="en-US" sz="1200" b="1" dirty="0"/>
                    </a:p>
                  </a:txBody>
                  <a:tcPr/>
                </a:tc>
                <a:tc>
                  <a:txBody>
                    <a:bodyPr/>
                    <a:lstStyle/>
                    <a:p>
                      <a:r>
                        <a:rPr lang="en-US" sz="1200" b="0" dirty="0" smtClean="0"/>
                        <a:t>8</a:t>
                      </a:r>
                    </a:p>
                  </a:txBody>
                  <a:tcPr/>
                </a:tc>
              </a:tr>
            </a:tbl>
          </a:graphicData>
        </a:graphic>
      </p:graphicFrame>
    </p:spTree>
    <p:extLst>
      <p:ext uri="{BB962C8B-B14F-4D97-AF65-F5344CB8AC3E}">
        <p14:creationId xmlns:p14="http://schemas.microsoft.com/office/powerpoint/2010/main" val="29453338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Community Products</a:t>
            </a:r>
            <a:endParaRPr lang="en-US" dirty="0"/>
          </a:p>
        </p:txBody>
      </p:sp>
      <p:sp>
        <p:nvSpPr>
          <p:cNvPr id="3" name="Content Placeholder 2"/>
          <p:cNvSpPr>
            <a:spLocks noGrp="1"/>
          </p:cNvSpPr>
          <p:nvPr>
            <p:ph idx="1"/>
          </p:nvPr>
        </p:nvSpPr>
        <p:spPr/>
        <p:txBody>
          <a:bodyPr/>
          <a:lstStyle/>
          <a:p>
            <a:r>
              <a:rPr lang="en-US" dirty="0" smtClean="0"/>
              <a:t>ASTER Global Emissivity Dataset (GED)</a:t>
            </a:r>
          </a:p>
          <a:p>
            <a:pPr lvl="1"/>
            <a:r>
              <a:rPr lang="en-US" dirty="0"/>
              <a:t>Land surface emissivity derived from ASTER </a:t>
            </a:r>
            <a:r>
              <a:rPr lang="en-US" dirty="0" smtClean="0"/>
              <a:t>data</a:t>
            </a:r>
          </a:p>
          <a:p>
            <a:pPr lvl="1"/>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15983549"/>
              </p:ext>
            </p:extLst>
          </p:nvPr>
        </p:nvGraphicFramePr>
        <p:xfrm>
          <a:off x="825585" y="2250123"/>
          <a:ext cx="7076945" cy="2123440"/>
        </p:xfrm>
        <a:graphic>
          <a:graphicData uri="http://schemas.openxmlformats.org/drawingml/2006/table">
            <a:tbl>
              <a:tblPr firstRow="1" bandRow="1">
                <a:tableStyleId>{ED083AE6-46FA-4A59-8FB0-9F97EB10719F}</a:tableStyleId>
              </a:tblPr>
              <a:tblGrid>
                <a:gridCol w="2762615"/>
                <a:gridCol w="4314330"/>
              </a:tblGrid>
              <a:tr h="370840">
                <a:tc>
                  <a:txBody>
                    <a:bodyPr/>
                    <a:lstStyle/>
                    <a:p>
                      <a:r>
                        <a:rPr lang="en-US" b="1" dirty="0" smtClean="0"/>
                        <a:t>Spatial Coverage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dirty="0" smtClean="0"/>
                        <a:t>Global</a:t>
                      </a: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b="1" dirty="0" smtClean="0"/>
                        <a:t>Temporal Coverage</a:t>
                      </a:r>
                    </a:p>
                  </a:txBody>
                  <a:tcPr>
                    <a:lnT w="12700" cap="flat" cmpd="sng" algn="ctr">
                      <a:solidFill>
                        <a:schemeClr val="tx1"/>
                      </a:solidFill>
                      <a:prstDash val="solid"/>
                      <a:round/>
                      <a:headEnd type="none" w="med" len="med"/>
                      <a:tailEnd type="none" w="med" len="med"/>
                    </a:lnT>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smtClean="0"/>
                        <a:t>2000</a:t>
                      </a:r>
                      <a:r>
                        <a:rPr lang="en-US" sz="1800" b="0" baseline="0" dirty="0" smtClean="0"/>
                        <a:t> - 2008</a:t>
                      </a:r>
                      <a:endParaRPr lang="en-US" sz="1800" b="0" dirty="0" smtClean="0"/>
                    </a:p>
                    <a:p>
                      <a:endParaRPr lang="en-US" b="0" dirty="0"/>
                    </a:p>
                  </a:txBody>
                  <a:tcPr>
                    <a:lnT w="12700" cap="flat" cmpd="sng" algn="ctr">
                      <a:solidFill>
                        <a:schemeClr val="tx1"/>
                      </a:solidFill>
                      <a:prstDash val="solid"/>
                      <a:round/>
                      <a:headEnd type="none" w="med" len="med"/>
                      <a:tailEnd type="none" w="med" len="med"/>
                    </a:lnT>
                  </a:tcPr>
                </a:tc>
              </a:tr>
              <a:tr h="370840">
                <a:tc>
                  <a:txBody>
                    <a:bodyPr/>
                    <a:lstStyle/>
                    <a:p>
                      <a:r>
                        <a:rPr lang="en-US" b="1" dirty="0" smtClean="0"/>
                        <a:t>Spatial</a:t>
                      </a:r>
                      <a:r>
                        <a:rPr lang="en-US" b="1" baseline="0" dirty="0" smtClean="0"/>
                        <a:t> Resolution</a:t>
                      </a:r>
                      <a:endParaRPr lang="en-US"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smtClean="0"/>
                        <a:t>100 m</a:t>
                      </a:r>
                      <a:r>
                        <a:rPr lang="en-US" sz="1800" b="0" baseline="0" dirty="0" smtClean="0"/>
                        <a:t> &amp; 1 km</a:t>
                      </a:r>
                    </a:p>
                  </a:txBody>
                  <a:tcPr/>
                </a:tc>
              </a:tr>
              <a:tr h="370840">
                <a:tc>
                  <a:txBody>
                    <a:bodyPr/>
                    <a:lstStyle/>
                    <a:p>
                      <a:r>
                        <a:rPr lang="en-US" b="1" dirty="0" smtClean="0"/>
                        <a:t>Tile Size</a:t>
                      </a:r>
                      <a:endParaRPr lang="en-US"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smtClean="0"/>
                        <a:t>1</a:t>
                      </a:r>
                      <a:r>
                        <a:rPr lang="en-US" sz="1800" b="0" baseline="30000" dirty="0" smtClean="0"/>
                        <a:t>o</a:t>
                      </a:r>
                      <a:r>
                        <a:rPr lang="en-US" sz="1800" b="0" baseline="0" dirty="0" smtClean="0"/>
                        <a:t> x 1</a:t>
                      </a:r>
                      <a:r>
                        <a:rPr lang="en-US" sz="1800" b="0" baseline="30000" dirty="0" smtClean="0"/>
                        <a:t>o</a:t>
                      </a:r>
                    </a:p>
                  </a:txBody>
                  <a:tcPr/>
                </a:tc>
              </a:tr>
              <a:tr h="370840">
                <a:tc>
                  <a:txBody>
                    <a:bodyPr/>
                    <a:lstStyle/>
                    <a:p>
                      <a:r>
                        <a:rPr lang="en-US" b="1" dirty="0" smtClean="0"/>
                        <a:t>Unique Products</a:t>
                      </a:r>
                      <a:endParaRPr lang="en-US" b="1" dirty="0"/>
                    </a:p>
                  </a:txBody>
                  <a:tcPr/>
                </a:tc>
                <a:tc>
                  <a:txBody>
                    <a:bodyPr/>
                    <a:lstStyle/>
                    <a:p>
                      <a:r>
                        <a:rPr lang="en-US" b="0" dirty="0" smtClean="0"/>
                        <a:t>4</a:t>
                      </a:r>
                      <a:endParaRPr lang="en-US" b="0" dirty="0"/>
                    </a:p>
                  </a:txBody>
                  <a:tcPr/>
                </a:tc>
              </a:tr>
            </a:tbl>
          </a:graphicData>
        </a:graphic>
      </p:graphicFrame>
    </p:spTree>
    <p:extLst>
      <p:ext uri="{BB962C8B-B14F-4D97-AF65-F5344CB8AC3E}">
        <p14:creationId xmlns:p14="http://schemas.microsoft.com/office/powerpoint/2010/main" val="4732698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950493" y="926375"/>
            <a:ext cx="5243014" cy="5005250"/>
          </a:xfrm>
          <a:prstGeom prst="rect">
            <a:avLst/>
          </a:prstGeom>
        </p:spPr>
      </p:pic>
    </p:spTree>
    <p:extLst>
      <p:ext uri="{BB962C8B-B14F-4D97-AF65-F5344CB8AC3E}">
        <p14:creationId xmlns:p14="http://schemas.microsoft.com/office/powerpoint/2010/main" val="29629820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t="7851"/>
          <a:stretch>
            <a:fillRect/>
          </a:stretch>
        </p:blipFill>
        <p:spPr bwMode="auto">
          <a:xfrm rot="-237869">
            <a:off x="593725" y="752475"/>
            <a:ext cx="365760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t="8311"/>
          <a:stretch>
            <a:fillRect/>
          </a:stretch>
        </p:blipFill>
        <p:spPr bwMode="auto">
          <a:xfrm>
            <a:off x="4805363" y="3205163"/>
            <a:ext cx="36576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t="8044"/>
          <a:stretch>
            <a:fillRect/>
          </a:stretch>
        </p:blipFill>
        <p:spPr bwMode="auto">
          <a:xfrm rot="195747">
            <a:off x="4821238" y="714375"/>
            <a:ext cx="365760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stretch>
            <a:fillRect/>
          </a:stretch>
        </p:blipFill>
        <p:spPr>
          <a:xfrm rot="347423">
            <a:off x="593725" y="3111314"/>
            <a:ext cx="3657600" cy="26709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500"/>
                            </p:stCondLst>
                            <p:childTnLst>
                              <p:par>
                                <p:cTn id="15" presetID="2" presetClass="entr" presetSubtype="4" fill="hold" nodeType="after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7977"/>
          <a:stretch/>
        </p:blipFill>
        <p:spPr>
          <a:xfrm>
            <a:off x="2227219" y="495934"/>
            <a:ext cx="4572000" cy="3365860"/>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rotWithShape="1">
          <a:blip r:embed="rId4"/>
          <a:srcRect t="8294"/>
          <a:stretch/>
        </p:blipFill>
        <p:spPr>
          <a:xfrm rot="248702">
            <a:off x="705150" y="2278569"/>
            <a:ext cx="4572000" cy="3354915"/>
          </a:xfrm>
          <a:prstGeom prst="rect">
            <a:avLst/>
          </a:prstGeom>
          <a:ln>
            <a:solidFill>
              <a:schemeClr val="bg2">
                <a:lumMod val="90000"/>
              </a:schemeClr>
            </a:solidFill>
          </a:ln>
          <a:effectLst>
            <a:outerShdw blurRad="63500" sx="102000" sy="102000" algn="ctr" rotWithShape="0">
              <a:prstClr val="black">
                <a:alpha val="40000"/>
              </a:prstClr>
            </a:outerShdw>
          </a:effectLst>
        </p:spPr>
      </p:pic>
      <p:pic>
        <p:nvPicPr>
          <p:cNvPr id="1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rcRect t="8485"/>
          <a:stretch>
            <a:fillRect/>
          </a:stretch>
        </p:blipFill>
        <p:spPr bwMode="auto">
          <a:xfrm rot="21332186">
            <a:off x="3878422" y="2067461"/>
            <a:ext cx="4572000" cy="334786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06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Retrieving Data Via </a:t>
            </a:r>
            <a:r>
              <a:rPr lang="en-US" dirty="0" err="1" smtClean="0"/>
              <a:t>OPeNDAP</a:t>
            </a:r>
            <a:r>
              <a:rPr lang="en-US" dirty="0" smtClean="0"/>
              <a:t>	</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a:srcRect t="8333"/>
          <a:stretch/>
        </p:blipFill>
        <p:spPr>
          <a:xfrm>
            <a:off x="381000" y="1198563"/>
            <a:ext cx="4572000" cy="3352800"/>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rotWithShape="1">
          <a:blip r:embed="rId5"/>
          <a:srcRect t="8333"/>
          <a:stretch/>
        </p:blipFill>
        <p:spPr>
          <a:xfrm>
            <a:off x="2286000" y="1767840"/>
            <a:ext cx="4572000" cy="3352800"/>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rotWithShape="1">
          <a:blip r:embed="rId6"/>
          <a:srcRect t="8333"/>
          <a:stretch/>
        </p:blipFill>
        <p:spPr>
          <a:xfrm>
            <a:off x="4133850" y="2341563"/>
            <a:ext cx="4572000" cy="3352800"/>
          </a:xfrm>
          <a:prstGeom prst="rect">
            <a:avLst/>
          </a:prstGeom>
          <a:effectLst>
            <a:outerShdw blurRad="63500" sx="102000" sy="102000" algn="ctr" rotWithShape="0">
              <a:prstClr val="black">
                <a:alpha val="40000"/>
              </a:prstClr>
            </a:outerShdw>
          </a:effectLst>
        </p:spPr>
      </p:pic>
      <p:sp>
        <p:nvSpPr>
          <p:cNvPr id="10" name="Rectangle 9"/>
          <p:cNvSpPr/>
          <p:nvPr/>
        </p:nvSpPr>
        <p:spPr>
          <a:xfrm>
            <a:off x="419100" y="3717835"/>
            <a:ext cx="8229600" cy="830997"/>
          </a:xfrm>
          <a:prstGeom prst="rect">
            <a:avLst/>
          </a:prstGeom>
          <a:solidFill>
            <a:schemeClr val="bg1"/>
          </a:solidFill>
          <a:ln>
            <a:solidFill>
              <a:schemeClr val="bg1"/>
            </a:solidFill>
          </a:ln>
          <a:effectLst>
            <a:outerShdw blurRad="63500" sx="102000" sy="102000" algn="ctr" rotWithShape="0">
              <a:prstClr val="black">
                <a:alpha val="40000"/>
              </a:prstClr>
            </a:outerShdw>
          </a:effectLst>
        </p:spPr>
        <p:txBody>
          <a:bodyPr wrap="square">
            <a:spAutoFit/>
          </a:bodyPr>
          <a:lstStyle/>
          <a:p>
            <a:r>
              <a:rPr lang="en-US" sz="1600" dirty="0" smtClean="0"/>
              <a:t>http://elpdvx178.cr.usgs.gov:80/opendap/MOD13A2.006/h10v09.ncml?Latitude[0:1:1199][0:1:1199],Longitude[0:1:1199][0:1:1199],YDim[0:1:1199],XDim[0:1:1199],_1_km_16_days_VI_Quality[8:1:13][0:1:1199][0:1:1199],_1_km_16_days_EVI[8:1:13][0:1:1199][0:1:1199]</a:t>
            </a:r>
            <a:endParaRPr lang="en-US" sz="1600" dirty="0"/>
          </a:p>
        </p:txBody>
      </p:sp>
      <p:cxnSp>
        <p:nvCxnSpPr>
          <p:cNvPr id="12" name="Straight Connector 11"/>
          <p:cNvCxnSpPr/>
          <p:nvPr/>
        </p:nvCxnSpPr>
        <p:spPr bwMode="auto">
          <a:xfrm flipH="1">
            <a:off x="419100" y="2819400"/>
            <a:ext cx="4295776" cy="895904"/>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6" name="Straight Connector 15"/>
          <p:cNvCxnSpPr/>
          <p:nvPr/>
        </p:nvCxnSpPr>
        <p:spPr bwMode="auto">
          <a:xfrm>
            <a:off x="6581775" y="2819400"/>
            <a:ext cx="2066925" cy="895904"/>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6315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smtClean="0">
                <a:ea typeface="ＭＳ Ｐゴシック" panose="020B0600070205080204" pitchFamily="34" charset="-128"/>
              </a:rPr>
              <a:t>OPeNDAP Data Access</a:t>
            </a:r>
          </a:p>
        </p:txBody>
      </p:sp>
      <p:sp>
        <p:nvSpPr>
          <p:cNvPr id="5" name="Content Placeholder 4"/>
          <p:cNvSpPr>
            <a:spLocks noGrp="1"/>
          </p:cNvSpPr>
          <p:nvPr>
            <p:ph sz="half" idx="1"/>
          </p:nvPr>
        </p:nvSpPr>
        <p:spPr>
          <a:xfrm>
            <a:off x="381000" y="1147763"/>
            <a:ext cx="8305800" cy="3532187"/>
          </a:xfrm>
        </p:spPr>
        <p:txBody>
          <a:bodyPr/>
          <a:lstStyle/>
          <a:p>
            <a:r>
              <a:rPr lang="en-US" altLang="en-US" smtClean="0">
                <a:effectLst>
                  <a:outerShdw blurRad="38100" dist="38100" dir="2700000" algn="tl">
                    <a:srgbClr val="000000"/>
                  </a:outerShdw>
                </a:effectLst>
                <a:ea typeface="ＭＳ Ｐゴシック" panose="020B0600070205080204" pitchFamily="34" charset="-128"/>
              </a:rPr>
              <a:t>OPeNDAP URLs are complex</a:t>
            </a:r>
          </a:p>
          <a:p>
            <a:pPr lvl="1"/>
            <a:r>
              <a:rPr lang="en-US" altLang="en-US" smtClean="0">
                <a:ea typeface="ＭＳ Ｐゴシック" panose="020B0600070205080204" pitchFamily="34" charset="-128"/>
              </a:rPr>
              <a:t>Need to know:</a:t>
            </a:r>
          </a:p>
          <a:p>
            <a:pPr lvl="2">
              <a:buFont typeface="Wingdings" panose="05000000000000000000" pitchFamily="2" charset="2"/>
              <a:buChar char="ü"/>
            </a:pPr>
            <a:r>
              <a:rPr lang="en-US" altLang="en-US" smtClean="0">
                <a:ea typeface="ＭＳ Ｐゴシック" panose="020B0600070205080204" pitchFamily="34" charset="-128"/>
              </a:rPr>
              <a:t>Syntax</a:t>
            </a:r>
          </a:p>
          <a:p>
            <a:pPr lvl="2">
              <a:buFont typeface="Wingdings" panose="05000000000000000000" pitchFamily="2" charset="2"/>
              <a:buChar char="ü"/>
            </a:pPr>
            <a:r>
              <a:rPr lang="en-US" altLang="en-US" smtClean="0">
                <a:solidFill>
                  <a:srgbClr val="FF0000"/>
                </a:solidFill>
                <a:ea typeface="ＭＳ Ｐゴシック" panose="020B0600070205080204" pitchFamily="34" charset="-128"/>
              </a:rPr>
              <a:t>Product name</a:t>
            </a:r>
          </a:p>
          <a:p>
            <a:pPr lvl="2">
              <a:buFont typeface="Wingdings" panose="05000000000000000000" pitchFamily="2" charset="2"/>
              <a:buChar char="ü"/>
            </a:pPr>
            <a:r>
              <a:rPr lang="en-US" altLang="en-US" smtClean="0">
                <a:solidFill>
                  <a:srgbClr val="007600"/>
                </a:solidFill>
                <a:ea typeface="ＭＳ Ｐゴシック" panose="020B0600070205080204" pitchFamily="34" charset="-128"/>
              </a:rPr>
              <a:t>Layer name</a:t>
            </a:r>
          </a:p>
          <a:p>
            <a:pPr lvl="2">
              <a:buFont typeface="Wingdings" panose="05000000000000000000" pitchFamily="2" charset="2"/>
              <a:buChar char="ü"/>
            </a:pPr>
            <a:r>
              <a:rPr lang="en-US" altLang="en-US" smtClean="0">
                <a:solidFill>
                  <a:srgbClr val="02209D"/>
                </a:solidFill>
                <a:ea typeface="ＭＳ Ｐゴシック" panose="020B0600070205080204" pitchFamily="34" charset="-128"/>
              </a:rPr>
              <a:t>Time</a:t>
            </a:r>
          </a:p>
          <a:p>
            <a:pPr lvl="2">
              <a:buFont typeface="Wingdings" panose="05000000000000000000" pitchFamily="2" charset="2"/>
              <a:buChar char="ü"/>
            </a:pPr>
            <a:r>
              <a:rPr lang="en-US" altLang="en-US" smtClean="0">
                <a:ea typeface="ＭＳ Ｐゴシック" panose="020B0600070205080204" pitchFamily="34" charset="-128"/>
              </a:rPr>
              <a:t>Geolocation</a:t>
            </a:r>
          </a:p>
          <a:p>
            <a:pPr lvl="3"/>
            <a:r>
              <a:rPr lang="en-US" altLang="en-US" smtClean="0">
                <a:solidFill>
                  <a:srgbClr val="FFC000"/>
                </a:solidFill>
                <a:ea typeface="ＭＳ Ｐゴシック" panose="020B0600070205080204" pitchFamily="34" charset="-128"/>
              </a:rPr>
              <a:t>Tile </a:t>
            </a:r>
            <a:r>
              <a:rPr lang="en-US" altLang="en-US" smtClean="0">
                <a:solidFill>
                  <a:srgbClr val="F5B40B"/>
                </a:solidFill>
                <a:ea typeface="ＭＳ Ｐゴシック" panose="020B0600070205080204" pitchFamily="34" charset="-128"/>
              </a:rPr>
              <a:t>locations</a:t>
            </a:r>
            <a:r>
              <a:rPr lang="en-US" altLang="en-US" smtClean="0">
                <a:solidFill>
                  <a:srgbClr val="FFC000"/>
                </a:solidFill>
                <a:ea typeface="ＭＳ Ｐゴシック" panose="020B0600070205080204" pitchFamily="34" charset="-128"/>
              </a:rPr>
              <a:t> (H &amp; V) – Data is aggregated over time by tile</a:t>
            </a:r>
          </a:p>
          <a:p>
            <a:pPr lvl="3"/>
            <a:r>
              <a:rPr lang="en-US" altLang="en-US" smtClean="0">
                <a:solidFill>
                  <a:srgbClr val="FFFF00"/>
                </a:solidFill>
                <a:ea typeface="ＭＳ Ｐゴシック" panose="020B0600070205080204" pitchFamily="34" charset="-128"/>
              </a:rPr>
              <a:t>Pixel location (Ydim &amp; Xdim)</a:t>
            </a:r>
            <a:endParaRPr lang="en-US" altLang="en-US" smtClean="0">
              <a:solidFill>
                <a:srgbClr val="0235AD"/>
              </a:solidFill>
              <a:ea typeface="ＭＳ Ｐゴシック" panose="020B0600070205080204" pitchFamily="34" charset="-128"/>
            </a:endParaRPr>
          </a:p>
          <a:p>
            <a:pPr lvl="2"/>
            <a:endParaRPr lang="en-US" altLang="en-US" smtClean="0">
              <a:solidFill>
                <a:srgbClr val="FFFF0B"/>
              </a:solidFill>
              <a:ea typeface="ＭＳ Ｐゴシック" panose="020B0600070205080204" pitchFamily="34" charset="-128"/>
            </a:endParaRPr>
          </a:p>
          <a:p>
            <a:pPr lvl="2"/>
            <a:endParaRPr lang="en-US" altLang="en-US" smtClean="0">
              <a:solidFill>
                <a:srgbClr val="FFFF00"/>
              </a:solidFill>
              <a:ea typeface="ＭＳ Ｐゴシック" panose="020B0600070205080204" pitchFamily="34" charset="-128"/>
            </a:endParaRPr>
          </a:p>
        </p:txBody>
      </p:sp>
      <p:sp>
        <p:nvSpPr>
          <p:cNvPr id="6" name="Content Placeholder 5"/>
          <p:cNvSpPr>
            <a:spLocks noGrp="1"/>
          </p:cNvSpPr>
          <p:nvPr>
            <p:ph sz="half" idx="2"/>
          </p:nvPr>
        </p:nvSpPr>
        <p:spPr>
          <a:xfrm>
            <a:off x="431800" y="4899025"/>
            <a:ext cx="8516938" cy="1027113"/>
          </a:xfrm>
        </p:spPr>
        <p:txBody>
          <a:bodyPr/>
          <a:lstStyle/>
          <a:p>
            <a:pPr marL="0" indent="0">
              <a:buFont typeface="Wingdings" panose="05000000000000000000" pitchFamily="2" charset="2"/>
              <a:buNone/>
              <a:defRPr/>
            </a:pPr>
            <a:r>
              <a:rPr lang="en-US" sz="2050" b="0" dirty="0">
                <a:effectLst/>
              </a:rPr>
              <a:t>http://opendap.cr.usgs.gov/opendap/hyrax/</a:t>
            </a:r>
            <a:r>
              <a:rPr lang="en-US" sz="2050" b="0" dirty="0">
                <a:solidFill>
                  <a:srgbClr val="FF0000"/>
                </a:solidFill>
                <a:effectLst/>
              </a:rPr>
              <a:t>MOD09Q1.005</a:t>
            </a:r>
            <a:r>
              <a:rPr lang="en-US" sz="2050" b="0" dirty="0">
                <a:effectLst/>
              </a:rPr>
              <a:t>/</a:t>
            </a:r>
            <a:r>
              <a:rPr lang="en-US" sz="2050" b="0" dirty="0">
                <a:solidFill>
                  <a:srgbClr val="FFC000"/>
                </a:solidFill>
                <a:effectLst/>
              </a:rPr>
              <a:t>h11v04</a:t>
            </a:r>
            <a:r>
              <a:rPr lang="en-US" sz="2050" b="0" dirty="0">
                <a:effectLst/>
              </a:rPr>
              <a:t>.ncml.ascii?</a:t>
            </a:r>
            <a:r>
              <a:rPr lang="en-US" sz="2050" b="0" dirty="0">
                <a:solidFill>
                  <a:schemeClr val="accent6">
                    <a:lumMod val="75000"/>
                  </a:schemeClr>
                </a:solidFill>
                <a:effectLst/>
              </a:rPr>
              <a:t>sur_refl_b01</a:t>
            </a:r>
            <a:r>
              <a:rPr lang="en-US" sz="2050" b="0" dirty="0">
                <a:solidFill>
                  <a:schemeClr val="accent1">
                    <a:lumMod val="50000"/>
                  </a:schemeClr>
                </a:solidFill>
                <a:effectLst/>
              </a:rPr>
              <a:t>[683:1:683]</a:t>
            </a:r>
            <a:r>
              <a:rPr lang="en-US" sz="2050" b="0" dirty="0">
                <a:solidFill>
                  <a:srgbClr val="FFFF00"/>
                </a:solidFill>
                <a:effectLst/>
              </a:rPr>
              <a:t>[2000:1:2010][2000:1:2010]</a:t>
            </a:r>
          </a:p>
          <a:p>
            <a:pPr>
              <a:defRPr/>
            </a:pPr>
            <a:endParaRPr lang="en-US" dirty="0"/>
          </a:p>
        </p:txBody>
      </p:sp>
      <p:pic>
        <p:nvPicPr>
          <p:cNvPr id="4813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5012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114300" y="574252"/>
            <a:ext cx="8686800" cy="3537797"/>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5"/>
          <a:stretch>
            <a:fillRect/>
          </a:stretch>
        </p:blipFill>
        <p:spPr>
          <a:xfrm>
            <a:off x="342900" y="2724151"/>
            <a:ext cx="8686800" cy="353779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0" y="0"/>
            <a:ext cx="3690369" cy="523220"/>
          </a:xfrm>
          <a:prstGeom prst="rect">
            <a:avLst/>
          </a:prstGeom>
          <a:noFill/>
        </p:spPr>
        <p:txBody>
          <a:bodyPr wrap="none" rtlCol="0">
            <a:spAutoFit/>
          </a:bodyPr>
          <a:lstStyle/>
          <a:p>
            <a:r>
              <a:rPr lang="en-US" sz="2800" dirty="0" err="1" smtClean="0"/>
              <a:t>OPeNDAP</a:t>
            </a:r>
            <a:r>
              <a:rPr lang="en-US" sz="2800" dirty="0" smtClean="0"/>
              <a:t> to </a:t>
            </a:r>
            <a:r>
              <a:rPr lang="en-US" sz="2800" dirty="0" err="1" smtClean="0"/>
              <a:t>NetCDF</a:t>
            </a:r>
            <a:endParaRPr lang="en-US" sz="2800" dirty="0"/>
          </a:p>
        </p:txBody>
      </p:sp>
      <p:sp>
        <p:nvSpPr>
          <p:cNvPr id="10" name="TextBox 9"/>
          <p:cNvSpPr txBox="1"/>
          <p:nvPr/>
        </p:nvSpPr>
        <p:spPr>
          <a:xfrm>
            <a:off x="5102509" y="6334780"/>
            <a:ext cx="4041491" cy="523220"/>
          </a:xfrm>
          <a:prstGeom prst="rect">
            <a:avLst/>
          </a:prstGeom>
          <a:noFill/>
        </p:spPr>
        <p:txBody>
          <a:bodyPr wrap="none" rtlCol="0">
            <a:spAutoFit/>
          </a:bodyPr>
          <a:lstStyle/>
          <a:p>
            <a:r>
              <a:rPr lang="en-US" sz="2800" dirty="0" err="1" smtClean="0"/>
              <a:t>NetCDF</a:t>
            </a:r>
            <a:r>
              <a:rPr lang="en-US" sz="2800" dirty="0" smtClean="0"/>
              <a:t> to Raster Layer</a:t>
            </a:r>
            <a:endParaRPr lang="en-US" sz="2800" dirty="0"/>
          </a:p>
        </p:txBody>
      </p:sp>
    </p:spTree>
    <p:extLst>
      <p:ext uri="{BB962C8B-B14F-4D97-AF65-F5344CB8AC3E}">
        <p14:creationId xmlns:p14="http://schemas.microsoft.com/office/powerpoint/2010/main" val="2811725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NASA’s LP DAAC</a:t>
            </a:r>
          </a:p>
        </p:txBody>
      </p:sp>
      <p:sp>
        <p:nvSpPr>
          <p:cNvPr id="2" name="Content Placeholder 1"/>
          <p:cNvSpPr>
            <a:spLocks noGrp="1"/>
          </p:cNvSpPr>
          <p:nvPr>
            <p:ph sz="half" idx="1"/>
          </p:nvPr>
        </p:nvSpPr>
        <p:spPr>
          <a:xfrm>
            <a:off x="381000" y="1349375"/>
            <a:ext cx="8305800" cy="1389063"/>
          </a:xfrm>
        </p:spPr>
        <p:txBody>
          <a:bodyPr/>
          <a:lstStyle/>
          <a:p>
            <a:pPr>
              <a:defRPr/>
            </a:pPr>
            <a:r>
              <a:rPr lang="en-US" sz="2000" dirty="0"/>
              <a:t>Land Processes (LP) Distributed Active Archive Center (DAAC)</a:t>
            </a:r>
          </a:p>
          <a:p>
            <a:pPr lvl="1">
              <a:defRPr/>
            </a:pPr>
            <a:r>
              <a:rPr lang="en-US" sz="1600" dirty="0"/>
              <a:t>https://lpdaac.usgs.gov</a:t>
            </a:r>
          </a:p>
          <a:p>
            <a:pPr>
              <a:defRPr/>
            </a:pPr>
            <a:r>
              <a:rPr lang="en-US" sz="2000" dirty="0"/>
              <a:t>Located in Sioux Falls, SD at the USGS Earth Resources Observation Science (EROS) </a:t>
            </a:r>
            <a:r>
              <a:rPr lang="en-US" sz="2000" dirty="0" smtClean="0"/>
              <a:t>Center</a:t>
            </a:r>
            <a:endParaRPr lang="en-US" sz="2000" dirty="0"/>
          </a:p>
        </p:txBody>
      </p:sp>
      <p:sp>
        <p:nvSpPr>
          <p:cNvPr id="4" name="Content Placeholder 3"/>
          <p:cNvSpPr>
            <a:spLocks noGrp="1"/>
          </p:cNvSpPr>
          <p:nvPr>
            <p:ph sz="half" idx="2"/>
          </p:nvPr>
        </p:nvSpPr>
        <p:spPr>
          <a:xfrm>
            <a:off x="381000" y="2755900"/>
            <a:ext cx="5132388" cy="2836863"/>
          </a:xfrm>
        </p:spPr>
        <p:txBody>
          <a:bodyPr/>
          <a:lstStyle/>
          <a:p>
            <a:pPr>
              <a:defRPr/>
            </a:pPr>
            <a:r>
              <a:rPr lang="en-US" sz="2000" dirty="0"/>
              <a:t>Part </a:t>
            </a:r>
            <a:r>
              <a:rPr lang="en-US" sz="2000" dirty="0" smtClean="0"/>
              <a:t>of </a:t>
            </a:r>
            <a:r>
              <a:rPr lang="en-US" sz="2000" dirty="0"/>
              <a:t>NASA’s Earth Science Data Systems </a:t>
            </a:r>
            <a:r>
              <a:rPr lang="en-US" sz="2000" dirty="0" smtClean="0"/>
              <a:t>Program</a:t>
            </a:r>
          </a:p>
          <a:p>
            <a:pPr>
              <a:defRPr/>
            </a:pPr>
            <a:r>
              <a:rPr lang="en-US" sz="2000" dirty="0" smtClean="0"/>
              <a:t>1 </a:t>
            </a:r>
            <a:r>
              <a:rPr lang="en-US" sz="2000" dirty="0"/>
              <a:t>of 12 NASA Earth Observing System Data and Information System (EOSDIS) </a:t>
            </a:r>
            <a:r>
              <a:rPr lang="en-US" sz="2000" dirty="0" smtClean="0"/>
              <a:t>DAACs</a:t>
            </a:r>
            <a:endParaRPr lang="en-US" sz="2000" dirty="0"/>
          </a:p>
        </p:txBody>
      </p:sp>
      <p:pic>
        <p:nvPicPr>
          <p:cNvPr id="922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700" y="2400300"/>
            <a:ext cx="3594100"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4"/>
          <p:cNvSpPr>
            <a:spLocks noGrp="1"/>
          </p:cNvSpPr>
          <p:nvPr>
            <p:ph type="title"/>
          </p:nvPr>
        </p:nvSpPr>
        <p:spPr/>
        <p:txBody>
          <a:bodyPr/>
          <a:lstStyle/>
          <a:p>
            <a:r>
              <a:rPr lang="en-US" altLang="en-US" smtClean="0">
                <a:ea typeface="ＭＳ Ｐゴシック" panose="020B0600070205080204" pitchFamily="34" charset="-128"/>
              </a:rPr>
              <a:t>AppEEARS</a:t>
            </a:r>
          </a:p>
        </p:txBody>
      </p:sp>
      <p:sp>
        <p:nvSpPr>
          <p:cNvPr id="6" name="Content Placeholder 5"/>
          <p:cNvSpPr>
            <a:spLocks noGrp="1"/>
          </p:cNvSpPr>
          <p:nvPr>
            <p:ph sz="half" idx="1"/>
          </p:nvPr>
        </p:nvSpPr>
        <p:spPr/>
        <p:txBody>
          <a:bodyPr/>
          <a:lstStyle/>
          <a:p>
            <a:r>
              <a:rPr lang="en-US" altLang="en-US" smtClean="0">
                <a:solidFill>
                  <a:srgbClr val="FF0000"/>
                </a:solidFill>
                <a:effectLst>
                  <a:outerShdw blurRad="38100" dist="38100" dir="2700000" algn="tl">
                    <a:srgbClr val="000000"/>
                  </a:outerShdw>
                </a:effectLst>
                <a:ea typeface="ＭＳ Ｐゴシック" panose="020B0600070205080204" pitchFamily="34" charset="-128"/>
              </a:rPr>
              <a:t>App</a:t>
            </a:r>
            <a:r>
              <a:rPr lang="en-US" altLang="en-US" smtClean="0">
                <a:effectLst>
                  <a:outerShdw blurRad="38100" dist="38100" dir="2700000" algn="tl">
                    <a:srgbClr val="000000"/>
                  </a:outerShdw>
                </a:effectLst>
                <a:ea typeface="ＭＳ Ｐゴシック" panose="020B0600070205080204" pitchFamily="34" charset="-128"/>
              </a:rPr>
              <a:t>lication for </a:t>
            </a:r>
            <a:r>
              <a:rPr lang="en-US" altLang="en-US" smtClean="0">
                <a:solidFill>
                  <a:srgbClr val="FF0000"/>
                </a:solidFill>
                <a:effectLst>
                  <a:outerShdw blurRad="38100" dist="38100" dir="2700000" algn="tl">
                    <a:srgbClr val="000000"/>
                  </a:outerShdw>
                </a:effectLst>
                <a:ea typeface="ＭＳ Ｐゴシック" panose="020B0600070205080204" pitchFamily="34" charset="-128"/>
              </a:rPr>
              <a:t>E</a:t>
            </a:r>
            <a:r>
              <a:rPr lang="en-US" altLang="en-US" smtClean="0">
                <a:effectLst>
                  <a:outerShdw blurRad="38100" dist="38100" dir="2700000" algn="tl">
                    <a:srgbClr val="000000"/>
                  </a:outerShdw>
                </a:effectLst>
                <a:ea typeface="ＭＳ Ｐゴシック" panose="020B0600070205080204" pitchFamily="34" charset="-128"/>
              </a:rPr>
              <a:t>xtracting and </a:t>
            </a:r>
            <a:r>
              <a:rPr lang="en-US" altLang="en-US" smtClean="0">
                <a:solidFill>
                  <a:srgbClr val="FF0000"/>
                </a:solidFill>
                <a:effectLst>
                  <a:outerShdw blurRad="38100" dist="38100" dir="2700000" algn="tl">
                    <a:srgbClr val="000000"/>
                  </a:outerShdw>
                </a:effectLst>
                <a:ea typeface="ＭＳ Ｐゴシック" panose="020B0600070205080204" pitchFamily="34" charset="-128"/>
              </a:rPr>
              <a:t>E</a:t>
            </a:r>
            <a:r>
              <a:rPr lang="en-US" altLang="en-US" smtClean="0">
                <a:effectLst>
                  <a:outerShdw blurRad="38100" dist="38100" dir="2700000" algn="tl">
                    <a:srgbClr val="000000"/>
                  </a:outerShdw>
                </a:effectLst>
                <a:ea typeface="ＭＳ Ｐゴシック" panose="020B0600070205080204" pitchFamily="34" charset="-128"/>
              </a:rPr>
              <a:t>xploring </a:t>
            </a:r>
            <a:r>
              <a:rPr lang="en-US" altLang="en-US" smtClean="0">
                <a:solidFill>
                  <a:srgbClr val="FF0000"/>
                </a:solidFill>
                <a:effectLst>
                  <a:outerShdw blurRad="38100" dist="38100" dir="2700000" algn="tl">
                    <a:srgbClr val="000000"/>
                  </a:outerShdw>
                </a:effectLst>
                <a:ea typeface="ＭＳ Ｐゴシック" panose="020B0600070205080204" pitchFamily="34" charset="-128"/>
              </a:rPr>
              <a:t>A</a:t>
            </a:r>
            <a:r>
              <a:rPr lang="en-US" altLang="en-US" smtClean="0">
                <a:effectLst>
                  <a:outerShdw blurRad="38100" dist="38100" dir="2700000" algn="tl">
                    <a:srgbClr val="000000"/>
                  </a:outerShdw>
                </a:effectLst>
                <a:ea typeface="ＭＳ Ｐゴシック" panose="020B0600070205080204" pitchFamily="34" charset="-128"/>
              </a:rPr>
              <a:t>nalysis </a:t>
            </a:r>
            <a:r>
              <a:rPr lang="en-US" altLang="en-US" smtClean="0">
                <a:solidFill>
                  <a:srgbClr val="FF0000"/>
                </a:solidFill>
                <a:effectLst>
                  <a:outerShdw blurRad="38100" dist="38100" dir="2700000" algn="tl">
                    <a:srgbClr val="000000"/>
                  </a:outerShdw>
                </a:effectLst>
                <a:ea typeface="ＭＳ Ｐゴシック" panose="020B0600070205080204" pitchFamily="34" charset="-128"/>
              </a:rPr>
              <a:t>R</a:t>
            </a:r>
            <a:r>
              <a:rPr lang="en-US" altLang="en-US" smtClean="0">
                <a:effectLst>
                  <a:outerShdw blurRad="38100" dist="38100" dir="2700000" algn="tl">
                    <a:srgbClr val="000000"/>
                  </a:outerShdw>
                </a:effectLst>
                <a:ea typeface="ＭＳ Ｐゴシック" panose="020B0600070205080204" pitchFamily="34" charset="-128"/>
              </a:rPr>
              <a:t>eady </a:t>
            </a:r>
            <a:r>
              <a:rPr lang="en-US" altLang="en-US" smtClean="0">
                <a:solidFill>
                  <a:srgbClr val="FF0000"/>
                </a:solidFill>
                <a:effectLst>
                  <a:outerShdw blurRad="38100" dist="38100" dir="2700000" algn="tl">
                    <a:srgbClr val="000000"/>
                  </a:outerShdw>
                </a:effectLst>
                <a:ea typeface="ＭＳ Ｐゴシック" panose="020B0600070205080204" pitchFamily="34" charset="-128"/>
              </a:rPr>
              <a:t>S</a:t>
            </a:r>
            <a:r>
              <a:rPr lang="en-US" altLang="en-US" smtClean="0">
                <a:effectLst>
                  <a:outerShdw blurRad="38100" dist="38100" dir="2700000" algn="tl">
                    <a:srgbClr val="000000"/>
                  </a:outerShdw>
                </a:effectLst>
                <a:ea typeface="ＭＳ Ｐゴシック" panose="020B0600070205080204" pitchFamily="34" charset="-128"/>
              </a:rPr>
              <a:t>amples</a:t>
            </a:r>
          </a:p>
          <a:p>
            <a:r>
              <a:rPr lang="en-US" altLang="en-US" smtClean="0">
                <a:effectLst>
                  <a:outerShdw blurRad="38100" dist="38100" dir="2700000" algn="tl">
                    <a:srgbClr val="000000"/>
                  </a:outerShdw>
                </a:effectLst>
                <a:ea typeface="ＭＳ Ｐゴシック" panose="020B0600070205080204" pitchFamily="34" charset="-128"/>
              </a:rPr>
              <a:t>Web application interface for accessing and extracting LP DAAC</a:t>
            </a:r>
            <a:r>
              <a:rPr lang="ja-JP" altLang="en-US" smtClean="0">
                <a:effectLst>
                  <a:outerShdw blurRad="38100" dist="38100" dir="2700000" algn="tl">
                    <a:srgbClr val="000000"/>
                  </a:outerShdw>
                </a:effectLst>
                <a:ea typeface="ＭＳ Ｐゴシック" panose="020B0600070205080204" pitchFamily="34" charset="-128"/>
              </a:rPr>
              <a:t>’</a:t>
            </a:r>
            <a:r>
              <a:rPr lang="en-US" altLang="ja-JP" smtClean="0">
                <a:effectLst>
                  <a:outerShdw blurRad="38100" dist="38100" dir="2700000" algn="tl">
                    <a:srgbClr val="000000"/>
                  </a:outerShdw>
                </a:effectLst>
                <a:ea typeface="ＭＳ Ｐゴシック" panose="020B0600070205080204" pitchFamily="34" charset="-128"/>
              </a:rPr>
              <a:t>s tiled MODIS and WELD data</a:t>
            </a:r>
            <a:endParaRPr lang="en-US" altLang="en-US" smtClean="0">
              <a:effectLst>
                <a:outerShdw blurRad="38100" dist="38100" dir="2700000" algn="tl">
                  <a:srgbClr val="000000"/>
                </a:outerShdw>
              </a:effectLst>
              <a:ea typeface="ＭＳ Ｐゴシック" panose="020B0600070205080204" pitchFamily="34" charset="-128"/>
            </a:endParaRPr>
          </a:p>
        </p:txBody>
      </p:sp>
      <p:pic>
        <p:nvPicPr>
          <p:cNvPr id="87044"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10100" y="1595438"/>
            <a:ext cx="4076700" cy="4048125"/>
          </a:xfrm>
        </p:spPr>
      </p:pic>
      <p:pic>
        <p:nvPicPr>
          <p:cNvPr id="8704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006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4"/>
          <p:cNvSpPr>
            <a:spLocks noGrp="1"/>
          </p:cNvSpPr>
          <p:nvPr>
            <p:ph type="title"/>
          </p:nvPr>
        </p:nvSpPr>
        <p:spPr/>
        <p:txBody>
          <a:bodyPr/>
          <a:lstStyle/>
          <a:p>
            <a:r>
              <a:rPr lang="en-US" altLang="en-US" dirty="0" err="1" smtClean="0">
                <a:ea typeface="ＭＳ Ｐゴシック" panose="020B0600070205080204" pitchFamily="34" charset="-128"/>
              </a:rPr>
              <a:t>AppEEARS</a:t>
            </a:r>
            <a:endParaRPr lang="en-US" altLang="en-US" dirty="0" smtClean="0">
              <a:ea typeface="ＭＳ Ｐゴシック" panose="020B0600070205080204" pitchFamily="34" charset="-128"/>
            </a:endParaRPr>
          </a:p>
        </p:txBody>
      </p:sp>
      <p:sp>
        <p:nvSpPr>
          <p:cNvPr id="6" name="Content Placeholder 5"/>
          <p:cNvSpPr>
            <a:spLocks noGrp="1"/>
          </p:cNvSpPr>
          <p:nvPr>
            <p:ph idx="1"/>
          </p:nvPr>
        </p:nvSpPr>
        <p:spPr/>
        <p:txBody>
          <a:bodyPr/>
          <a:lstStyle/>
          <a:p>
            <a:pPr>
              <a:defRPr/>
            </a:pPr>
            <a:r>
              <a:rPr lang="en-US" dirty="0" smtClean="0"/>
              <a:t>Built on top of services and tools</a:t>
            </a:r>
          </a:p>
          <a:p>
            <a:pPr>
              <a:defRPr/>
            </a:pPr>
            <a:r>
              <a:rPr lang="en-US" dirty="0" smtClean="0"/>
              <a:t>Capabilities</a:t>
            </a:r>
          </a:p>
          <a:p>
            <a:pPr lvl="1">
              <a:defRPr/>
            </a:pPr>
            <a:r>
              <a:rPr lang="en-US" dirty="0" smtClean="0"/>
              <a:t>Easy access and selection of MODIS and WELD land data</a:t>
            </a:r>
          </a:p>
          <a:p>
            <a:pPr lvl="1">
              <a:defRPr/>
            </a:pPr>
            <a:r>
              <a:rPr lang="en-US" dirty="0" smtClean="0"/>
              <a:t>Extracts pixel values for sample point locations</a:t>
            </a:r>
          </a:p>
          <a:p>
            <a:pPr lvl="1">
              <a:defRPr/>
            </a:pPr>
            <a:r>
              <a:rPr lang="en-US" dirty="0" smtClean="0"/>
              <a:t>Data exploration and interaction</a:t>
            </a:r>
          </a:p>
          <a:p>
            <a:pPr lvl="2">
              <a:defRPr/>
            </a:pPr>
            <a:r>
              <a:rPr lang="en-US" dirty="0" smtClean="0"/>
              <a:t>Dynamic Graphs</a:t>
            </a:r>
          </a:p>
          <a:p>
            <a:pPr lvl="2">
              <a:defRPr/>
            </a:pPr>
            <a:r>
              <a:rPr lang="en-US" dirty="0" smtClean="0"/>
              <a:t>Tables</a:t>
            </a:r>
          </a:p>
          <a:p>
            <a:pPr lvl="1">
              <a:defRPr/>
            </a:pPr>
            <a:r>
              <a:rPr lang="en-US" dirty="0" smtClean="0"/>
              <a:t>Download Bundle</a:t>
            </a:r>
          </a:p>
          <a:p>
            <a:pPr lvl="2">
              <a:defRPr/>
            </a:pPr>
            <a:r>
              <a:rPr lang="en-US" dirty="0" smtClean="0"/>
              <a:t>Analysis-ready data</a:t>
            </a:r>
          </a:p>
        </p:txBody>
      </p:sp>
      <p:pic>
        <p:nvPicPr>
          <p:cNvPr id="8909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Slide Number Placeholder 1"/>
          <p:cNvSpPr>
            <a:spLocks noGrp="1"/>
          </p:cNvSpPr>
          <p:nvPr>
            <p:ph type="sldNum" sz="quarter" idx="4294967295"/>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ea typeface="ＭＳ Ｐゴシック" panose="020B0600070205080204" pitchFamily="34" charset="-128"/>
              </a:defRPr>
            </a:lvl1pPr>
            <a:lvl2pPr marL="742950" indent="-285750">
              <a:defRPr sz="4000">
                <a:solidFill>
                  <a:schemeClr val="tx1"/>
                </a:solidFill>
                <a:latin typeface="Arial" panose="020B0604020202020204" pitchFamily="34" charset="0"/>
                <a:ea typeface="ＭＳ Ｐゴシック" panose="020B0600070205080204" pitchFamily="34" charset="-128"/>
              </a:defRPr>
            </a:lvl2pPr>
            <a:lvl3pPr marL="1143000" indent="-228600">
              <a:defRPr sz="4000">
                <a:solidFill>
                  <a:schemeClr val="tx1"/>
                </a:solidFill>
                <a:latin typeface="Arial" panose="020B0604020202020204" pitchFamily="34" charset="0"/>
                <a:ea typeface="ＭＳ Ｐゴシック" panose="020B0600070205080204" pitchFamily="34" charset="-128"/>
              </a:defRPr>
            </a:lvl3pPr>
            <a:lvl4pPr marL="1600200" indent="-228600">
              <a:defRPr sz="4000">
                <a:solidFill>
                  <a:schemeClr val="tx1"/>
                </a:solidFill>
                <a:latin typeface="Arial" panose="020B0604020202020204" pitchFamily="34" charset="0"/>
                <a:ea typeface="ＭＳ Ｐゴシック" panose="020B0600070205080204" pitchFamily="34" charset="-128"/>
              </a:defRPr>
            </a:lvl4pPr>
            <a:lvl5pPr marL="2057400" indent="-228600">
              <a:defRPr sz="4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fld id="{6E309CA4-0596-4CA6-B52D-5BB23B8BC289}" type="slidenum">
              <a:rPr lang="en-US" altLang="en-US" sz="1200">
                <a:solidFill>
                  <a:schemeClr val="bg1"/>
                </a:solidFill>
              </a:rPr>
              <a:pPr/>
              <a:t>21</a:t>
            </a:fld>
            <a:endParaRPr lang="en-US" altLang="en-US" sz="1200">
              <a:solidFill>
                <a:schemeClr val="bg1"/>
              </a:solidFill>
            </a:endParaRPr>
          </a:p>
        </p:txBody>
      </p:sp>
    </p:spTree>
    <p:extLst>
      <p:ext uri="{BB962C8B-B14F-4D97-AF65-F5344CB8AC3E}">
        <p14:creationId xmlns:p14="http://schemas.microsoft.com/office/powerpoint/2010/main" val="24071674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Slide Number Placeholder 1"/>
          <p:cNvSpPr>
            <a:spLocks noGrp="1"/>
          </p:cNvSpPr>
          <p:nvPr>
            <p:ph type="sldNum" sz="quarter" idx="4294967295"/>
          </p:nvPr>
        </p:nvSpPr>
        <p:spPr bwMode="auto">
          <a:xfrm>
            <a:off x="708660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ea typeface="ＭＳ Ｐゴシック" panose="020B0600070205080204" pitchFamily="34" charset="-128"/>
              </a:defRPr>
            </a:lvl1pPr>
            <a:lvl2pPr marL="742950" indent="-285750">
              <a:defRPr sz="4000">
                <a:solidFill>
                  <a:schemeClr val="tx1"/>
                </a:solidFill>
                <a:latin typeface="Arial" panose="020B0604020202020204" pitchFamily="34" charset="0"/>
                <a:ea typeface="ＭＳ Ｐゴシック" panose="020B0600070205080204" pitchFamily="34" charset="-128"/>
              </a:defRPr>
            </a:lvl2pPr>
            <a:lvl3pPr marL="1143000" indent="-228600">
              <a:defRPr sz="4000">
                <a:solidFill>
                  <a:schemeClr val="tx1"/>
                </a:solidFill>
                <a:latin typeface="Arial" panose="020B0604020202020204" pitchFamily="34" charset="0"/>
                <a:ea typeface="ＭＳ Ｐゴシック" panose="020B0600070205080204" pitchFamily="34" charset="-128"/>
              </a:defRPr>
            </a:lvl3pPr>
            <a:lvl4pPr marL="1600200" indent="-228600">
              <a:defRPr sz="4000">
                <a:solidFill>
                  <a:schemeClr val="tx1"/>
                </a:solidFill>
                <a:latin typeface="Arial" panose="020B0604020202020204" pitchFamily="34" charset="0"/>
                <a:ea typeface="ＭＳ Ｐゴシック" panose="020B0600070205080204" pitchFamily="34" charset="-128"/>
              </a:defRPr>
            </a:lvl4pPr>
            <a:lvl5pPr marL="2057400" indent="-228600">
              <a:defRPr sz="4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fld id="{6E309CA4-0596-4CA6-B52D-5BB23B8BC289}" type="slidenum">
              <a:rPr lang="en-US" altLang="en-US" sz="1200">
                <a:solidFill>
                  <a:schemeClr val="bg1"/>
                </a:solidFill>
              </a:rPr>
              <a:pPr/>
              <a:t>22</a:t>
            </a:fld>
            <a:endParaRPr lang="en-US" altLang="en-US" sz="1200">
              <a:solidFill>
                <a:schemeClr val="bg1"/>
              </a:solidFill>
            </a:endParaRPr>
          </a:p>
        </p:txBody>
      </p:sp>
      <p:pic>
        <p:nvPicPr>
          <p:cNvPr id="5" name="Picture 4"/>
          <p:cNvPicPr>
            <a:picLocks noChangeAspect="1"/>
          </p:cNvPicPr>
          <p:nvPr/>
        </p:nvPicPr>
        <p:blipFill>
          <a:blip r:embed="rId4"/>
          <a:stretch>
            <a:fillRect/>
          </a:stretch>
        </p:blipFill>
        <p:spPr>
          <a:xfrm>
            <a:off x="4639075" y="1227458"/>
            <a:ext cx="4114800" cy="4372562"/>
          </a:xfrm>
          <a:prstGeom prst="rect">
            <a:avLst/>
          </a:prstGeom>
        </p:spPr>
      </p:pic>
      <p:pic>
        <p:nvPicPr>
          <p:cNvPr id="7" name="Picture 6"/>
          <p:cNvPicPr>
            <a:picLocks noChangeAspect="1"/>
          </p:cNvPicPr>
          <p:nvPr/>
        </p:nvPicPr>
        <p:blipFill>
          <a:blip r:embed="rId5"/>
          <a:stretch>
            <a:fillRect/>
          </a:stretch>
        </p:blipFill>
        <p:spPr>
          <a:xfrm>
            <a:off x="348932" y="1227458"/>
            <a:ext cx="4114800" cy="4283708"/>
          </a:xfrm>
          <a:prstGeom prst="rect">
            <a:avLst/>
          </a:prstGeom>
        </p:spPr>
      </p:pic>
      <p:sp>
        <p:nvSpPr>
          <p:cNvPr id="14" name="Title 4"/>
          <p:cNvSpPr txBox="1">
            <a:spLocks/>
          </p:cNvSpPr>
          <p:nvPr/>
        </p:nvSpPr>
        <p:spPr>
          <a:xfrm>
            <a:off x="381000" y="304800"/>
            <a:ext cx="8305800" cy="842963"/>
          </a:xfrm>
          <a:prstGeom prst="rect">
            <a:avLst/>
          </a:prstGeom>
        </p:spPr>
        <p:txBody>
          <a:bodyPr/>
          <a:lstStyle>
            <a:lvl1pPr algn="l" rtl="0" eaLnBrk="0" fontAlgn="base" hangingPunct="0">
              <a:spcBef>
                <a:spcPct val="0"/>
              </a:spcBef>
              <a:spcAft>
                <a:spcPct val="0"/>
              </a:spcAft>
              <a:defRPr sz="3600" b="1">
                <a:solidFill>
                  <a:srgbClr val="FCC539"/>
                </a:solidFill>
                <a:latin typeface="+mj-lt"/>
                <a:ea typeface="MS PGothic" panose="020B0600070205080204" pitchFamily="34" charset="-128"/>
                <a:cs typeface="ＭＳ Ｐゴシック" pitchFamily="-107" charset="-128"/>
              </a:defRPr>
            </a:lvl1pPr>
            <a:lvl2pPr algn="l" rtl="0" eaLnBrk="0" fontAlgn="base" hangingPunct="0">
              <a:spcBef>
                <a:spcPct val="0"/>
              </a:spcBef>
              <a:spcAft>
                <a:spcPct val="0"/>
              </a:spcAft>
              <a:defRPr sz="3600" b="1">
                <a:solidFill>
                  <a:srgbClr val="FCC539"/>
                </a:solidFill>
                <a:latin typeface="Arial" pitchFamily="-107" charset="0"/>
                <a:ea typeface="MS PGothic" panose="020B0600070205080204" pitchFamily="34" charset="-128"/>
                <a:cs typeface="ＭＳ Ｐゴシック" pitchFamily="-107" charset="-128"/>
              </a:defRPr>
            </a:lvl2pPr>
            <a:lvl3pPr algn="l" rtl="0" eaLnBrk="0" fontAlgn="base" hangingPunct="0">
              <a:spcBef>
                <a:spcPct val="0"/>
              </a:spcBef>
              <a:spcAft>
                <a:spcPct val="0"/>
              </a:spcAft>
              <a:defRPr sz="3600" b="1">
                <a:solidFill>
                  <a:srgbClr val="FCC539"/>
                </a:solidFill>
                <a:latin typeface="Arial" pitchFamily="-107" charset="0"/>
                <a:ea typeface="MS PGothic" panose="020B0600070205080204" pitchFamily="34" charset="-128"/>
                <a:cs typeface="ＭＳ Ｐゴシック" pitchFamily="-107" charset="-128"/>
              </a:defRPr>
            </a:lvl3pPr>
            <a:lvl4pPr algn="l" rtl="0" eaLnBrk="0" fontAlgn="base" hangingPunct="0">
              <a:spcBef>
                <a:spcPct val="0"/>
              </a:spcBef>
              <a:spcAft>
                <a:spcPct val="0"/>
              </a:spcAft>
              <a:defRPr sz="3600" b="1">
                <a:solidFill>
                  <a:srgbClr val="FCC539"/>
                </a:solidFill>
                <a:latin typeface="Arial" pitchFamily="-107" charset="0"/>
                <a:ea typeface="MS PGothic" panose="020B0600070205080204" pitchFamily="34" charset="-128"/>
                <a:cs typeface="ＭＳ Ｐゴシック" pitchFamily="-107" charset="-128"/>
              </a:defRPr>
            </a:lvl4pPr>
            <a:lvl5pPr algn="l" rtl="0" eaLnBrk="0" fontAlgn="base" hangingPunct="0">
              <a:spcBef>
                <a:spcPct val="0"/>
              </a:spcBef>
              <a:spcAft>
                <a:spcPct val="0"/>
              </a:spcAft>
              <a:defRPr sz="3600" b="1">
                <a:solidFill>
                  <a:srgbClr val="FCC539"/>
                </a:solidFill>
                <a:latin typeface="Arial" pitchFamily="-107" charset="0"/>
                <a:ea typeface="MS PGothic" panose="020B0600070205080204" pitchFamily="34" charset="-128"/>
                <a:cs typeface="ＭＳ Ｐゴシック" pitchFamily="-107" charset="-128"/>
              </a:defRPr>
            </a:lvl5pPr>
            <a:lvl6pPr marL="457200" algn="l" rtl="0" eaLnBrk="0" fontAlgn="base" hangingPunct="0">
              <a:spcBef>
                <a:spcPct val="0"/>
              </a:spcBef>
              <a:spcAft>
                <a:spcPct val="0"/>
              </a:spcAft>
              <a:defRPr sz="3600" b="1">
                <a:solidFill>
                  <a:srgbClr val="FFFF99"/>
                </a:solidFill>
                <a:latin typeface="Arial" pitchFamily="-107" charset="0"/>
              </a:defRPr>
            </a:lvl6pPr>
            <a:lvl7pPr marL="914400" algn="l" rtl="0" eaLnBrk="0" fontAlgn="base" hangingPunct="0">
              <a:spcBef>
                <a:spcPct val="0"/>
              </a:spcBef>
              <a:spcAft>
                <a:spcPct val="0"/>
              </a:spcAft>
              <a:defRPr sz="3600" b="1">
                <a:solidFill>
                  <a:srgbClr val="FFFF99"/>
                </a:solidFill>
                <a:latin typeface="Arial" pitchFamily="-107" charset="0"/>
              </a:defRPr>
            </a:lvl7pPr>
            <a:lvl8pPr marL="1371600" algn="l" rtl="0" eaLnBrk="0" fontAlgn="base" hangingPunct="0">
              <a:spcBef>
                <a:spcPct val="0"/>
              </a:spcBef>
              <a:spcAft>
                <a:spcPct val="0"/>
              </a:spcAft>
              <a:defRPr sz="3600" b="1">
                <a:solidFill>
                  <a:srgbClr val="FFFF99"/>
                </a:solidFill>
                <a:latin typeface="Arial" pitchFamily="-107" charset="0"/>
              </a:defRPr>
            </a:lvl8pPr>
            <a:lvl9pPr marL="1828800" algn="l" rtl="0" eaLnBrk="0" fontAlgn="base" hangingPunct="0">
              <a:spcBef>
                <a:spcPct val="0"/>
              </a:spcBef>
              <a:spcAft>
                <a:spcPct val="0"/>
              </a:spcAft>
              <a:defRPr sz="3600" b="1">
                <a:solidFill>
                  <a:srgbClr val="FFFF99"/>
                </a:solidFill>
                <a:latin typeface="Arial" pitchFamily="-107" charset="0"/>
              </a:defRPr>
            </a:lvl9pPr>
          </a:lstStyle>
          <a:p>
            <a:r>
              <a:rPr lang="en-US" altLang="en-US" kern="0" dirty="0" err="1" smtClean="0">
                <a:ea typeface="ＭＳ Ｐゴシック" panose="020B0600070205080204" pitchFamily="34" charset="-128"/>
              </a:rPr>
              <a:t>AppEEARS</a:t>
            </a:r>
            <a:r>
              <a:rPr lang="en-US" altLang="en-US" kern="0" dirty="0">
                <a:ea typeface="ＭＳ Ｐゴシック" panose="020B0600070205080204" pitchFamily="34" charset="-128"/>
              </a:rPr>
              <a:t> </a:t>
            </a:r>
            <a:r>
              <a:rPr lang="en-US" altLang="en-US" kern="0" dirty="0" smtClean="0">
                <a:ea typeface="ＭＳ Ｐゴシック" panose="020B0600070205080204" pitchFamily="34" charset="-128"/>
              </a:rPr>
              <a:t>– Point Extraction</a:t>
            </a:r>
          </a:p>
        </p:txBody>
      </p:sp>
    </p:spTree>
    <p:extLst>
      <p:ext uri="{BB962C8B-B14F-4D97-AF65-F5344CB8AC3E}">
        <p14:creationId xmlns:p14="http://schemas.microsoft.com/office/powerpoint/2010/main" val="5396245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26408" y="1064536"/>
            <a:ext cx="4114800" cy="4716200"/>
          </a:xfrm>
          <a:prstGeom prst="rect">
            <a:avLst/>
          </a:prstGeom>
        </p:spPr>
      </p:pic>
      <p:pic>
        <p:nvPicPr>
          <p:cNvPr id="3" name="Picture 2"/>
          <p:cNvPicPr>
            <a:picLocks noChangeAspect="1"/>
          </p:cNvPicPr>
          <p:nvPr/>
        </p:nvPicPr>
        <p:blipFill>
          <a:blip r:embed="rId5"/>
          <a:stretch>
            <a:fillRect/>
          </a:stretch>
        </p:blipFill>
        <p:spPr>
          <a:xfrm>
            <a:off x="4673713" y="1064536"/>
            <a:ext cx="4114800" cy="4916660"/>
          </a:xfrm>
          <a:prstGeom prst="rect">
            <a:avLst/>
          </a:prstGeom>
        </p:spPr>
      </p:pic>
      <p:sp>
        <p:nvSpPr>
          <p:cNvPr id="5" name="Title 4"/>
          <p:cNvSpPr txBox="1">
            <a:spLocks/>
          </p:cNvSpPr>
          <p:nvPr/>
        </p:nvSpPr>
        <p:spPr>
          <a:xfrm>
            <a:off x="381000" y="304800"/>
            <a:ext cx="8305800" cy="842963"/>
          </a:xfrm>
          <a:prstGeom prst="rect">
            <a:avLst/>
          </a:prstGeom>
        </p:spPr>
        <p:txBody>
          <a:bodyPr/>
          <a:lstStyle>
            <a:lvl1pPr algn="l" rtl="0" eaLnBrk="0" fontAlgn="base" hangingPunct="0">
              <a:spcBef>
                <a:spcPct val="0"/>
              </a:spcBef>
              <a:spcAft>
                <a:spcPct val="0"/>
              </a:spcAft>
              <a:defRPr sz="3600" b="1">
                <a:solidFill>
                  <a:srgbClr val="FCC539"/>
                </a:solidFill>
                <a:latin typeface="+mj-lt"/>
                <a:ea typeface="MS PGothic" panose="020B0600070205080204" pitchFamily="34" charset="-128"/>
                <a:cs typeface="ＭＳ Ｐゴシック" pitchFamily="-107" charset="-128"/>
              </a:defRPr>
            </a:lvl1pPr>
            <a:lvl2pPr algn="l" rtl="0" eaLnBrk="0" fontAlgn="base" hangingPunct="0">
              <a:spcBef>
                <a:spcPct val="0"/>
              </a:spcBef>
              <a:spcAft>
                <a:spcPct val="0"/>
              </a:spcAft>
              <a:defRPr sz="3600" b="1">
                <a:solidFill>
                  <a:srgbClr val="FCC539"/>
                </a:solidFill>
                <a:latin typeface="Arial" pitchFamily="-107" charset="0"/>
                <a:ea typeface="MS PGothic" panose="020B0600070205080204" pitchFamily="34" charset="-128"/>
                <a:cs typeface="ＭＳ Ｐゴシック" pitchFamily="-107" charset="-128"/>
              </a:defRPr>
            </a:lvl2pPr>
            <a:lvl3pPr algn="l" rtl="0" eaLnBrk="0" fontAlgn="base" hangingPunct="0">
              <a:spcBef>
                <a:spcPct val="0"/>
              </a:spcBef>
              <a:spcAft>
                <a:spcPct val="0"/>
              </a:spcAft>
              <a:defRPr sz="3600" b="1">
                <a:solidFill>
                  <a:srgbClr val="FCC539"/>
                </a:solidFill>
                <a:latin typeface="Arial" pitchFamily="-107" charset="0"/>
                <a:ea typeface="MS PGothic" panose="020B0600070205080204" pitchFamily="34" charset="-128"/>
                <a:cs typeface="ＭＳ Ｐゴシック" pitchFamily="-107" charset="-128"/>
              </a:defRPr>
            </a:lvl3pPr>
            <a:lvl4pPr algn="l" rtl="0" eaLnBrk="0" fontAlgn="base" hangingPunct="0">
              <a:spcBef>
                <a:spcPct val="0"/>
              </a:spcBef>
              <a:spcAft>
                <a:spcPct val="0"/>
              </a:spcAft>
              <a:defRPr sz="3600" b="1">
                <a:solidFill>
                  <a:srgbClr val="FCC539"/>
                </a:solidFill>
                <a:latin typeface="Arial" pitchFamily="-107" charset="0"/>
                <a:ea typeface="MS PGothic" panose="020B0600070205080204" pitchFamily="34" charset="-128"/>
                <a:cs typeface="ＭＳ Ｐゴシック" pitchFamily="-107" charset="-128"/>
              </a:defRPr>
            </a:lvl4pPr>
            <a:lvl5pPr algn="l" rtl="0" eaLnBrk="0" fontAlgn="base" hangingPunct="0">
              <a:spcBef>
                <a:spcPct val="0"/>
              </a:spcBef>
              <a:spcAft>
                <a:spcPct val="0"/>
              </a:spcAft>
              <a:defRPr sz="3600" b="1">
                <a:solidFill>
                  <a:srgbClr val="FCC539"/>
                </a:solidFill>
                <a:latin typeface="Arial" pitchFamily="-107" charset="0"/>
                <a:ea typeface="MS PGothic" panose="020B0600070205080204" pitchFamily="34" charset="-128"/>
                <a:cs typeface="ＭＳ Ｐゴシック" pitchFamily="-107" charset="-128"/>
              </a:defRPr>
            </a:lvl5pPr>
            <a:lvl6pPr marL="457200" algn="l" rtl="0" eaLnBrk="0" fontAlgn="base" hangingPunct="0">
              <a:spcBef>
                <a:spcPct val="0"/>
              </a:spcBef>
              <a:spcAft>
                <a:spcPct val="0"/>
              </a:spcAft>
              <a:defRPr sz="3600" b="1">
                <a:solidFill>
                  <a:srgbClr val="FFFF99"/>
                </a:solidFill>
                <a:latin typeface="Arial" pitchFamily="-107" charset="0"/>
              </a:defRPr>
            </a:lvl6pPr>
            <a:lvl7pPr marL="914400" algn="l" rtl="0" eaLnBrk="0" fontAlgn="base" hangingPunct="0">
              <a:spcBef>
                <a:spcPct val="0"/>
              </a:spcBef>
              <a:spcAft>
                <a:spcPct val="0"/>
              </a:spcAft>
              <a:defRPr sz="3600" b="1">
                <a:solidFill>
                  <a:srgbClr val="FFFF99"/>
                </a:solidFill>
                <a:latin typeface="Arial" pitchFamily="-107" charset="0"/>
              </a:defRPr>
            </a:lvl7pPr>
            <a:lvl8pPr marL="1371600" algn="l" rtl="0" eaLnBrk="0" fontAlgn="base" hangingPunct="0">
              <a:spcBef>
                <a:spcPct val="0"/>
              </a:spcBef>
              <a:spcAft>
                <a:spcPct val="0"/>
              </a:spcAft>
              <a:defRPr sz="3600" b="1">
                <a:solidFill>
                  <a:srgbClr val="FFFF99"/>
                </a:solidFill>
                <a:latin typeface="Arial" pitchFamily="-107" charset="0"/>
              </a:defRPr>
            </a:lvl8pPr>
            <a:lvl9pPr marL="1828800" algn="l" rtl="0" eaLnBrk="0" fontAlgn="base" hangingPunct="0">
              <a:spcBef>
                <a:spcPct val="0"/>
              </a:spcBef>
              <a:spcAft>
                <a:spcPct val="0"/>
              </a:spcAft>
              <a:defRPr sz="3600" b="1">
                <a:solidFill>
                  <a:srgbClr val="FFFF99"/>
                </a:solidFill>
                <a:latin typeface="Arial" pitchFamily="-107" charset="0"/>
              </a:defRPr>
            </a:lvl9pPr>
          </a:lstStyle>
          <a:p>
            <a:r>
              <a:rPr lang="en-US" altLang="en-US" kern="0" dirty="0" err="1" smtClean="0">
                <a:ea typeface="ＭＳ Ｐゴシック" panose="020B0600070205080204" pitchFamily="34" charset="-128"/>
              </a:rPr>
              <a:t>AppEEARS</a:t>
            </a:r>
            <a:r>
              <a:rPr lang="en-US" altLang="en-US" kern="0" dirty="0" smtClean="0">
                <a:ea typeface="ＭＳ Ｐゴシック" panose="020B0600070205080204" pitchFamily="34" charset="-128"/>
              </a:rPr>
              <a:t> – Area Extraction</a:t>
            </a:r>
          </a:p>
        </p:txBody>
      </p:sp>
    </p:spTree>
    <p:extLst>
      <p:ext uri="{BB962C8B-B14F-4D97-AF65-F5344CB8AC3E}">
        <p14:creationId xmlns:p14="http://schemas.microsoft.com/office/powerpoint/2010/main" val="41941426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altLang="en-US" dirty="0" smtClean="0">
                <a:ea typeface="ＭＳ Ｐゴシック" panose="020B0600070205080204" pitchFamily="34" charset="-128"/>
              </a:rPr>
              <a:t>Tools and Tutorials</a:t>
            </a:r>
          </a:p>
        </p:txBody>
      </p:sp>
      <p:sp>
        <p:nvSpPr>
          <p:cNvPr id="3" name="Content Placeholder 2"/>
          <p:cNvSpPr>
            <a:spLocks noGrp="1"/>
          </p:cNvSpPr>
          <p:nvPr>
            <p:ph idx="1"/>
          </p:nvPr>
        </p:nvSpPr>
        <p:spPr/>
        <p:txBody>
          <a:bodyPr/>
          <a:lstStyle/>
          <a:p>
            <a:pPr>
              <a:buFont typeface="Wingdings" charset="2"/>
              <a:buChar char="§"/>
              <a:defRPr/>
            </a:pPr>
            <a:r>
              <a:rPr lang="en-US" sz="3200" dirty="0" err="1" smtClean="0"/>
              <a:t>AppEEARS</a:t>
            </a:r>
            <a:r>
              <a:rPr lang="en-US" sz="3200" dirty="0" smtClean="0"/>
              <a:t> Python Toolbox</a:t>
            </a:r>
          </a:p>
          <a:p>
            <a:pPr lvl="1">
              <a:buFont typeface="Wingdings" charset="2"/>
              <a:buChar char="§"/>
              <a:defRPr/>
            </a:pPr>
            <a:r>
              <a:rPr lang="en-US" dirty="0" smtClean="0"/>
              <a:t>MODIS Quality Decoder</a:t>
            </a:r>
            <a:endParaRPr lang="en-US" dirty="0"/>
          </a:p>
          <a:p>
            <a:pPr>
              <a:buFont typeface="Wingdings" charset="2"/>
              <a:buChar char="§"/>
              <a:defRPr/>
            </a:pPr>
            <a:r>
              <a:rPr lang="en-US" sz="3200" dirty="0" smtClean="0"/>
              <a:t>ASTER L1T Processing Tutorials</a:t>
            </a:r>
          </a:p>
          <a:p>
            <a:pPr lvl="1">
              <a:buFont typeface="Wingdings" charset="2"/>
              <a:buChar char="§"/>
              <a:defRPr/>
            </a:pPr>
            <a:r>
              <a:rPr lang="en-US" dirty="0" smtClean="0"/>
              <a:t>HDF to </a:t>
            </a:r>
            <a:r>
              <a:rPr lang="en-US" dirty="0" err="1" smtClean="0"/>
              <a:t>GeoTIFF</a:t>
            </a:r>
            <a:endParaRPr lang="en-US" dirty="0" smtClean="0"/>
          </a:p>
          <a:p>
            <a:pPr lvl="1">
              <a:buFont typeface="Wingdings" charset="2"/>
              <a:buChar char="§"/>
              <a:defRPr/>
            </a:pPr>
            <a:r>
              <a:rPr lang="en-US" dirty="0" smtClean="0"/>
              <a:t>Digital Numbers to TOA Reflectance </a:t>
            </a:r>
          </a:p>
          <a:p>
            <a:pPr>
              <a:buFont typeface="Wingdings" charset="2"/>
              <a:buChar char="§"/>
              <a:defRPr/>
            </a:pPr>
            <a:r>
              <a:rPr lang="en-US" dirty="0" err="1" smtClean="0"/>
              <a:t>AppEEARS</a:t>
            </a:r>
            <a:r>
              <a:rPr lang="en-US" dirty="0" smtClean="0"/>
              <a:t> Web Services Tutorials</a:t>
            </a:r>
          </a:p>
          <a:p>
            <a:pPr lvl="1">
              <a:buFont typeface="Wingdings" charset="2"/>
              <a:buChar char="§"/>
              <a:defRPr/>
            </a:pPr>
            <a:r>
              <a:rPr lang="en-US" dirty="0" smtClean="0"/>
              <a:t>Product</a:t>
            </a:r>
          </a:p>
          <a:p>
            <a:pPr lvl="1">
              <a:buFont typeface="Wingdings" charset="2"/>
              <a:buChar char="§"/>
              <a:defRPr/>
            </a:pPr>
            <a:r>
              <a:rPr lang="en-US" dirty="0" smtClean="0"/>
              <a:t>Sample</a:t>
            </a:r>
          </a:p>
          <a:p>
            <a:pPr lvl="1">
              <a:buFont typeface="Wingdings" charset="2"/>
              <a:buChar char="§"/>
              <a:defRPr/>
            </a:pPr>
            <a:r>
              <a:rPr lang="en-US" dirty="0" smtClean="0"/>
              <a:t>Quality</a:t>
            </a:r>
          </a:p>
        </p:txBody>
      </p:sp>
      <p:pic>
        <p:nvPicPr>
          <p:cNvPr id="296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lide Number Placeholder 1"/>
          <p:cNvSpPr>
            <a:spLocks noGrp="1"/>
          </p:cNvSpPr>
          <p:nvPr>
            <p:ph type="sldNum" sz="quarter" idx="4294967295"/>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ea typeface="ＭＳ Ｐゴシック" panose="020B0600070205080204" pitchFamily="34" charset="-128"/>
              </a:defRPr>
            </a:lvl1pPr>
            <a:lvl2pPr marL="742950" indent="-285750">
              <a:defRPr sz="4000">
                <a:solidFill>
                  <a:schemeClr val="tx1"/>
                </a:solidFill>
                <a:latin typeface="Arial" panose="020B0604020202020204" pitchFamily="34" charset="0"/>
                <a:ea typeface="ＭＳ Ｐゴシック" panose="020B0600070205080204" pitchFamily="34" charset="-128"/>
              </a:defRPr>
            </a:lvl2pPr>
            <a:lvl3pPr marL="1143000" indent="-228600">
              <a:defRPr sz="4000">
                <a:solidFill>
                  <a:schemeClr val="tx1"/>
                </a:solidFill>
                <a:latin typeface="Arial" panose="020B0604020202020204" pitchFamily="34" charset="0"/>
                <a:ea typeface="ＭＳ Ｐゴシック" panose="020B0600070205080204" pitchFamily="34" charset="-128"/>
              </a:defRPr>
            </a:lvl3pPr>
            <a:lvl4pPr marL="1600200" indent="-228600">
              <a:defRPr sz="4000">
                <a:solidFill>
                  <a:schemeClr val="tx1"/>
                </a:solidFill>
                <a:latin typeface="Arial" panose="020B0604020202020204" pitchFamily="34" charset="0"/>
                <a:ea typeface="ＭＳ Ｐゴシック" panose="020B0600070205080204" pitchFamily="34" charset="-128"/>
              </a:defRPr>
            </a:lvl4pPr>
            <a:lvl5pPr marL="2057400" indent="-228600">
              <a:defRPr sz="4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fld id="{7D1B5100-197D-4AA8-A1B9-1776BCE57B89}" type="slidenum">
              <a:rPr lang="en-US" altLang="en-US" sz="1200">
                <a:solidFill>
                  <a:schemeClr val="bg1"/>
                </a:solidFill>
              </a:rPr>
              <a:pPr/>
              <a:t>24</a:t>
            </a:fld>
            <a:endParaRPr lang="en-US" altLang="en-US" sz="1200">
              <a:solidFill>
                <a:schemeClr val="bg1"/>
              </a:solidFill>
            </a:endParaRPr>
          </a:p>
        </p:txBody>
      </p:sp>
    </p:spTree>
    <p:extLst>
      <p:ext uri="{BB962C8B-B14F-4D97-AF65-F5344CB8AC3E}">
        <p14:creationId xmlns:p14="http://schemas.microsoft.com/office/powerpoint/2010/main" val="31176694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dirty="0" smtClean="0"/>
              <a:t>Using Quality Filtered Data</a:t>
            </a:r>
          </a:p>
        </p:txBody>
      </p:sp>
      <p:sp>
        <p:nvSpPr>
          <p:cNvPr id="3" name="Content Placeholder 2"/>
          <p:cNvSpPr>
            <a:spLocks noGrp="1"/>
          </p:cNvSpPr>
          <p:nvPr>
            <p:ph idx="1"/>
          </p:nvPr>
        </p:nvSpPr>
        <p:spPr/>
        <p:txBody>
          <a:bodyPr/>
          <a:lstStyle/>
          <a:p>
            <a:pPr>
              <a:defRPr/>
            </a:pPr>
            <a:r>
              <a:rPr lang="en-US" dirty="0" smtClean="0"/>
              <a:t>Data products include quality assurance (QA)</a:t>
            </a:r>
          </a:p>
          <a:p>
            <a:pPr lvl="1">
              <a:defRPr/>
            </a:pPr>
            <a:r>
              <a:rPr lang="en-US" dirty="0" smtClean="0"/>
              <a:t>Usability and usefulness of the data product</a:t>
            </a:r>
          </a:p>
          <a:p>
            <a:pPr>
              <a:defRPr/>
            </a:pPr>
            <a:r>
              <a:rPr lang="en-US" dirty="0" smtClean="0"/>
              <a:t>All MODIS products contain a QA layer</a:t>
            </a:r>
          </a:p>
          <a:p>
            <a:pPr lvl="1">
              <a:defRPr/>
            </a:pPr>
            <a:r>
              <a:rPr lang="en-US" dirty="0" smtClean="0"/>
              <a:t>Granule-level QA Stats</a:t>
            </a:r>
          </a:p>
          <a:p>
            <a:pPr lvl="1">
              <a:defRPr/>
            </a:pPr>
            <a:r>
              <a:rPr lang="en-US" dirty="0" smtClean="0"/>
              <a:t>QA Flags</a:t>
            </a:r>
          </a:p>
          <a:p>
            <a:pPr lvl="1">
              <a:defRPr/>
            </a:pPr>
            <a:r>
              <a:rPr lang="en-US" dirty="0" smtClean="0"/>
              <a:t>Pixel-level QA</a:t>
            </a:r>
          </a:p>
          <a:p>
            <a:pPr>
              <a:defRPr/>
            </a:pPr>
            <a:r>
              <a:rPr lang="en-US" dirty="0" smtClean="0"/>
              <a:t>Often overlook</a:t>
            </a:r>
          </a:p>
          <a:p>
            <a:pPr lvl="1">
              <a:defRPr/>
            </a:pPr>
            <a:r>
              <a:rPr lang="en-US" dirty="0" smtClean="0"/>
              <a:t>Difficult to decode</a:t>
            </a:r>
          </a:p>
          <a:p>
            <a:pPr lvl="1">
              <a:defRPr/>
            </a:pPr>
            <a:r>
              <a:rPr lang="en-US" dirty="0" smtClean="0"/>
              <a:t>Tedious to interpret</a:t>
            </a:r>
          </a:p>
          <a:p>
            <a:pPr>
              <a:defRPr/>
            </a:pPr>
            <a:endParaRPr lang="en-US" dirty="0" smtClean="0"/>
          </a:p>
          <a:p>
            <a:pPr>
              <a:defRP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9837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Decoding MODIS QA</a:t>
            </a:r>
          </a:p>
        </p:txBody>
      </p:sp>
      <p:pic>
        <p:nvPicPr>
          <p:cNvPr id="235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650" y="1509713"/>
            <a:ext cx="327025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017713" y="4194175"/>
            <a:ext cx="342900" cy="342900"/>
          </a:xfrm>
          <a:prstGeom prst="rect">
            <a:avLst/>
          </a:prstGeom>
          <a:solidFill>
            <a:schemeClr val="tx1">
              <a:lumMod val="85000"/>
              <a:lumOff val="15000"/>
            </a:schemeClr>
          </a:solidFill>
          <a:ln>
            <a:solidFill>
              <a:schemeClr val="tx1">
                <a:lumMod val="85000"/>
                <a:lumOff val="15000"/>
              </a:schemeClr>
            </a:solid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anchor="ctr"/>
          <a:lstStyle/>
          <a:p>
            <a:pPr algn="ctr">
              <a:defRPr/>
            </a:pPr>
            <a:endParaRPr lang="en-US" sz="1350"/>
          </a:p>
        </p:txBody>
      </p:sp>
      <p:sp>
        <p:nvSpPr>
          <p:cNvPr id="23557" name="Rectangle 5"/>
          <p:cNvSpPr>
            <a:spLocks noChangeArrowheads="1"/>
          </p:cNvSpPr>
          <p:nvPr/>
        </p:nvSpPr>
        <p:spPr bwMode="auto">
          <a:xfrm>
            <a:off x="1943100" y="4235450"/>
            <a:ext cx="5000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C539"/>
              </a:buClr>
              <a:buSzPct val="125000"/>
              <a:buFont typeface="Wingdings" panose="05000000000000000000" pitchFamily="2" charset="2"/>
              <a:buChar char="§"/>
              <a:defRPr sz="2800" b="1">
                <a:solidFill>
                  <a:schemeClr val="bg1"/>
                </a:solidFill>
                <a:latin typeface="Arial" panose="020B0604020202020204" pitchFamily="34" charset="0"/>
                <a:ea typeface="MS PGothic" panose="020B0600070205080204" pitchFamily="34" charset="-128"/>
              </a:defRPr>
            </a:lvl1pPr>
            <a:lvl2pPr marL="742950" indent="-285750">
              <a:spcBef>
                <a:spcPct val="20000"/>
              </a:spcBef>
              <a:buClr>
                <a:srgbClr val="FCC539"/>
              </a:buClr>
              <a:buSzPct val="125000"/>
              <a:buFont typeface="Wingdings" panose="05000000000000000000" pitchFamily="2" charset="2"/>
              <a:buChar char="§"/>
              <a:defRPr sz="24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rgbClr val="FCC539"/>
              </a:buClr>
              <a:buSzPct val="125000"/>
              <a:buFont typeface="Wingdings" panose="05000000000000000000" pitchFamily="2" charset="2"/>
              <a:buChar char="§"/>
              <a:defRPr sz="20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200"/>
              <a:t>2116</a:t>
            </a:r>
            <a:endParaRPr lang="en-US" altLang="en-US" sz="1200" b="0">
              <a:solidFill>
                <a:schemeClr val="tx1"/>
              </a:solidFill>
            </a:endParaRPr>
          </a:p>
        </p:txBody>
      </p:sp>
      <p:sp>
        <p:nvSpPr>
          <p:cNvPr id="7" name="Rectangle 6"/>
          <p:cNvSpPr/>
          <p:nvPr/>
        </p:nvSpPr>
        <p:spPr>
          <a:xfrm>
            <a:off x="1012825" y="4227513"/>
            <a:ext cx="974725" cy="300037"/>
          </a:xfrm>
          <a:prstGeom prst="rect">
            <a:avLst/>
          </a:prstGeom>
        </p:spPr>
        <p:txBody>
          <a:bodyPr wrap="none">
            <a:spAutoFit/>
          </a:bodyPr>
          <a:lstStyle/>
          <a:p>
            <a:pPr>
              <a:defRPr/>
            </a:pPr>
            <a:r>
              <a:rPr lang="en-US" sz="1350" dirty="0"/>
              <a:t>Pixel value:</a:t>
            </a:r>
          </a:p>
        </p:txBody>
      </p:sp>
      <p:sp>
        <p:nvSpPr>
          <p:cNvPr id="8" name="Rectangle 7"/>
          <p:cNvSpPr/>
          <p:nvPr/>
        </p:nvSpPr>
        <p:spPr>
          <a:xfrm>
            <a:off x="438150" y="4875213"/>
            <a:ext cx="2998788" cy="300037"/>
          </a:xfrm>
          <a:prstGeom prst="rect">
            <a:avLst/>
          </a:prstGeom>
        </p:spPr>
        <p:txBody>
          <a:bodyPr wrap="none">
            <a:spAutoFit/>
          </a:bodyPr>
          <a:lstStyle/>
          <a:p>
            <a:pPr>
              <a:defRPr/>
            </a:pPr>
            <a:r>
              <a:rPr lang="en-US" sz="1350" dirty="0"/>
              <a:t>16-bit binary value: 0000100001000100</a:t>
            </a:r>
          </a:p>
        </p:txBody>
      </p:sp>
      <p:sp>
        <p:nvSpPr>
          <p:cNvPr id="9" name="Down Arrow 8"/>
          <p:cNvSpPr/>
          <p:nvPr/>
        </p:nvSpPr>
        <p:spPr>
          <a:xfrm>
            <a:off x="2100262" y="4615251"/>
            <a:ext cx="176213" cy="180975"/>
          </a:xfrm>
          <a:prstGeom prst="downArrow">
            <a:avLst/>
          </a:prstGeom>
          <a:gradFill>
            <a:gsLst>
              <a:gs pos="0">
                <a:schemeClr val="bg1">
                  <a:lumMod val="65000"/>
                </a:schemeClr>
              </a:gs>
              <a:gs pos="100000">
                <a:schemeClr val="bg2">
                  <a:lumMod val="10000"/>
                </a:schemeClr>
              </a:gs>
            </a:gsLst>
            <a:lin ang="5400000" scaled="1"/>
          </a:gradFill>
          <a:ln>
            <a:gradFill>
              <a:gsLst>
                <a:gs pos="0">
                  <a:schemeClr val="bg1">
                    <a:lumMod val="65000"/>
                  </a:schemeClr>
                </a:gs>
                <a:gs pos="100000">
                  <a:schemeClr val="bg2">
                    <a:lumMod val="10000"/>
                  </a:schemeClr>
                </a:gs>
              </a:gsLst>
              <a:lin ang="5400000" scaled="1"/>
            </a:grad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anchor="ctr"/>
          <a:lstStyle/>
          <a:p>
            <a:pPr algn="ctr">
              <a:defRPr/>
            </a:pPr>
            <a:endParaRPr lang="en-US" sz="1350"/>
          </a:p>
        </p:txBody>
      </p:sp>
      <p:pic>
        <p:nvPicPr>
          <p:cNvPr id="23563"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46238"/>
            <a:ext cx="28289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495800" y="2647950"/>
            <a:ext cx="4143375" cy="2378075"/>
          </a:xfrm>
          <a:prstGeom prst="rect">
            <a:avLst/>
          </a:prstGeom>
        </p:spPr>
        <p:txBody>
          <a:bodyPr>
            <a:spAutoFit/>
          </a:bodyPr>
          <a:lstStyle/>
          <a:p>
            <a:pPr>
              <a:defRPr/>
            </a:pPr>
            <a:r>
              <a:rPr lang="en-US" sz="1350" b="1" dirty="0"/>
              <a:t>VI Quality = </a:t>
            </a:r>
            <a:r>
              <a:rPr lang="en-US" sz="1350" b="1" i="1" dirty="0"/>
              <a:t>00</a:t>
            </a:r>
            <a:r>
              <a:rPr lang="en-US" sz="1350" b="1" dirty="0"/>
              <a:t>, </a:t>
            </a:r>
            <a:r>
              <a:rPr lang="en-US" sz="1350" dirty="0"/>
              <a:t>pixel produced with good quality</a:t>
            </a:r>
          </a:p>
          <a:p>
            <a:pPr>
              <a:defRPr/>
            </a:pPr>
            <a:r>
              <a:rPr lang="en-US" sz="1350" b="1" dirty="0"/>
              <a:t>VI usefulness = 0001, </a:t>
            </a:r>
            <a:r>
              <a:rPr lang="en-US" sz="1350" dirty="0"/>
              <a:t>pixel is of highest quality</a:t>
            </a:r>
          </a:p>
          <a:p>
            <a:pPr>
              <a:defRPr/>
            </a:pPr>
            <a:r>
              <a:rPr lang="en-US" sz="1350" b="1" dirty="0"/>
              <a:t>Aerosol Quantity = 01, </a:t>
            </a:r>
            <a:r>
              <a:rPr lang="en-US" sz="1350" dirty="0"/>
              <a:t>aerosol load was low</a:t>
            </a:r>
          </a:p>
          <a:p>
            <a:pPr>
              <a:defRPr/>
            </a:pPr>
            <a:r>
              <a:rPr lang="en-US" sz="1350" b="1" dirty="0"/>
              <a:t>Adjacent Cloud detected = 0, </a:t>
            </a:r>
            <a:r>
              <a:rPr lang="en-US" sz="1350" dirty="0"/>
              <a:t>no adjacent clouds </a:t>
            </a:r>
            <a:r>
              <a:rPr lang="en-US" sz="1350" b="1" dirty="0"/>
              <a:t>detected</a:t>
            </a:r>
          </a:p>
          <a:p>
            <a:pPr>
              <a:defRPr/>
            </a:pPr>
            <a:r>
              <a:rPr lang="en-US" sz="1350" b="1" dirty="0"/>
              <a:t>Atmospheric BRDF Correction = 0, </a:t>
            </a:r>
            <a:r>
              <a:rPr lang="en-US" sz="1350" dirty="0"/>
              <a:t>no Atmosphere BRDD correction performed</a:t>
            </a:r>
          </a:p>
          <a:p>
            <a:pPr>
              <a:defRPr/>
            </a:pPr>
            <a:r>
              <a:rPr lang="en-US" sz="1350" b="1" dirty="0"/>
              <a:t>Mixed Clouds = 0, </a:t>
            </a:r>
            <a:r>
              <a:rPr lang="en-US" sz="1350" dirty="0"/>
              <a:t>pixel with no mixed clouds</a:t>
            </a:r>
          </a:p>
          <a:p>
            <a:pPr>
              <a:defRPr/>
            </a:pPr>
            <a:r>
              <a:rPr lang="en-US" sz="1350" b="1" dirty="0"/>
              <a:t>Land Water Mask = 001, </a:t>
            </a:r>
            <a:r>
              <a:rPr lang="en-US" sz="1350" dirty="0"/>
              <a:t>pixel over land</a:t>
            </a:r>
          </a:p>
          <a:p>
            <a:pPr>
              <a:defRPr/>
            </a:pPr>
            <a:r>
              <a:rPr lang="en-US" sz="1350" b="1" dirty="0"/>
              <a:t>Possible Snow/Ice = 0, </a:t>
            </a:r>
            <a:r>
              <a:rPr lang="en-US" sz="1350" dirty="0"/>
              <a:t>no snow/ice cover</a:t>
            </a:r>
          </a:p>
          <a:p>
            <a:pPr>
              <a:defRPr/>
            </a:pPr>
            <a:r>
              <a:rPr lang="en-US" sz="1350" b="1" dirty="0"/>
              <a:t>Possible Shadow = 0, </a:t>
            </a:r>
            <a:r>
              <a:rPr lang="en-US" sz="1350" dirty="0"/>
              <a:t>no cloud shadow</a:t>
            </a:r>
          </a:p>
        </p:txBody>
      </p:sp>
      <p:cxnSp>
        <p:nvCxnSpPr>
          <p:cNvPr id="13" name="Straight Connector 12"/>
          <p:cNvCxnSpPr/>
          <p:nvPr/>
        </p:nvCxnSpPr>
        <p:spPr>
          <a:xfrm flipV="1">
            <a:off x="2017713" y="3640138"/>
            <a:ext cx="174625" cy="5429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2192338" y="3640138"/>
            <a:ext cx="168275" cy="5429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567" name="Straight Arrow Connector 31"/>
          <p:cNvCxnSpPr>
            <a:cxnSpLocks noChangeShapeType="1"/>
          </p:cNvCxnSpPr>
          <p:nvPr/>
        </p:nvCxnSpPr>
        <p:spPr bwMode="auto">
          <a:xfrm>
            <a:off x="4183063" y="2060575"/>
            <a:ext cx="350837" cy="1588"/>
          </a:xfrm>
          <a:prstGeom prst="straightConnector1">
            <a:avLst/>
          </a:prstGeom>
          <a:noFill/>
          <a:ln w="127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3568" name="Straight Connector 33"/>
          <p:cNvCxnSpPr>
            <a:cxnSpLocks noChangeShapeType="1"/>
          </p:cNvCxnSpPr>
          <p:nvPr/>
        </p:nvCxnSpPr>
        <p:spPr bwMode="auto">
          <a:xfrm flipV="1">
            <a:off x="3668713" y="5021263"/>
            <a:ext cx="514350" cy="3175"/>
          </a:xfrm>
          <a:prstGeom prst="line">
            <a:avLst/>
          </a:prstGeom>
          <a:noFill/>
          <a:ln w="12700" algn="ctr">
            <a:solidFill>
              <a:srgbClr val="FF0000"/>
            </a:solidFill>
            <a:round/>
            <a:headEnd/>
            <a:tailEnd/>
          </a:ln>
          <a:extLst>
            <a:ext uri="{909E8E84-426E-40DD-AFC4-6F175D3DCCD1}">
              <a14:hiddenFill xmlns:a14="http://schemas.microsoft.com/office/drawing/2010/main">
                <a:noFill/>
              </a14:hiddenFill>
            </a:ext>
          </a:extLst>
        </p:spPr>
      </p:cxnSp>
      <p:cxnSp>
        <p:nvCxnSpPr>
          <p:cNvPr id="23569" name="Straight Connector 35"/>
          <p:cNvCxnSpPr>
            <a:cxnSpLocks noChangeShapeType="1"/>
          </p:cNvCxnSpPr>
          <p:nvPr/>
        </p:nvCxnSpPr>
        <p:spPr bwMode="auto">
          <a:xfrm flipH="1">
            <a:off x="4183063" y="2062163"/>
            <a:ext cx="4762" cy="2962275"/>
          </a:xfrm>
          <a:prstGeom prst="line">
            <a:avLst/>
          </a:prstGeom>
          <a:noFill/>
          <a:ln w="12700" algn="ctr">
            <a:solidFill>
              <a:srgbClr val="FF0000"/>
            </a:solidFill>
            <a:round/>
            <a:headEnd/>
            <a:tailEnd/>
          </a:ln>
          <a:extLst>
            <a:ext uri="{909E8E84-426E-40DD-AFC4-6F175D3DCCD1}">
              <a14:hiddenFill xmlns:a14="http://schemas.microsoft.com/office/drawing/2010/main">
                <a:noFill/>
              </a14:hiddenFill>
            </a:ext>
          </a:extLst>
        </p:spPr>
      </p:cxnSp>
      <p:pic>
        <p:nvPicPr>
          <p:cNvPr id="1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Decoding MODIS QA</a:t>
            </a:r>
          </a:p>
        </p:txBody>
      </p:sp>
      <p:sp>
        <p:nvSpPr>
          <p:cNvPr id="27651" name="Rectangle 14"/>
          <p:cNvSpPr>
            <a:spLocks noChangeArrowheads="1"/>
          </p:cNvSpPr>
          <p:nvPr/>
        </p:nvSpPr>
        <p:spPr bwMode="auto">
          <a:xfrm>
            <a:off x="587375" y="2335213"/>
            <a:ext cx="1865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C539"/>
              </a:buClr>
              <a:buSzPct val="125000"/>
              <a:buFont typeface="Wingdings" panose="05000000000000000000" pitchFamily="2" charset="2"/>
              <a:buChar char="§"/>
              <a:defRPr sz="2800" b="1">
                <a:solidFill>
                  <a:schemeClr val="bg1"/>
                </a:solidFill>
                <a:latin typeface="Arial" panose="020B0604020202020204" pitchFamily="34" charset="0"/>
                <a:ea typeface="MS PGothic" panose="020B0600070205080204" pitchFamily="34" charset="-128"/>
              </a:defRPr>
            </a:lvl1pPr>
            <a:lvl2pPr marL="742950" indent="-285750">
              <a:spcBef>
                <a:spcPct val="20000"/>
              </a:spcBef>
              <a:buClr>
                <a:srgbClr val="FCC539"/>
              </a:buClr>
              <a:buSzPct val="125000"/>
              <a:buFont typeface="Wingdings" panose="05000000000000000000" pitchFamily="2" charset="2"/>
              <a:buChar char="§"/>
              <a:defRPr sz="24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rgbClr val="FCC539"/>
              </a:buClr>
              <a:buSzPct val="125000"/>
              <a:buFont typeface="Wingdings" panose="05000000000000000000" pitchFamily="2" charset="2"/>
              <a:buChar char="§"/>
              <a:defRPr sz="20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800">
                <a:solidFill>
                  <a:schemeClr val="tx1"/>
                </a:solidFill>
              </a:rPr>
              <a:t>ArcGIS Python Toolbox</a:t>
            </a:r>
          </a:p>
        </p:txBody>
      </p:sp>
      <p:sp>
        <p:nvSpPr>
          <p:cNvPr id="27652" name="Rectangle 15"/>
          <p:cNvSpPr>
            <a:spLocks noChangeArrowheads="1"/>
          </p:cNvSpPr>
          <p:nvPr/>
        </p:nvSpPr>
        <p:spPr bwMode="auto">
          <a:xfrm>
            <a:off x="3576638" y="2227263"/>
            <a:ext cx="224631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C539"/>
              </a:buClr>
              <a:buSzPct val="125000"/>
              <a:buFont typeface="Wingdings" panose="05000000000000000000" pitchFamily="2" charset="2"/>
              <a:buChar char="§"/>
              <a:defRPr sz="2800" b="1">
                <a:solidFill>
                  <a:schemeClr val="bg1"/>
                </a:solidFill>
                <a:latin typeface="Arial" panose="020B0604020202020204" pitchFamily="34" charset="0"/>
                <a:ea typeface="MS PGothic" panose="020B0600070205080204" pitchFamily="34" charset="-128"/>
              </a:defRPr>
            </a:lvl1pPr>
            <a:lvl2pPr marL="742950" indent="-285750">
              <a:spcBef>
                <a:spcPct val="20000"/>
              </a:spcBef>
              <a:buClr>
                <a:srgbClr val="FCC539"/>
              </a:buClr>
              <a:buSzPct val="125000"/>
              <a:buFont typeface="Wingdings" panose="05000000000000000000" pitchFamily="2" charset="2"/>
              <a:buChar char="§"/>
              <a:defRPr sz="24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rgbClr val="FCC539"/>
              </a:buClr>
              <a:buSzPct val="125000"/>
              <a:buFont typeface="Wingdings" panose="05000000000000000000" pitchFamily="2" charset="2"/>
              <a:buChar char="§"/>
              <a:defRPr sz="20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800">
                <a:solidFill>
                  <a:schemeClr val="tx1"/>
                </a:solidFill>
              </a:rPr>
              <a:t>Python Toolbox with quality decoding script</a:t>
            </a:r>
          </a:p>
        </p:txBody>
      </p:sp>
      <p:pic>
        <p:nvPicPr>
          <p:cNvPr id="27653" name="Picture 2" descr="http://img.scoop.it/N0waZmlBWhOotjz5zVm_ADl72eJkfbmt4t8yenImKBVvK0kTmF0xjctABnaLJIm9"/>
          <p:cNvPicPr>
            <a:picLocks noChangeAspect="1" noChangeArrowheads="1"/>
          </p:cNvPicPr>
          <p:nvPr/>
        </p:nvPicPr>
        <p:blipFill>
          <a:blip r:embed="rId3">
            <a:extLst>
              <a:ext uri="{28A0092B-C50C-407E-A947-70E740481C1C}">
                <a14:useLocalDpi xmlns:a14="http://schemas.microsoft.com/office/drawing/2010/main" val="0"/>
              </a:ext>
            </a:extLst>
          </a:blip>
          <a:srcRect l="31686" t="2817" r="3632" b="2438"/>
          <a:stretch>
            <a:fillRect/>
          </a:stretch>
        </p:blipFill>
        <p:spPr bwMode="auto">
          <a:xfrm>
            <a:off x="1060450" y="3286125"/>
            <a:ext cx="9191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54" name="Picture 2" descr="http://img.scoop.it/N0waZmlBWhOotjz5zVm_ADl72eJkfbmt4t8yenImKBVvK0kTmF0xjctABnaLJIm9"/>
          <p:cNvPicPr>
            <a:picLocks noChangeAspect="1" noChangeArrowheads="1"/>
          </p:cNvPicPr>
          <p:nvPr/>
        </p:nvPicPr>
        <p:blipFill>
          <a:blip r:embed="rId3">
            <a:extLst>
              <a:ext uri="{28A0092B-C50C-407E-A947-70E740481C1C}">
                <a14:useLocalDpi xmlns:a14="http://schemas.microsoft.com/office/drawing/2010/main" val="0"/>
              </a:ext>
            </a:extLst>
          </a:blip>
          <a:srcRect l="31686" t="2817" r="3632" b="2438"/>
          <a:stretch>
            <a:fillRect/>
          </a:stretch>
        </p:blipFill>
        <p:spPr bwMode="auto">
          <a:xfrm>
            <a:off x="3889375" y="3286125"/>
            <a:ext cx="9191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5263" y="4229100"/>
            <a:ext cx="4270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12"/>
          <p:cNvSpPr txBox="1">
            <a:spLocks noChangeArrowheads="1"/>
          </p:cNvSpPr>
          <p:nvPr/>
        </p:nvSpPr>
        <p:spPr bwMode="auto">
          <a:xfrm>
            <a:off x="4254500" y="4321175"/>
            <a:ext cx="1839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panose="020B0604020202020204" pitchFamily="34" charset="0"/>
                <a:ea typeface="MS PGothic" panose="020B0600070205080204" pitchFamily="34" charset="-128"/>
              </a:defRPr>
            </a:lvl1pPr>
            <a:lvl2pPr marL="742950" indent="-285750">
              <a:defRPr sz="4000">
                <a:solidFill>
                  <a:schemeClr val="tx1"/>
                </a:solidFill>
                <a:latin typeface="Arial" panose="020B0604020202020204" pitchFamily="34" charset="0"/>
                <a:ea typeface="MS PGothic" panose="020B0600070205080204" pitchFamily="34" charset="-128"/>
              </a:defRPr>
            </a:lvl2pPr>
            <a:lvl3pPr marL="1143000" indent="-228600">
              <a:defRPr sz="4000">
                <a:solidFill>
                  <a:schemeClr val="tx1"/>
                </a:solidFill>
                <a:latin typeface="Arial" panose="020B0604020202020204" pitchFamily="34" charset="0"/>
                <a:ea typeface="MS PGothic" panose="020B0600070205080204" pitchFamily="34" charset="-128"/>
              </a:defRPr>
            </a:lvl3pPr>
            <a:lvl4pPr marL="1600200" indent="-228600">
              <a:defRPr sz="4000">
                <a:solidFill>
                  <a:schemeClr val="tx1"/>
                </a:solidFill>
                <a:latin typeface="Arial" panose="020B0604020202020204" pitchFamily="34" charset="0"/>
                <a:ea typeface="MS PGothic" panose="020B0600070205080204" pitchFamily="34" charset="-128"/>
              </a:defRPr>
            </a:lvl4pPr>
            <a:lvl5pPr marL="2057400" indent="-228600">
              <a:defRPr sz="4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9pPr>
          </a:lstStyle>
          <a:p>
            <a:r>
              <a:rPr lang="en-US" altLang="en-US" sz="1800" i="1" dirty="0"/>
              <a:t>Quality Decoder</a:t>
            </a:r>
          </a:p>
        </p:txBody>
      </p:sp>
      <p:pic>
        <p:nvPicPr>
          <p:cNvPr id="27657" name="Picture 2"/>
          <p:cNvPicPr>
            <a:picLocks noChangeAspect="1"/>
          </p:cNvPicPr>
          <p:nvPr/>
        </p:nvPicPr>
        <p:blipFill>
          <a:blip r:embed="rId5">
            <a:extLst>
              <a:ext uri="{28A0092B-C50C-407E-A947-70E740481C1C}">
                <a14:useLocalDpi xmlns:a14="http://schemas.microsoft.com/office/drawing/2010/main" val="0"/>
              </a:ext>
            </a:extLst>
          </a:blip>
          <a:srcRect t="13210" b="12071"/>
          <a:stretch>
            <a:fillRect/>
          </a:stretch>
        </p:blipFill>
        <p:spPr bwMode="auto">
          <a:xfrm>
            <a:off x="6675438" y="3062288"/>
            <a:ext cx="1101725"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Rectangle 14"/>
          <p:cNvSpPr>
            <a:spLocks noChangeArrowheads="1"/>
          </p:cNvSpPr>
          <p:nvPr/>
        </p:nvSpPr>
        <p:spPr bwMode="auto">
          <a:xfrm>
            <a:off x="6309519" y="2365265"/>
            <a:ext cx="18335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C539"/>
              </a:buClr>
              <a:buSzPct val="125000"/>
              <a:buFont typeface="Wingdings" panose="05000000000000000000" pitchFamily="2" charset="2"/>
              <a:buChar char="§"/>
              <a:defRPr sz="2800" b="1">
                <a:solidFill>
                  <a:schemeClr val="bg1"/>
                </a:solidFill>
                <a:latin typeface="Arial" panose="020B0604020202020204" pitchFamily="34" charset="0"/>
                <a:ea typeface="MS PGothic" panose="020B0600070205080204" pitchFamily="34" charset="-128"/>
              </a:defRPr>
            </a:lvl1pPr>
            <a:lvl2pPr marL="742950" indent="-285750">
              <a:spcBef>
                <a:spcPct val="20000"/>
              </a:spcBef>
              <a:buClr>
                <a:srgbClr val="FCC539"/>
              </a:buClr>
              <a:buSzPct val="125000"/>
              <a:buFont typeface="Wingdings" panose="05000000000000000000" pitchFamily="2" charset="2"/>
              <a:buChar char="§"/>
              <a:defRPr sz="24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rgbClr val="FCC539"/>
              </a:buClr>
              <a:buSzPct val="125000"/>
              <a:buFont typeface="Wingdings" panose="05000000000000000000" pitchFamily="2" charset="2"/>
              <a:buChar char="§"/>
              <a:defRPr sz="20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800" dirty="0">
                <a:solidFill>
                  <a:schemeClr val="tx1"/>
                </a:solidFill>
              </a:rPr>
              <a:t>LP DAAC Web </a:t>
            </a:r>
            <a:r>
              <a:rPr lang="en-US" altLang="en-US" sz="1800" dirty="0" smtClean="0">
                <a:solidFill>
                  <a:schemeClr val="tx1"/>
                </a:solidFill>
              </a:rPr>
              <a:t>Services</a:t>
            </a:r>
          </a:p>
        </p:txBody>
      </p:sp>
      <p:sp>
        <p:nvSpPr>
          <p:cNvPr id="17" name="Right Arrow 16"/>
          <p:cNvSpPr/>
          <p:nvPr/>
        </p:nvSpPr>
        <p:spPr>
          <a:xfrm>
            <a:off x="2509331" y="3500947"/>
            <a:ext cx="881743" cy="465364"/>
          </a:xfrm>
          <a:prstGeom prst="rightArrow">
            <a:avLst/>
          </a:prstGeom>
          <a:gradFill>
            <a:gsLst>
              <a:gs pos="0">
                <a:schemeClr val="bg1">
                  <a:lumMod val="65000"/>
                </a:schemeClr>
              </a:gs>
              <a:gs pos="100000">
                <a:schemeClr val="bg2">
                  <a:lumMod val="10000"/>
                </a:schemeClr>
              </a:gs>
            </a:gsLst>
            <a:lin ang="0" scaled="0"/>
          </a:gradFill>
          <a:ln>
            <a:gradFill>
              <a:gsLst>
                <a:gs pos="0">
                  <a:schemeClr val="bg1">
                    <a:lumMod val="65000"/>
                  </a:schemeClr>
                </a:gs>
                <a:gs pos="100000">
                  <a:schemeClr val="bg2">
                    <a:lumMod val="1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sp>
        <p:nvSpPr>
          <p:cNvPr id="18" name="Right Arrow 17"/>
          <p:cNvSpPr/>
          <p:nvPr/>
        </p:nvSpPr>
        <p:spPr>
          <a:xfrm rot="10800000">
            <a:off x="5259885" y="3500947"/>
            <a:ext cx="881743" cy="465364"/>
          </a:xfrm>
          <a:prstGeom prst="rightArrow">
            <a:avLst/>
          </a:prstGeom>
          <a:gradFill>
            <a:gsLst>
              <a:gs pos="0">
                <a:schemeClr val="bg1">
                  <a:lumMod val="65000"/>
                </a:schemeClr>
              </a:gs>
              <a:gs pos="100000">
                <a:schemeClr val="bg2">
                  <a:lumMod val="10000"/>
                </a:schemeClr>
              </a:gs>
            </a:gsLst>
            <a:lin ang="0" scaled="0"/>
          </a:gradFill>
          <a:ln>
            <a:gradFill>
              <a:gsLst>
                <a:gs pos="0">
                  <a:schemeClr val="bg1">
                    <a:lumMod val="65000"/>
                  </a:schemeClr>
                </a:gs>
                <a:gs pos="100000">
                  <a:schemeClr val="bg2">
                    <a:lumMod val="1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pic>
        <p:nvPicPr>
          <p:cNvPr id="13"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2"/>
          <p:cNvSpPr txBox="1">
            <a:spLocks noChangeArrowheads="1"/>
          </p:cNvSpPr>
          <p:nvPr/>
        </p:nvSpPr>
        <p:spPr bwMode="auto">
          <a:xfrm>
            <a:off x="6675438" y="4677002"/>
            <a:ext cx="21347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panose="020B0604020202020204" pitchFamily="34" charset="0"/>
                <a:ea typeface="MS PGothic" panose="020B0600070205080204" pitchFamily="34" charset="-128"/>
              </a:defRPr>
            </a:lvl1pPr>
            <a:lvl2pPr marL="742950" indent="-285750">
              <a:defRPr sz="4000">
                <a:solidFill>
                  <a:schemeClr val="tx1"/>
                </a:solidFill>
                <a:latin typeface="Arial" panose="020B0604020202020204" pitchFamily="34" charset="0"/>
                <a:ea typeface="MS PGothic" panose="020B0600070205080204" pitchFamily="34" charset="-128"/>
              </a:defRPr>
            </a:lvl2pPr>
            <a:lvl3pPr marL="1143000" indent="-228600">
              <a:defRPr sz="4000">
                <a:solidFill>
                  <a:schemeClr val="tx1"/>
                </a:solidFill>
                <a:latin typeface="Arial" panose="020B0604020202020204" pitchFamily="34" charset="0"/>
                <a:ea typeface="MS PGothic" panose="020B0600070205080204" pitchFamily="34" charset="-128"/>
              </a:defRPr>
            </a:lvl3pPr>
            <a:lvl4pPr marL="1600200" indent="-228600">
              <a:defRPr sz="4000">
                <a:solidFill>
                  <a:schemeClr val="tx1"/>
                </a:solidFill>
                <a:latin typeface="Arial" panose="020B0604020202020204" pitchFamily="34" charset="0"/>
                <a:ea typeface="MS PGothic" panose="020B0600070205080204" pitchFamily="34" charset="-128"/>
              </a:defRPr>
            </a:lvl4pPr>
            <a:lvl5pPr marL="2057400" indent="-228600">
              <a:defRPr sz="4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9pPr>
          </a:lstStyle>
          <a:p>
            <a:r>
              <a:rPr lang="en-US" altLang="en-US" sz="1800" i="1" dirty="0" smtClean="0"/>
              <a:t> AppEEARS   Quality Service</a:t>
            </a:r>
            <a:endParaRPr lang="en-US" altLang="en-US" sz="1800" i="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581" y="0"/>
            <a:ext cx="6858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581" y="0"/>
            <a:ext cx="6858000" cy="6858000"/>
          </a:xfrm>
          <a:prstGeom prst="rect">
            <a:avLst/>
          </a:prstGeom>
        </p:spPr>
      </p:pic>
      <p:pic>
        <p:nvPicPr>
          <p:cNvPr id="8" name="Picture 7"/>
          <p:cNvPicPr>
            <a:picLocks noChangeAspect="1"/>
          </p:cNvPicPr>
          <p:nvPr/>
        </p:nvPicPr>
        <p:blipFill>
          <a:blip r:embed="rId5"/>
          <a:stretch>
            <a:fillRect/>
          </a:stretch>
        </p:blipFill>
        <p:spPr>
          <a:xfrm>
            <a:off x="0" y="6223430"/>
            <a:ext cx="3241688" cy="634570"/>
          </a:xfrm>
          <a:prstGeom prst="rect">
            <a:avLst/>
          </a:prstGeom>
        </p:spPr>
      </p:pic>
      <p:sp>
        <p:nvSpPr>
          <p:cNvPr id="9" name="TextBox 8"/>
          <p:cNvSpPr txBox="1"/>
          <p:nvPr/>
        </p:nvSpPr>
        <p:spPr>
          <a:xfrm>
            <a:off x="168172" y="5854262"/>
            <a:ext cx="3108608" cy="369332"/>
          </a:xfrm>
          <a:prstGeom prst="rect">
            <a:avLst/>
          </a:prstGeom>
          <a:noFill/>
        </p:spPr>
        <p:txBody>
          <a:bodyPr wrap="none" rtlCol="0">
            <a:spAutoFit/>
          </a:bodyPr>
          <a:lstStyle/>
          <a:p>
            <a:r>
              <a:rPr lang="en-US" sz="1800" dirty="0" smtClean="0">
                <a:solidFill>
                  <a:schemeClr val="bg1"/>
                </a:solidFill>
              </a:rPr>
              <a:t>EVI Standardized Anomalies</a:t>
            </a:r>
            <a:endParaRPr lang="en-US" sz="1800" dirty="0">
              <a:solidFill>
                <a:schemeClr val="bg1"/>
              </a:solidFill>
            </a:endParaRPr>
          </a:p>
        </p:txBody>
      </p:sp>
      <p:sp>
        <p:nvSpPr>
          <p:cNvPr id="10" name="TextBox 9"/>
          <p:cNvSpPr txBox="1"/>
          <p:nvPr/>
        </p:nvSpPr>
        <p:spPr>
          <a:xfrm>
            <a:off x="195575" y="73572"/>
            <a:ext cx="1340432" cy="400110"/>
          </a:xfrm>
          <a:prstGeom prst="rect">
            <a:avLst/>
          </a:prstGeom>
          <a:noFill/>
        </p:spPr>
        <p:txBody>
          <a:bodyPr wrap="none" rtlCol="0">
            <a:spAutoFit/>
          </a:bodyPr>
          <a:lstStyle/>
          <a:p>
            <a:r>
              <a:rPr lang="en-US" sz="2000" b="1" dirty="0" smtClean="0">
                <a:solidFill>
                  <a:schemeClr val="bg1"/>
                </a:solidFill>
              </a:rPr>
              <a:t>Screened</a:t>
            </a:r>
            <a:endParaRPr lang="en-US" sz="2000" b="1" dirty="0">
              <a:solidFill>
                <a:schemeClr val="bg1"/>
              </a:solidFill>
            </a:endParaRPr>
          </a:p>
        </p:txBody>
      </p:sp>
      <p:sp>
        <p:nvSpPr>
          <p:cNvPr id="11" name="TextBox 10"/>
          <p:cNvSpPr txBox="1"/>
          <p:nvPr/>
        </p:nvSpPr>
        <p:spPr>
          <a:xfrm>
            <a:off x="76961" y="73572"/>
            <a:ext cx="1654620" cy="400110"/>
          </a:xfrm>
          <a:prstGeom prst="rect">
            <a:avLst/>
          </a:prstGeom>
          <a:noFill/>
        </p:spPr>
        <p:txBody>
          <a:bodyPr wrap="none" rtlCol="0">
            <a:spAutoFit/>
          </a:bodyPr>
          <a:lstStyle/>
          <a:p>
            <a:r>
              <a:rPr lang="en-US" sz="2000" b="1" dirty="0" smtClean="0">
                <a:solidFill>
                  <a:schemeClr val="bg1"/>
                </a:solidFill>
              </a:rPr>
              <a:t>Unscreened</a:t>
            </a:r>
            <a:endParaRPr lang="en-US" sz="2000" b="1" dirty="0">
              <a:solidFill>
                <a:schemeClr val="bg1"/>
              </a:solidFill>
            </a:endParaRPr>
          </a:p>
        </p:txBody>
      </p:sp>
    </p:spTree>
    <p:extLst>
      <p:ext uri="{BB962C8B-B14F-4D97-AF65-F5344CB8AC3E}">
        <p14:creationId xmlns:p14="http://schemas.microsoft.com/office/powerpoint/2010/main" val="370633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xit"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380999" y="319881"/>
            <a:ext cx="8305800" cy="842963"/>
          </a:xfrm>
        </p:spPr>
        <p:txBody>
          <a:bodyPr/>
          <a:lstStyle/>
          <a:p>
            <a:r>
              <a:rPr lang="en-US" altLang="en-US" dirty="0" smtClean="0">
                <a:ea typeface="ＭＳ Ｐゴシック" panose="020B0600070205080204" pitchFamily="34" charset="-128"/>
              </a:rPr>
              <a:t>LP DAAC User Resources</a:t>
            </a:r>
          </a:p>
        </p:txBody>
      </p:sp>
      <p:pic>
        <p:nvPicPr>
          <p:cNvPr id="296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lide Number Placeholder 1"/>
          <p:cNvSpPr>
            <a:spLocks noGrp="1"/>
          </p:cNvSpPr>
          <p:nvPr>
            <p:ph type="sldNum" sz="quarter" idx="4294967295"/>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ea typeface="ＭＳ Ｐゴシック" panose="020B0600070205080204" pitchFamily="34" charset="-128"/>
              </a:defRPr>
            </a:lvl1pPr>
            <a:lvl2pPr marL="742950" indent="-285750">
              <a:defRPr sz="4000">
                <a:solidFill>
                  <a:schemeClr val="tx1"/>
                </a:solidFill>
                <a:latin typeface="Arial" panose="020B0604020202020204" pitchFamily="34" charset="0"/>
                <a:ea typeface="ＭＳ Ｐゴシック" panose="020B0600070205080204" pitchFamily="34" charset="-128"/>
              </a:defRPr>
            </a:lvl2pPr>
            <a:lvl3pPr marL="1143000" indent="-228600">
              <a:defRPr sz="4000">
                <a:solidFill>
                  <a:schemeClr val="tx1"/>
                </a:solidFill>
                <a:latin typeface="Arial" panose="020B0604020202020204" pitchFamily="34" charset="0"/>
                <a:ea typeface="ＭＳ Ｐゴシック" panose="020B0600070205080204" pitchFamily="34" charset="-128"/>
              </a:defRPr>
            </a:lvl3pPr>
            <a:lvl4pPr marL="1600200" indent="-228600">
              <a:defRPr sz="4000">
                <a:solidFill>
                  <a:schemeClr val="tx1"/>
                </a:solidFill>
                <a:latin typeface="Arial" panose="020B0604020202020204" pitchFamily="34" charset="0"/>
                <a:ea typeface="ＭＳ Ｐゴシック" panose="020B0600070205080204" pitchFamily="34" charset="-128"/>
              </a:defRPr>
            </a:lvl4pPr>
            <a:lvl5pPr marL="2057400" indent="-228600">
              <a:defRPr sz="4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fld id="{7D1B5100-197D-4AA8-A1B9-1776BCE57B89}" type="slidenum">
              <a:rPr lang="en-US" altLang="en-US" sz="1200">
                <a:solidFill>
                  <a:schemeClr val="bg1"/>
                </a:solidFill>
              </a:rPr>
              <a:pPr/>
              <a:t>29</a:t>
            </a:fld>
            <a:endParaRPr lang="en-US" altLang="en-US" sz="1200">
              <a:solidFill>
                <a:schemeClr val="bg1"/>
              </a:solidFill>
            </a:endParaRPr>
          </a:p>
        </p:txBody>
      </p:sp>
      <p:pic>
        <p:nvPicPr>
          <p:cNvPr id="2" name="Picture 1"/>
          <p:cNvPicPr>
            <a:picLocks noChangeAspect="1"/>
          </p:cNvPicPr>
          <p:nvPr/>
        </p:nvPicPr>
        <p:blipFill rotWithShape="1">
          <a:blip r:embed="rId4"/>
          <a:srcRect b="27390"/>
          <a:stretch/>
        </p:blipFill>
        <p:spPr>
          <a:xfrm>
            <a:off x="1212389" y="1162844"/>
            <a:ext cx="6643021" cy="4572000"/>
          </a:xfrm>
          <a:prstGeom prst="rect">
            <a:avLst/>
          </a:prstGeom>
        </p:spPr>
      </p:pic>
    </p:spTree>
    <p:extLst>
      <p:ext uri="{BB962C8B-B14F-4D97-AF65-F5344CB8AC3E}">
        <p14:creationId xmlns:p14="http://schemas.microsoft.com/office/powerpoint/2010/main" val="3932627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5"/>
          <p:cNvGrpSpPr>
            <a:grpSpLocks/>
          </p:cNvGrpSpPr>
          <p:nvPr/>
        </p:nvGrpSpPr>
        <p:grpSpPr bwMode="auto">
          <a:xfrm>
            <a:off x="0" y="0"/>
            <a:ext cx="9144000" cy="6858000"/>
            <a:chOff x="0" y="0"/>
            <a:chExt cx="9144000"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softEdge rad="12700"/>
            </a:effectLst>
          </p:spPr>
        </p:pic>
        <p:sp>
          <p:nvSpPr>
            <p:cNvPr id="5" name="Rounded Rectangular Callout 4"/>
            <p:cNvSpPr/>
            <p:nvPr/>
          </p:nvSpPr>
          <p:spPr bwMode="auto">
            <a:xfrm>
              <a:off x="4343400" y="2057400"/>
              <a:ext cx="1219200" cy="762000"/>
            </a:xfrm>
            <a:prstGeom prst="wedgeRoundRectCallout">
              <a:avLst>
                <a:gd name="adj1" fmla="val -39051"/>
                <a:gd name="adj2" fmla="val 100064"/>
                <a:gd name="adj3" fmla="val 16667"/>
              </a:avLst>
            </a:prstGeom>
            <a:solidFill>
              <a:srgbClr val="106E20"/>
            </a:solidFill>
            <a:ln w="12700" cap="flat" cmpd="sng" algn="ctr">
              <a:solidFill>
                <a:schemeClr val="bg1"/>
              </a:solidFill>
              <a:prstDash val="solid"/>
              <a:round/>
              <a:headEnd type="none" w="med" len="med"/>
              <a:tailEnd type="none" w="med" len="med"/>
            </a:ln>
            <a:effectLst>
              <a:outerShdw blurRad="50800" dist="50800" dir="5400000" algn="t" rotWithShape="0">
                <a:schemeClr val="bg1">
                  <a:alpha val="40000"/>
                </a:schemeClr>
              </a:outerShdw>
              <a:softEdge rad="12700"/>
            </a:effectLst>
            <a:extLst/>
          </p:spPr>
          <p:txBody>
            <a:bodyPr lIns="9144" tIns="9144" rIns="9144" bIns="9144"/>
            <a:lstStyle/>
            <a:p>
              <a:pPr algn="ctr">
                <a:defRPr/>
              </a:pPr>
              <a:r>
                <a:rPr lang="en-US" sz="950" b="1" dirty="0">
                  <a:solidFill>
                    <a:schemeClr val="bg1"/>
                  </a:solidFill>
                  <a:latin typeface="Arial" charset="0"/>
                  <a:ea typeface="ＭＳ Ｐゴシック" charset="0"/>
                  <a:cs typeface="ＭＳ Ｐゴシック" charset="0"/>
                </a:rPr>
                <a:t>LP DAAC</a:t>
              </a:r>
            </a:p>
            <a:p>
              <a:pPr algn="ctr">
                <a:defRPr/>
              </a:pPr>
              <a:r>
                <a:rPr lang="en-US" sz="950" dirty="0">
                  <a:solidFill>
                    <a:schemeClr val="bg1"/>
                  </a:solidFill>
                  <a:latin typeface="Arial" charset="0"/>
                  <a:ea typeface="ＭＳ Ｐゴシック" charset="0"/>
                  <a:cs typeface="ＭＳ Ｐゴシック" charset="0"/>
                </a:rPr>
                <a:t>Surface Reflectance, Land Cover, Vegetation Indices</a:t>
              </a:r>
            </a:p>
          </p:txBody>
        </p:sp>
      </p:grpSp>
    </p:spTree>
    <p:extLst>
      <p:ext uri="{BB962C8B-B14F-4D97-AF65-F5344CB8AC3E}">
        <p14:creationId xmlns:p14="http://schemas.microsoft.com/office/powerpoint/2010/main" val="20038082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3991" y="331852"/>
            <a:ext cx="5081840" cy="1107996"/>
          </a:xfrm>
          <a:prstGeom prst="rect">
            <a:avLst/>
          </a:prstGeom>
          <a:noFill/>
        </p:spPr>
        <p:txBody>
          <a:bodyPr wrap="none" rtlCol="0">
            <a:spAutoFit/>
          </a:bodyPr>
          <a:lstStyle/>
          <a:p>
            <a:r>
              <a:rPr lang="en-US" sz="6600" b="1" dirty="0" smtClean="0">
                <a:solidFill>
                  <a:schemeClr val="bg1"/>
                </a:solidFill>
              </a:rPr>
              <a:t>Questions ?</a:t>
            </a:r>
            <a:endParaRPr lang="en-US" sz="6600" b="1" dirty="0">
              <a:solidFill>
                <a:schemeClr val="bg1"/>
              </a:solidFill>
            </a:endParaRPr>
          </a:p>
        </p:txBody>
      </p:sp>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txBox="1">
            <a:spLocks/>
          </p:cNvSpPr>
          <p:nvPr/>
        </p:nvSpPr>
        <p:spPr>
          <a:xfrm>
            <a:off x="1" y="1741478"/>
            <a:ext cx="9143999" cy="842962"/>
          </a:xfrm>
          <a:prstGeom prst="rect">
            <a:avLst/>
          </a:prstGeom>
        </p:spPr>
        <p:txBody>
          <a:bodyPr/>
          <a:lstStyle>
            <a:lvl1pPr algn="l" rtl="0" eaLnBrk="0" fontAlgn="base" hangingPunct="0">
              <a:spcBef>
                <a:spcPct val="0"/>
              </a:spcBef>
              <a:spcAft>
                <a:spcPct val="0"/>
              </a:spcAft>
              <a:defRPr sz="3600" b="1">
                <a:solidFill>
                  <a:srgbClr val="FCC539"/>
                </a:solidFill>
                <a:latin typeface="+mj-lt"/>
                <a:ea typeface="MS PGothic" panose="020B0600070205080204" pitchFamily="34" charset="-128"/>
                <a:cs typeface="ＭＳ Ｐゴシック" pitchFamily="-107" charset="-128"/>
              </a:defRPr>
            </a:lvl1pPr>
            <a:lvl2pPr algn="l" rtl="0" eaLnBrk="0" fontAlgn="base" hangingPunct="0">
              <a:spcBef>
                <a:spcPct val="0"/>
              </a:spcBef>
              <a:spcAft>
                <a:spcPct val="0"/>
              </a:spcAft>
              <a:defRPr sz="3600" b="1">
                <a:solidFill>
                  <a:srgbClr val="FCC539"/>
                </a:solidFill>
                <a:latin typeface="Arial" pitchFamily="-107" charset="0"/>
                <a:ea typeface="MS PGothic" panose="020B0600070205080204" pitchFamily="34" charset="-128"/>
                <a:cs typeface="ＭＳ Ｐゴシック" pitchFamily="-107" charset="-128"/>
              </a:defRPr>
            </a:lvl2pPr>
            <a:lvl3pPr algn="l" rtl="0" eaLnBrk="0" fontAlgn="base" hangingPunct="0">
              <a:spcBef>
                <a:spcPct val="0"/>
              </a:spcBef>
              <a:spcAft>
                <a:spcPct val="0"/>
              </a:spcAft>
              <a:defRPr sz="3600" b="1">
                <a:solidFill>
                  <a:srgbClr val="FCC539"/>
                </a:solidFill>
                <a:latin typeface="Arial" pitchFamily="-107" charset="0"/>
                <a:ea typeface="MS PGothic" panose="020B0600070205080204" pitchFamily="34" charset="-128"/>
                <a:cs typeface="ＭＳ Ｐゴシック" pitchFamily="-107" charset="-128"/>
              </a:defRPr>
            </a:lvl3pPr>
            <a:lvl4pPr algn="l" rtl="0" eaLnBrk="0" fontAlgn="base" hangingPunct="0">
              <a:spcBef>
                <a:spcPct val="0"/>
              </a:spcBef>
              <a:spcAft>
                <a:spcPct val="0"/>
              </a:spcAft>
              <a:defRPr sz="3600" b="1">
                <a:solidFill>
                  <a:srgbClr val="FCC539"/>
                </a:solidFill>
                <a:latin typeface="Arial" pitchFamily="-107" charset="0"/>
                <a:ea typeface="MS PGothic" panose="020B0600070205080204" pitchFamily="34" charset="-128"/>
                <a:cs typeface="ＭＳ Ｐゴシック" pitchFamily="-107" charset="-128"/>
              </a:defRPr>
            </a:lvl4pPr>
            <a:lvl5pPr algn="l" rtl="0" eaLnBrk="0" fontAlgn="base" hangingPunct="0">
              <a:spcBef>
                <a:spcPct val="0"/>
              </a:spcBef>
              <a:spcAft>
                <a:spcPct val="0"/>
              </a:spcAft>
              <a:defRPr sz="3600" b="1">
                <a:solidFill>
                  <a:srgbClr val="FCC539"/>
                </a:solidFill>
                <a:latin typeface="Arial" pitchFamily="-107" charset="0"/>
                <a:ea typeface="MS PGothic" panose="020B0600070205080204" pitchFamily="34" charset="-128"/>
                <a:cs typeface="ＭＳ Ｐゴシック" pitchFamily="-107" charset="-128"/>
              </a:defRPr>
            </a:lvl5pPr>
            <a:lvl6pPr marL="457200" algn="l" rtl="0" eaLnBrk="0" fontAlgn="base" hangingPunct="0">
              <a:spcBef>
                <a:spcPct val="0"/>
              </a:spcBef>
              <a:spcAft>
                <a:spcPct val="0"/>
              </a:spcAft>
              <a:defRPr sz="3600" b="1">
                <a:solidFill>
                  <a:srgbClr val="FFFF99"/>
                </a:solidFill>
                <a:latin typeface="Arial" pitchFamily="-107" charset="0"/>
              </a:defRPr>
            </a:lvl6pPr>
            <a:lvl7pPr marL="914400" algn="l" rtl="0" eaLnBrk="0" fontAlgn="base" hangingPunct="0">
              <a:spcBef>
                <a:spcPct val="0"/>
              </a:spcBef>
              <a:spcAft>
                <a:spcPct val="0"/>
              </a:spcAft>
              <a:defRPr sz="3600" b="1">
                <a:solidFill>
                  <a:srgbClr val="FFFF99"/>
                </a:solidFill>
                <a:latin typeface="Arial" pitchFamily="-107" charset="0"/>
              </a:defRPr>
            </a:lvl7pPr>
            <a:lvl8pPr marL="1371600" algn="l" rtl="0" eaLnBrk="0" fontAlgn="base" hangingPunct="0">
              <a:spcBef>
                <a:spcPct val="0"/>
              </a:spcBef>
              <a:spcAft>
                <a:spcPct val="0"/>
              </a:spcAft>
              <a:defRPr sz="3600" b="1">
                <a:solidFill>
                  <a:srgbClr val="FFFF99"/>
                </a:solidFill>
                <a:latin typeface="Arial" pitchFamily="-107" charset="0"/>
              </a:defRPr>
            </a:lvl8pPr>
            <a:lvl9pPr marL="1828800" algn="l" rtl="0" eaLnBrk="0" fontAlgn="base" hangingPunct="0">
              <a:spcBef>
                <a:spcPct val="0"/>
              </a:spcBef>
              <a:spcAft>
                <a:spcPct val="0"/>
              </a:spcAft>
              <a:defRPr sz="3600" b="1">
                <a:solidFill>
                  <a:srgbClr val="FFFF99"/>
                </a:solidFill>
                <a:latin typeface="Arial" pitchFamily="-107" charset="0"/>
              </a:defRPr>
            </a:lvl9pPr>
          </a:lstStyle>
          <a:p>
            <a:pPr algn="ctr"/>
            <a:r>
              <a:rPr lang="en-US" altLang="en-US" sz="3400" kern="0" dirty="0" smtClean="0">
                <a:ea typeface="ＭＳ Ｐゴシック" panose="020B0600070205080204" pitchFamily="34" charset="-128"/>
              </a:rPr>
              <a:t>For More Information about our services:</a:t>
            </a:r>
          </a:p>
        </p:txBody>
      </p:sp>
      <p:sp>
        <p:nvSpPr>
          <p:cNvPr id="6" name="TextBox 5"/>
          <p:cNvSpPr txBox="1"/>
          <p:nvPr/>
        </p:nvSpPr>
        <p:spPr>
          <a:xfrm>
            <a:off x="0" y="2743666"/>
            <a:ext cx="9144000" cy="4893647"/>
          </a:xfrm>
          <a:prstGeom prst="rect">
            <a:avLst/>
          </a:prstGeom>
          <a:noFill/>
        </p:spPr>
        <p:txBody>
          <a:bodyPr>
            <a:spAutoFit/>
          </a:bodyPr>
          <a:lstStyle/>
          <a:p>
            <a:pPr algn="ctr">
              <a:defRPr/>
            </a:pPr>
            <a:r>
              <a:rPr lang="en-US" sz="3200" dirty="0" smtClean="0">
                <a:solidFill>
                  <a:schemeClr val="bg1"/>
                </a:solidFill>
                <a:effectLst>
                  <a:outerShdw blurRad="50800" dist="38100" dir="2700000" algn="tl" rotWithShape="0">
                    <a:prstClr val="black">
                      <a:alpha val="40000"/>
                    </a:prstClr>
                  </a:outerShdw>
                </a:effectLst>
                <a:latin typeface="Arial" charset="0"/>
                <a:ea typeface="ＭＳ Ｐゴシック" charset="0"/>
                <a:cs typeface="ＭＳ Ｐゴシック" charset="0"/>
              </a:rPr>
              <a:t>Visit our website: </a:t>
            </a:r>
            <a:r>
              <a:rPr lang="en-US" sz="3200" dirty="0" smtClean="0">
                <a:solidFill>
                  <a:srgbClr val="FF9933"/>
                </a:solidFill>
                <a:effectLst>
                  <a:outerShdw blurRad="50800" dist="38100" dir="2700000" algn="tl" rotWithShape="0">
                    <a:prstClr val="black">
                      <a:alpha val="40000"/>
                    </a:prstClr>
                  </a:outerShdw>
                </a:effectLst>
                <a:latin typeface="Arial" charset="0"/>
                <a:ea typeface="ＭＳ Ｐゴシック" charset="0"/>
                <a:cs typeface="ＭＳ Ｐゴシック" charset="0"/>
              </a:rPr>
              <a:t>https</a:t>
            </a:r>
            <a:r>
              <a:rPr lang="en-US" sz="3200" dirty="0">
                <a:solidFill>
                  <a:srgbClr val="FF9933"/>
                </a:solidFill>
                <a:effectLst>
                  <a:outerShdw blurRad="50800" dist="38100" dir="2700000" algn="tl" rotWithShape="0">
                    <a:prstClr val="black">
                      <a:alpha val="40000"/>
                    </a:prstClr>
                  </a:outerShdw>
                </a:effectLst>
                <a:latin typeface="Arial" charset="0"/>
                <a:ea typeface="ＭＳ Ｐゴシック" charset="0"/>
                <a:cs typeface="ＭＳ Ｐゴシック" charset="0"/>
              </a:rPr>
              <a:t>://lpdaac.usgs.gov</a:t>
            </a:r>
            <a:r>
              <a:rPr lang="en-US" sz="3200" dirty="0" smtClean="0">
                <a:solidFill>
                  <a:srgbClr val="FF9933"/>
                </a:solidFill>
                <a:effectLst>
                  <a:outerShdw blurRad="50800" dist="38100" dir="2700000" algn="tl" rotWithShape="0">
                    <a:prstClr val="black">
                      <a:alpha val="40000"/>
                    </a:prstClr>
                  </a:outerShdw>
                </a:effectLst>
                <a:latin typeface="Arial" charset="0"/>
                <a:ea typeface="ＭＳ Ｐゴシック" charset="0"/>
                <a:cs typeface="ＭＳ Ｐゴシック" charset="0"/>
              </a:rPr>
              <a:t>/ </a:t>
            </a:r>
            <a:r>
              <a:rPr lang="en-US" sz="3200" dirty="0" smtClean="0">
                <a:solidFill>
                  <a:srgbClr val="0070C0"/>
                </a:solidFill>
                <a:effectLst>
                  <a:outerShdw blurRad="50800" dist="38100" dir="2700000" algn="tl" rotWithShape="0">
                    <a:prstClr val="black">
                      <a:alpha val="40000"/>
                    </a:prstClr>
                  </a:outerShdw>
                </a:effectLst>
                <a:latin typeface="Arial" charset="0"/>
                <a:ea typeface="ＭＳ Ｐゴシック" charset="0"/>
                <a:cs typeface="ＭＳ Ｐゴシック" charset="0"/>
              </a:rPr>
              <a:t> </a:t>
            </a:r>
          </a:p>
          <a:p>
            <a:pPr algn="ctr">
              <a:defRPr/>
            </a:pPr>
            <a:endParaRPr lang="en-US" sz="3200" dirty="0" smtClean="0">
              <a:effectLst>
                <a:outerShdw blurRad="50800" dist="38100" dir="2700000" algn="tl" rotWithShape="0">
                  <a:prstClr val="black">
                    <a:alpha val="40000"/>
                  </a:prstClr>
                </a:outerShdw>
              </a:effectLst>
              <a:latin typeface="Arial" charset="0"/>
              <a:ea typeface="ＭＳ Ｐゴシック" charset="0"/>
              <a:cs typeface="ＭＳ Ｐゴシック" charset="0"/>
            </a:endParaRPr>
          </a:p>
          <a:p>
            <a:pPr algn="ctr">
              <a:defRPr/>
            </a:pPr>
            <a:r>
              <a:rPr lang="en-US" sz="3200" dirty="0" smtClean="0">
                <a:solidFill>
                  <a:schemeClr val="bg1"/>
                </a:solidFill>
                <a:effectLst>
                  <a:outerShdw blurRad="50800" dist="38100" dir="2700000" algn="tl" rotWithShape="0">
                    <a:prstClr val="black">
                      <a:alpha val="40000"/>
                    </a:prstClr>
                  </a:outerShdw>
                </a:effectLst>
                <a:latin typeface="Arial" charset="0"/>
                <a:ea typeface="ＭＳ Ｐゴシック" charset="0"/>
                <a:cs typeface="ＭＳ Ｐゴシック" charset="0"/>
              </a:rPr>
              <a:t>Subscribe </a:t>
            </a:r>
            <a:r>
              <a:rPr lang="en-US" sz="3200" dirty="0">
                <a:solidFill>
                  <a:schemeClr val="bg1"/>
                </a:solidFill>
                <a:effectLst>
                  <a:outerShdw blurRad="50800" dist="38100" dir="2700000" algn="tl" rotWithShape="0">
                    <a:prstClr val="black">
                      <a:alpha val="40000"/>
                    </a:prstClr>
                  </a:outerShdw>
                </a:effectLst>
                <a:latin typeface="Arial" charset="0"/>
                <a:ea typeface="ＭＳ Ｐゴシック" charset="0"/>
                <a:cs typeface="ＭＳ Ｐゴシック" charset="0"/>
              </a:rPr>
              <a:t>to our listserv:</a:t>
            </a:r>
          </a:p>
          <a:p>
            <a:pPr algn="ctr">
              <a:defRPr/>
            </a:pPr>
            <a:r>
              <a:rPr lang="en-US" sz="3200" dirty="0">
                <a:solidFill>
                  <a:srgbClr val="FF9933"/>
                </a:solidFill>
                <a:effectLst>
                  <a:outerShdw blurRad="50800" dist="38100" dir="2700000" algn="tl" rotWithShape="0">
                    <a:prstClr val="black">
                      <a:alpha val="40000"/>
                    </a:prstClr>
                  </a:outerShdw>
                </a:effectLst>
                <a:latin typeface="Arial" charset="0"/>
                <a:ea typeface="ＭＳ Ｐゴシック" charset="0"/>
                <a:cs typeface="ＭＳ Ｐゴシック" charset="0"/>
              </a:rPr>
              <a:t>https://</a:t>
            </a:r>
            <a:r>
              <a:rPr lang="en-US" sz="3200" dirty="0" smtClean="0">
                <a:solidFill>
                  <a:srgbClr val="FF9933"/>
                </a:solidFill>
                <a:effectLst>
                  <a:outerShdw blurRad="50800" dist="38100" dir="2700000" algn="tl" rotWithShape="0">
                    <a:prstClr val="black">
                      <a:alpha val="40000"/>
                    </a:prstClr>
                  </a:outerShdw>
                </a:effectLst>
                <a:latin typeface="Arial" charset="0"/>
                <a:ea typeface="ＭＳ Ｐゴシック" charset="0"/>
                <a:cs typeface="ＭＳ Ｐゴシック" charset="0"/>
              </a:rPr>
              <a:t>lists.nasa.gov/mailman/listinfo/lpdaac</a:t>
            </a:r>
          </a:p>
          <a:p>
            <a:pPr algn="ctr">
              <a:defRPr/>
            </a:pPr>
            <a:endParaRPr lang="en-US" sz="3200" dirty="0" smtClean="0">
              <a:effectLst>
                <a:outerShdw blurRad="50800" dist="38100" dir="2700000" algn="tl" rotWithShape="0">
                  <a:prstClr val="black">
                    <a:alpha val="40000"/>
                  </a:prstClr>
                </a:outerShdw>
              </a:effectLst>
              <a:latin typeface="Arial" charset="0"/>
              <a:ea typeface="ＭＳ Ｐゴシック" charset="0"/>
              <a:cs typeface="ＭＳ Ｐゴシック" charset="0"/>
            </a:endParaRPr>
          </a:p>
          <a:p>
            <a:pPr>
              <a:defRPr/>
            </a:pPr>
            <a:r>
              <a:rPr lang="en-US" sz="3200" dirty="0">
                <a:effectLst>
                  <a:outerShdw blurRad="50800" dist="38100" dir="2700000" algn="tl" rotWithShape="0">
                    <a:prstClr val="black">
                      <a:alpha val="40000"/>
                    </a:prstClr>
                  </a:outerShdw>
                </a:effectLst>
                <a:latin typeface="Arial" charset="0"/>
                <a:ea typeface="ＭＳ Ｐゴシック" charset="0"/>
                <a:cs typeface="ＭＳ Ｐゴシック" charset="0"/>
              </a:rPr>
              <a:t>	</a:t>
            </a:r>
            <a:r>
              <a:rPr lang="en-US" sz="3200" dirty="0" smtClean="0">
                <a:effectLst>
                  <a:outerShdw blurRad="50800" dist="38100" dir="2700000" algn="tl" rotWithShape="0">
                    <a:prstClr val="black">
                      <a:alpha val="40000"/>
                    </a:prstClr>
                  </a:outerShdw>
                </a:effectLst>
                <a:latin typeface="Arial" charset="0"/>
                <a:ea typeface="ＭＳ Ｐゴシック" charset="0"/>
                <a:cs typeface="ＭＳ Ｐゴシック" charset="0"/>
              </a:rPr>
              <a:t>				</a:t>
            </a:r>
            <a:r>
              <a:rPr lang="en-US" sz="3200" dirty="0" smtClean="0">
                <a:solidFill>
                  <a:schemeClr val="bg1"/>
                </a:solidFill>
                <a:effectLst>
                  <a:outerShdw blurRad="50800" dist="38100" dir="2700000" algn="tl" rotWithShape="0">
                    <a:prstClr val="black">
                      <a:alpha val="40000"/>
                    </a:prstClr>
                  </a:outerShdw>
                </a:effectLst>
                <a:latin typeface="Arial" charset="0"/>
                <a:ea typeface="ＭＳ Ｐゴシック" charset="0"/>
                <a:cs typeface="ＭＳ Ｐゴシック" charset="0"/>
              </a:rPr>
              <a:t>Contact:   							</a:t>
            </a:r>
            <a:r>
              <a:rPr lang="en-US" sz="2400" b="1" dirty="0" smtClean="0">
                <a:solidFill>
                  <a:srgbClr val="FF9933"/>
                </a:solidFill>
              </a:rPr>
              <a:t>LP DAAC User Services: 						</a:t>
            </a:r>
            <a:r>
              <a:rPr lang="en-US" sz="2400" dirty="0">
                <a:solidFill>
                  <a:srgbClr val="FF9933"/>
                </a:solidFill>
              </a:rPr>
              <a:t>LPDAAC@usgs.gov</a:t>
            </a:r>
            <a:endParaRPr lang="en-US" sz="2400" b="1" dirty="0">
              <a:solidFill>
                <a:srgbClr val="FF9933"/>
              </a:solidFill>
            </a:endParaRPr>
          </a:p>
          <a:p>
            <a:pPr>
              <a:defRPr/>
            </a:pPr>
            <a:r>
              <a:rPr lang="en-US" sz="2400" b="1" dirty="0">
                <a:solidFill>
                  <a:srgbClr val="FF9933"/>
                </a:solidFill>
              </a:rPr>
              <a:t>	</a:t>
            </a:r>
            <a:r>
              <a:rPr lang="en-US" sz="2400" b="1" dirty="0" smtClean="0">
                <a:solidFill>
                  <a:srgbClr val="FF9933"/>
                </a:solidFill>
              </a:rPr>
              <a:t>				</a:t>
            </a:r>
            <a:endParaRPr lang="en-US" sz="3200" dirty="0" smtClean="0">
              <a:solidFill>
                <a:srgbClr val="0070C0"/>
              </a:solidFill>
              <a:effectLst>
                <a:outerShdw blurRad="50800" dist="38100" dir="2700000" algn="tl" rotWithShape="0">
                  <a:prstClr val="black">
                    <a:alpha val="40000"/>
                  </a:prstClr>
                </a:outerShdw>
              </a:effectLst>
              <a:latin typeface="Arial" charset="0"/>
              <a:ea typeface="ＭＳ Ｐゴシック" charset="0"/>
              <a:cs typeface="ＭＳ Ｐゴシック" charset="0"/>
            </a:endParaRPr>
          </a:p>
          <a:p>
            <a:pPr>
              <a:defRPr/>
            </a:pPr>
            <a:endParaRPr lang="en-US" dirty="0">
              <a:solidFill>
                <a:srgbClr val="0070C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135279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smtClean="0"/>
              <a:t>Demo and Hands-on Training</a:t>
            </a:r>
          </a:p>
        </p:txBody>
      </p:sp>
      <p:sp>
        <p:nvSpPr>
          <p:cNvPr id="3" name="Content Placeholder 2"/>
          <p:cNvSpPr>
            <a:spLocks noGrp="1"/>
          </p:cNvSpPr>
          <p:nvPr>
            <p:ph idx="1"/>
          </p:nvPr>
        </p:nvSpPr>
        <p:spPr>
          <a:xfrm>
            <a:off x="381000" y="1477926"/>
            <a:ext cx="8305800" cy="3957120"/>
          </a:xfrm>
        </p:spPr>
        <p:txBody>
          <a:bodyPr/>
          <a:lstStyle/>
          <a:p>
            <a:pPr>
              <a:spcAft>
                <a:spcPts val="600"/>
              </a:spcAft>
              <a:defRPr/>
            </a:pPr>
            <a:r>
              <a:rPr lang="en-US" dirty="0" smtClean="0"/>
              <a:t>Jasper Fire, Black Hills, SD</a:t>
            </a:r>
          </a:p>
          <a:p>
            <a:pPr>
              <a:spcAft>
                <a:spcPts val="600"/>
              </a:spcAft>
              <a:defRPr/>
            </a:pPr>
            <a:r>
              <a:rPr lang="en-US" dirty="0" smtClean="0"/>
              <a:t>Started on August 24, 2000</a:t>
            </a:r>
          </a:p>
          <a:p>
            <a:pPr>
              <a:spcAft>
                <a:spcPts val="600"/>
              </a:spcAft>
              <a:defRPr/>
            </a:pPr>
            <a:r>
              <a:rPr lang="en-US" dirty="0" smtClean="0"/>
              <a:t>Burned 83,508 acres</a:t>
            </a:r>
          </a:p>
          <a:p>
            <a:pPr lvl="1">
              <a:spcAft>
                <a:spcPts val="600"/>
              </a:spcAft>
              <a:defRPr/>
            </a:pPr>
            <a:r>
              <a:rPr lang="en-US" sz="2000" dirty="0" smtClean="0"/>
              <a:t>90% of the Land Area of Jewel Cave National Monument</a:t>
            </a:r>
          </a:p>
          <a:p>
            <a:pPr lvl="1">
              <a:spcAft>
                <a:spcPts val="600"/>
              </a:spcAft>
              <a:defRPr/>
            </a:pPr>
            <a:r>
              <a:rPr lang="en-US" sz="2000" dirty="0" smtClean="0"/>
              <a:t>Biggest wildfire in South Dakota History</a:t>
            </a:r>
          </a:p>
        </p:txBody>
      </p:sp>
      <p:pic>
        <p:nvPicPr>
          <p:cNvPr id="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0" y="5503457"/>
            <a:ext cx="9297287" cy="49973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rgbClr val="FCC539"/>
              </a:buClr>
              <a:buSzPct val="125000"/>
              <a:buFont typeface="Wingdings" panose="05000000000000000000" pitchFamily="2" charset="2"/>
              <a:buChar char="§"/>
              <a:defRPr sz="2800" b="1">
                <a:solidFill>
                  <a:schemeClr val="bg1"/>
                </a:solidFill>
                <a:effectLst>
                  <a:outerShdw blurRad="50800" dist="38100" dir="2700000" algn="tl" rotWithShape="0">
                    <a:srgbClr val="000000">
                      <a:alpha val="43000"/>
                    </a:srgbClr>
                  </a:outerShdw>
                </a:effectLst>
                <a:latin typeface="+mn-lt"/>
                <a:ea typeface="MS PGothic" panose="020B0600070205080204" pitchFamily="34" charset="-128"/>
                <a:cs typeface="ＭＳ Ｐゴシック" pitchFamily="-107" charset="-128"/>
              </a:defRPr>
            </a:lvl1pPr>
            <a:lvl2pPr marL="742950" indent="-285750" algn="l" rtl="0" eaLnBrk="0" fontAlgn="base" hangingPunct="0">
              <a:spcBef>
                <a:spcPct val="20000"/>
              </a:spcBef>
              <a:spcAft>
                <a:spcPct val="0"/>
              </a:spcAft>
              <a:buClr>
                <a:srgbClr val="FCC539"/>
              </a:buClr>
              <a:buSzPct val="125000"/>
              <a:buFont typeface="Wingdings" panose="05000000000000000000" pitchFamily="2" charset="2"/>
              <a:buChar char="§"/>
              <a:defRPr sz="2400">
                <a:solidFill>
                  <a:schemeClr val="bg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CC539"/>
              </a:buClr>
              <a:buSzPct val="125000"/>
              <a:buFont typeface="Wingdings" panose="05000000000000000000" pitchFamily="2" charset="2"/>
              <a:buChar char="§"/>
              <a:defRPr sz="2000">
                <a:solidFill>
                  <a:schemeClr val="bg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mn-lt"/>
                <a:ea typeface="MS PGothic" panose="020B0600070205080204" pitchFamily="34" charset="-128"/>
              </a:defRPr>
            </a:lvl5pPr>
            <a:lvl6pPr marL="2514600" indent="-228600" algn="l" rtl="0" eaLnBrk="0" fontAlgn="base" hangingPunct="0">
              <a:spcBef>
                <a:spcPct val="20000"/>
              </a:spcBef>
              <a:spcAft>
                <a:spcPct val="0"/>
              </a:spcAft>
              <a:buClr>
                <a:srgbClr val="FFFF99"/>
              </a:buClr>
              <a:buSzPct val="125000"/>
              <a:buFont typeface="Wingdings" pitchFamily="-107" charset="2"/>
              <a:buChar char="§"/>
              <a:defRPr b="1">
                <a:solidFill>
                  <a:schemeClr val="bg1"/>
                </a:solidFill>
                <a:latin typeface="+mn-lt"/>
                <a:ea typeface="ＭＳ Ｐゴシック" pitchFamily="-107" charset="-128"/>
              </a:defRPr>
            </a:lvl6pPr>
            <a:lvl7pPr marL="2971800" indent="-228600" algn="l" rtl="0" eaLnBrk="0" fontAlgn="base" hangingPunct="0">
              <a:spcBef>
                <a:spcPct val="20000"/>
              </a:spcBef>
              <a:spcAft>
                <a:spcPct val="0"/>
              </a:spcAft>
              <a:buClr>
                <a:srgbClr val="FFFF99"/>
              </a:buClr>
              <a:buSzPct val="125000"/>
              <a:buFont typeface="Wingdings" pitchFamily="-107" charset="2"/>
              <a:buChar char="§"/>
              <a:defRPr b="1">
                <a:solidFill>
                  <a:schemeClr val="bg1"/>
                </a:solidFill>
                <a:latin typeface="+mn-lt"/>
                <a:ea typeface="ＭＳ Ｐゴシック" pitchFamily="-107" charset="-128"/>
              </a:defRPr>
            </a:lvl7pPr>
            <a:lvl8pPr marL="3429000" indent="-228600" algn="l" rtl="0" eaLnBrk="0" fontAlgn="base" hangingPunct="0">
              <a:spcBef>
                <a:spcPct val="20000"/>
              </a:spcBef>
              <a:spcAft>
                <a:spcPct val="0"/>
              </a:spcAft>
              <a:buClr>
                <a:srgbClr val="FFFF99"/>
              </a:buClr>
              <a:buSzPct val="125000"/>
              <a:buFont typeface="Wingdings" pitchFamily="-107" charset="2"/>
              <a:buChar char="§"/>
              <a:defRPr b="1">
                <a:solidFill>
                  <a:schemeClr val="bg1"/>
                </a:solidFill>
                <a:latin typeface="+mn-lt"/>
                <a:ea typeface="ＭＳ Ｐゴシック" pitchFamily="-107" charset="-128"/>
              </a:defRPr>
            </a:lvl8pPr>
            <a:lvl9pPr marL="3886200" indent="-228600" algn="l" rtl="0" eaLnBrk="0" fontAlgn="base" hangingPunct="0">
              <a:spcBef>
                <a:spcPct val="20000"/>
              </a:spcBef>
              <a:spcAft>
                <a:spcPct val="0"/>
              </a:spcAft>
              <a:buClr>
                <a:srgbClr val="FFFF99"/>
              </a:buClr>
              <a:buSzPct val="125000"/>
              <a:buFont typeface="Wingdings" pitchFamily="-107" charset="2"/>
              <a:buChar char="§"/>
              <a:defRPr b="1">
                <a:solidFill>
                  <a:schemeClr val="bg1"/>
                </a:solidFill>
                <a:latin typeface="+mn-lt"/>
                <a:ea typeface="ＭＳ Ｐゴシック" pitchFamily="-107" charset="-128"/>
              </a:defRPr>
            </a:lvl9pPr>
          </a:lstStyle>
          <a:p>
            <a:pPr marL="457200" lvl="1" indent="0">
              <a:buNone/>
              <a:defRPr/>
            </a:pPr>
            <a:r>
              <a:rPr lang="en-US" sz="1100" kern="0" dirty="0" smtClean="0"/>
              <a:t>National Park Service, The Jasper Fire, 2016, accessed September 27, 2016 at https</a:t>
            </a:r>
            <a:r>
              <a:rPr lang="en-US" sz="1100" kern="0" dirty="0"/>
              <a:t>://</a:t>
            </a:r>
            <a:r>
              <a:rPr lang="en-US" sz="1100" kern="0" dirty="0" smtClean="0"/>
              <a:t>www.nps.gov/jeca/learn/nature/jasperfire.htm </a:t>
            </a:r>
          </a:p>
        </p:txBody>
      </p:sp>
    </p:spTree>
    <p:extLst>
      <p:ext uri="{BB962C8B-B14F-4D97-AF65-F5344CB8AC3E}">
        <p14:creationId xmlns:p14="http://schemas.microsoft.com/office/powerpoint/2010/main" val="17969434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0"/>
            <a:ext cx="4572000" cy="6170920"/>
          </a:xfrm>
          <a:prstGeom prst="rect">
            <a:avLst/>
          </a:prstGeom>
        </p:spPr>
        <p:txBody>
          <a:bodyPr>
            <a:spAutoFit/>
          </a:bodyPr>
          <a:lstStyle/>
          <a:p>
            <a:endParaRPr lang="en-US" sz="1200" dirty="0">
              <a:solidFill>
                <a:srgbClr val="000000"/>
              </a:solidFill>
              <a:latin typeface="Times New Roman" panose="02020603050405020304" pitchFamily="18" charset="0"/>
            </a:endParaRPr>
          </a:p>
          <a:p>
            <a:r>
              <a:rPr lang="en-US" sz="1400" b="1" dirty="0" smtClean="0">
                <a:solidFill>
                  <a:srgbClr val="000000"/>
                </a:solidFill>
                <a:latin typeface="Times New Roman" panose="02020603050405020304" pitchFamily="18" charset="0"/>
              </a:rPr>
              <a:t>Demo </a:t>
            </a:r>
            <a:r>
              <a:rPr lang="en-US" sz="1400" b="1" dirty="0">
                <a:solidFill>
                  <a:srgbClr val="000000"/>
                </a:solidFill>
                <a:latin typeface="Times New Roman" panose="02020603050405020304" pitchFamily="18" charset="0"/>
              </a:rPr>
              <a:t>#1: Searching and Downloading ASTER and MODIS Data </a:t>
            </a:r>
            <a:endParaRPr lang="en-US" sz="1400" dirty="0">
              <a:solidFill>
                <a:srgbClr val="000000"/>
              </a:solidFill>
              <a:latin typeface="Times New Roman" panose="02020603050405020304" pitchFamily="18" charset="0"/>
            </a:endParaRPr>
          </a:p>
          <a:p>
            <a:r>
              <a:rPr lang="en-US" sz="1100" dirty="0">
                <a:solidFill>
                  <a:srgbClr val="000000"/>
                </a:solidFill>
                <a:latin typeface="Times New Roman" panose="02020603050405020304" pitchFamily="18" charset="0"/>
              </a:rPr>
              <a:t>- Open a web browser, and navigate to: https://search.earthdata.nasa.gov/ </a:t>
            </a:r>
          </a:p>
          <a:p>
            <a:r>
              <a:rPr lang="en-US" sz="1100" dirty="0">
                <a:solidFill>
                  <a:srgbClr val="000000"/>
                </a:solidFill>
                <a:latin typeface="Times New Roman" panose="02020603050405020304" pitchFamily="18" charset="0"/>
              </a:rPr>
              <a:t>- First, click on “</a:t>
            </a:r>
            <a:r>
              <a:rPr lang="en-US" sz="1100" dirty="0" err="1">
                <a:solidFill>
                  <a:srgbClr val="000000"/>
                </a:solidFill>
                <a:latin typeface="Times New Roman" panose="02020603050405020304" pitchFamily="18" charset="0"/>
              </a:rPr>
              <a:t>Earthdata</a:t>
            </a:r>
            <a:r>
              <a:rPr lang="en-US" sz="1100" dirty="0">
                <a:solidFill>
                  <a:srgbClr val="000000"/>
                </a:solidFill>
                <a:latin typeface="Times New Roman" panose="02020603050405020304" pitchFamily="18" charset="0"/>
              </a:rPr>
              <a:t> Login” box in the upper right hand corner of the page </a:t>
            </a:r>
          </a:p>
          <a:p>
            <a:endParaRPr lang="en-US" sz="1100" dirty="0">
              <a:solidFill>
                <a:srgbClr val="000000"/>
              </a:solidFill>
              <a:latin typeface="Times New Roman" panose="02020603050405020304" pitchFamily="18" charset="0"/>
            </a:endParaRPr>
          </a:p>
          <a:p>
            <a:r>
              <a:rPr lang="en-US" sz="1400" b="1" dirty="0">
                <a:solidFill>
                  <a:srgbClr val="000000"/>
                </a:solidFill>
                <a:latin typeface="Times New Roman" panose="02020603050405020304" pitchFamily="18" charset="0"/>
              </a:rPr>
              <a:t>ASTER L1T </a:t>
            </a:r>
            <a:endParaRPr lang="en-US" sz="1400" dirty="0">
              <a:solidFill>
                <a:srgbClr val="000000"/>
              </a:solidFill>
              <a:latin typeface="Times New Roman" panose="02020603050405020304" pitchFamily="18" charset="0"/>
            </a:endParaRPr>
          </a:p>
          <a:p>
            <a:r>
              <a:rPr lang="en-US" sz="1100" b="1" dirty="0">
                <a:solidFill>
                  <a:srgbClr val="000000"/>
                </a:solidFill>
                <a:latin typeface="Times New Roman" panose="02020603050405020304" pitchFamily="18" charset="0"/>
              </a:rPr>
              <a:t>1. </a:t>
            </a:r>
            <a:r>
              <a:rPr lang="en-US" sz="1100" dirty="0">
                <a:solidFill>
                  <a:srgbClr val="000000"/>
                </a:solidFill>
                <a:latin typeface="Times New Roman" panose="02020603050405020304" pitchFamily="18" charset="0"/>
              </a:rPr>
              <a:t>Type “ASTER L1T” into the search box </a:t>
            </a:r>
          </a:p>
          <a:p>
            <a:r>
              <a:rPr lang="en-US" sz="1100" b="1" dirty="0">
                <a:solidFill>
                  <a:srgbClr val="000000"/>
                </a:solidFill>
                <a:latin typeface="Times New Roman" panose="02020603050405020304" pitchFamily="18" charset="0"/>
              </a:rPr>
              <a:t>2. </a:t>
            </a:r>
            <a:r>
              <a:rPr lang="en-US" sz="1100" dirty="0">
                <a:solidFill>
                  <a:srgbClr val="000000"/>
                </a:solidFill>
                <a:latin typeface="Times New Roman" panose="02020603050405020304" pitchFamily="18" charset="0"/>
              </a:rPr>
              <a:t>Click on the ASTER Level 1 precision terrain corrected registered at-sensor radiance v003 collection </a:t>
            </a:r>
          </a:p>
          <a:p>
            <a:r>
              <a:rPr lang="en-US" sz="1100" b="1" dirty="0">
                <a:solidFill>
                  <a:srgbClr val="000000"/>
                </a:solidFill>
                <a:latin typeface="Times New Roman" panose="02020603050405020304" pitchFamily="18" charset="0"/>
              </a:rPr>
              <a:t>3. </a:t>
            </a:r>
            <a:r>
              <a:rPr lang="en-US" sz="1100" dirty="0">
                <a:solidFill>
                  <a:srgbClr val="000000"/>
                </a:solidFill>
                <a:latin typeface="Times New Roman" panose="02020603050405020304" pitchFamily="18" charset="0"/>
              </a:rPr>
              <a:t>Pan the map over the Black Hills and zoom in </a:t>
            </a:r>
          </a:p>
          <a:p>
            <a:r>
              <a:rPr lang="en-US" sz="1100" b="1" dirty="0">
                <a:solidFill>
                  <a:srgbClr val="000000"/>
                </a:solidFill>
                <a:latin typeface="Times New Roman" panose="02020603050405020304" pitchFamily="18" charset="0"/>
              </a:rPr>
              <a:t>4. </a:t>
            </a:r>
            <a:r>
              <a:rPr lang="en-US" sz="1100" dirty="0">
                <a:solidFill>
                  <a:srgbClr val="000000"/>
                </a:solidFill>
                <a:latin typeface="Times New Roman" panose="02020603050405020304" pitchFamily="18" charset="0"/>
              </a:rPr>
              <a:t>Use the Temporal filter to limit results between 2000-07-19 and 2003-09-24 </a:t>
            </a:r>
          </a:p>
          <a:p>
            <a:r>
              <a:rPr lang="en-US" sz="1100" b="1" dirty="0">
                <a:solidFill>
                  <a:srgbClr val="000000"/>
                </a:solidFill>
                <a:latin typeface="Times New Roman" panose="02020603050405020304" pitchFamily="18" charset="0"/>
              </a:rPr>
              <a:t>4.1. </a:t>
            </a:r>
            <a:r>
              <a:rPr lang="en-US" sz="1100" dirty="0">
                <a:solidFill>
                  <a:srgbClr val="000000"/>
                </a:solidFill>
                <a:latin typeface="Times New Roman" panose="02020603050405020304" pitchFamily="18" charset="0"/>
              </a:rPr>
              <a:t>Check the “Recurring?” box, and set the start date to 07-19, end date to 09-24, and Year Range from 2000-2003. </a:t>
            </a:r>
          </a:p>
          <a:p>
            <a:r>
              <a:rPr lang="en-US" sz="1100" b="1" dirty="0">
                <a:solidFill>
                  <a:srgbClr val="000000"/>
                </a:solidFill>
                <a:latin typeface="Times New Roman" panose="02020603050405020304" pitchFamily="18" charset="0"/>
              </a:rPr>
              <a:t>5. </a:t>
            </a:r>
            <a:r>
              <a:rPr lang="en-US" sz="1100" dirty="0">
                <a:solidFill>
                  <a:srgbClr val="000000"/>
                </a:solidFill>
                <a:latin typeface="Times New Roman" panose="02020603050405020304" pitchFamily="18" charset="0"/>
              </a:rPr>
              <a:t>Use the Spatial &gt; Point filter to mark the location of the Jasper Fire </a:t>
            </a:r>
          </a:p>
          <a:p>
            <a:r>
              <a:rPr lang="en-US" sz="1100" b="1" dirty="0">
                <a:solidFill>
                  <a:srgbClr val="000000"/>
                </a:solidFill>
                <a:latin typeface="Times New Roman" panose="02020603050405020304" pitchFamily="18" charset="0"/>
              </a:rPr>
              <a:t>5.1. </a:t>
            </a:r>
            <a:r>
              <a:rPr lang="en-US" sz="1100" dirty="0">
                <a:solidFill>
                  <a:srgbClr val="000000"/>
                </a:solidFill>
                <a:latin typeface="Times New Roman" panose="02020603050405020304" pitchFamily="18" charset="0"/>
              </a:rPr>
              <a:t>Copy &amp; Paste into Point box: 43.75634765625,-103.88671875 </a:t>
            </a:r>
          </a:p>
          <a:p>
            <a:r>
              <a:rPr lang="en-US" sz="1100" b="1" dirty="0">
                <a:solidFill>
                  <a:srgbClr val="000000"/>
                </a:solidFill>
                <a:latin typeface="Times New Roman" panose="02020603050405020304" pitchFamily="18" charset="0"/>
              </a:rPr>
              <a:t>6. </a:t>
            </a:r>
            <a:r>
              <a:rPr lang="en-US" sz="1100" dirty="0">
                <a:solidFill>
                  <a:srgbClr val="000000"/>
                </a:solidFill>
                <a:latin typeface="Times New Roman" panose="02020603050405020304" pitchFamily="18" charset="0"/>
              </a:rPr>
              <a:t>Find the ASTER L1T scenes from before, during, and after the Jasper Fire. Sort granules by “Start Date, Oldest first”. </a:t>
            </a:r>
          </a:p>
          <a:p>
            <a:r>
              <a:rPr lang="en-US" sz="1100" b="1" dirty="0">
                <a:solidFill>
                  <a:srgbClr val="000000"/>
                </a:solidFill>
                <a:latin typeface="Times New Roman" panose="02020603050405020304" pitchFamily="18" charset="0"/>
              </a:rPr>
              <a:t>6.1. </a:t>
            </a:r>
            <a:r>
              <a:rPr lang="en-US" sz="1100" dirty="0">
                <a:solidFill>
                  <a:srgbClr val="000000"/>
                </a:solidFill>
                <a:latin typeface="Times New Roman" panose="02020603050405020304" pitchFamily="18" charset="0"/>
              </a:rPr>
              <a:t>Before (2000-07-19) </a:t>
            </a:r>
          </a:p>
          <a:p>
            <a:r>
              <a:rPr lang="en-US" sz="1100" b="1" dirty="0">
                <a:solidFill>
                  <a:srgbClr val="000000"/>
                </a:solidFill>
                <a:latin typeface="Times New Roman" panose="02020603050405020304" pitchFamily="18" charset="0"/>
              </a:rPr>
              <a:t>6.1.1. </a:t>
            </a:r>
            <a:r>
              <a:rPr lang="en-US" sz="1100" dirty="0">
                <a:solidFill>
                  <a:srgbClr val="000000"/>
                </a:solidFill>
                <a:latin typeface="Times New Roman" panose="02020603050405020304" pitchFamily="18" charset="0"/>
              </a:rPr>
              <a:t>AST_L1T_00307192000181502_20150410115602_35318 </a:t>
            </a:r>
          </a:p>
          <a:p>
            <a:r>
              <a:rPr lang="en-US" sz="1100" b="1" dirty="0">
                <a:solidFill>
                  <a:srgbClr val="000000"/>
                </a:solidFill>
                <a:latin typeface="Times New Roman" panose="02020603050405020304" pitchFamily="18" charset="0"/>
              </a:rPr>
              <a:t>6.1.2. </a:t>
            </a:r>
            <a:r>
              <a:rPr lang="en-US" sz="1100" dirty="0">
                <a:solidFill>
                  <a:srgbClr val="000000"/>
                </a:solidFill>
                <a:latin typeface="Times New Roman" panose="02020603050405020304" pitchFamily="18" charset="0"/>
              </a:rPr>
              <a:t>AST_L1T_00307192000181453_20150410115552_34821 </a:t>
            </a:r>
          </a:p>
          <a:p>
            <a:r>
              <a:rPr lang="en-US" sz="1100" b="1" dirty="0">
                <a:solidFill>
                  <a:srgbClr val="000000"/>
                </a:solidFill>
                <a:latin typeface="Times New Roman" panose="02020603050405020304" pitchFamily="18" charset="0"/>
              </a:rPr>
              <a:t>6.2. </a:t>
            </a:r>
            <a:r>
              <a:rPr lang="en-US" sz="1100" dirty="0">
                <a:solidFill>
                  <a:srgbClr val="000000"/>
                </a:solidFill>
                <a:latin typeface="Times New Roman" panose="02020603050405020304" pitchFamily="18" charset="0"/>
              </a:rPr>
              <a:t>During (2000-08-29) </a:t>
            </a:r>
          </a:p>
          <a:p>
            <a:r>
              <a:rPr lang="en-US" sz="1100" b="1" dirty="0">
                <a:solidFill>
                  <a:srgbClr val="000000"/>
                </a:solidFill>
                <a:latin typeface="Times New Roman" panose="02020603050405020304" pitchFamily="18" charset="0"/>
              </a:rPr>
              <a:t>6.2.1. </a:t>
            </a:r>
            <a:r>
              <a:rPr lang="en-US" sz="1100" dirty="0">
                <a:solidFill>
                  <a:srgbClr val="000000"/>
                </a:solidFill>
                <a:latin typeface="Times New Roman" panose="02020603050405020304" pitchFamily="18" charset="0"/>
              </a:rPr>
              <a:t>AST_L1T_00308292000180849_20150411101435_99391 </a:t>
            </a:r>
          </a:p>
          <a:p>
            <a:r>
              <a:rPr lang="en-US" sz="1100" b="1" dirty="0">
                <a:solidFill>
                  <a:srgbClr val="000000"/>
                </a:solidFill>
                <a:latin typeface="Times New Roman" panose="02020603050405020304" pitchFamily="18" charset="0"/>
              </a:rPr>
              <a:t>6.3. </a:t>
            </a:r>
            <a:r>
              <a:rPr lang="en-US" sz="1100" dirty="0">
                <a:solidFill>
                  <a:srgbClr val="000000"/>
                </a:solidFill>
                <a:latin typeface="Times New Roman" panose="02020603050405020304" pitchFamily="18" charset="0"/>
              </a:rPr>
              <a:t>After (2003-09-23) </a:t>
            </a:r>
          </a:p>
          <a:p>
            <a:r>
              <a:rPr lang="en-US" sz="1100" b="1" dirty="0">
                <a:solidFill>
                  <a:srgbClr val="000000"/>
                </a:solidFill>
                <a:latin typeface="Times New Roman" panose="02020603050405020304" pitchFamily="18" charset="0"/>
              </a:rPr>
              <a:t>6.3.1. </a:t>
            </a:r>
            <a:r>
              <a:rPr lang="en-US" sz="1100" dirty="0">
                <a:solidFill>
                  <a:srgbClr val="000000"/>
                </a:solidFill>
                <a:latin typeface="Times New Roman" panose="02020603050405020304" pitchFamily="18" charset="0"/>
              </a:rPr>
              <a:t>AST_L1T_00309232003175325_20150430234251_100101 </a:t>
            </a:r>
          </a:p>
          <a:p>
            <a:r>
              <a:rPr lang="en-US" sz="1100" b="1" dirty="0">
                <a:solidFill>
                  <a:srgbClr val="000000"/>
                </a:solidFill>
                <a:latin typeface="Times New Roman" panose="02020603050405020304" pitchFamily="18" charset="0"/>
              </a:rPr>
              <a:t>7. </a:t>
            </a:r>
            <a:r>
              <a:rPr lang="en-US" sz="1100" dirty="0">
                <a:solidFill>
                  <a:srgbClr val="000000"/>
                </a:solidFill>
                <a:latin typeface="Times New Roman" panose="02020603050405020304" pitchFamily="18" charset="0"/>
              </a:rPr>
              <a:t>Click the in the upper right hand corner of each granule to remove unwanted granules. </a:t>
            </a:r>
          </a:p>
          <a:p>
            <a:r>
              <a:rPr lang="en-US" sz="1100" b="1" dirty="0">
                <a:solidFill>
                  <a:srgbClr val="000000"/>
                </a:solidFill>
                <a:latin typeface="Times New Roman" panose="02020603050405020304" pitchFamily="18" charset="0"/>
              </a:rPr>
              <a:t>8. </a:t>
            </a:r>
            <a:r>
              <a:rPr lang="en-US" sz="1100" dirty="0">
                <a:solidFill>
                  <a:srgbClr val="000000"/>
                </a:solidFill>
                <a:latin typeface="Times New Roman" panose="02020603050405020304" pitchFamily="18" charset="0"/>
              </a:rPr>
              <a:t>Once the list is narrowed down to the four granules listed above, click. </a:t>
            </a:r>
          </a:p>
          <a:p>
            <a:r>
              <a:rPr lang="en-US" sz="1100" b="1" dirty="0">
                <a:solidFill>
                  <a:srgbClr val="000000"/>
                </a:solidFill>
                <a:latin typeface="Times New Roman" panose="02020603050405020304" pitchFamily="18" charset="0"/>
              </a:rPr>
              <a:t>9. </a:t>
            </a:r>
            <a:r>
              <a:rPr lang="en-US" sz="1100" dirty="0">
                <a:solidFill>
                  <a:srgbClr val="000000"/>
                </a:solidFill>
                <a:latin typeface="Times New Roman" panose="02020603050405020304" pitchFamily="18" charset="0"/>
              </a:rPr>
              <a:t>Confirm that Select Data Access Method is set to Download and click Submit &gt; View Download Links </a:t>
            </a:r>
          </a:p>
          <a:p>
            <a:r>
              <a:rPr lang="en-US" sz="1100" b="1" dirty="0">
                <a:solidFill>
                  <a:srgbClr val="000000"/>
                </a:solidFill>
                <a:latin typeface="Times New Roman" panose="02020603050405020304" pitchFamily="18" charset="0"/>
              </a:rPr>
              <a:t>9.1. </a:t>
            </a:r>
            <a:r>
              <a:rPr lang="en-US" sz="1100" dirty="0">
                <a:solidFill>
                  <a:srgbClr val="000000"/>
                </a:solidFill>
                <a:latin typeface="Times New Roman" panose="02020603050405020304" pitchFamily="18" charset="0"/>
              </a:rPr>
              <a:t>Click and download the .</a:t>
            </a:r>
            <a:r>
              <a:rPr lang="en-US" sz="1100" dirty="0" err="1">
                <a:solidFill>
                  <a:srgbClr val="000000"/>
                </a:solidFill>
                <a:latin typeface="Times New Roman" panose="02020603050405020304" pitchFamily="18" charset="0"/>
              </a:rPr>
              <a:t>tif</a:t>
            </a:r>
            <a:r>
              <a:rPr lang="en-US" sz="1100" dirty="0">
                <a:solidFill>
                  <a:srgbClr val="000000"/>
                </a:solidFill>
                <a:latin typeface="Times New Roman" panose="02020603050405020304" pitchFamily="18" charset="0"/>
              </a:rPr>
              <a:t> and .</a:t>
            </a:r>
            <a:r>
              <a:rPr lang="en-US" sz="1100" dirty="0" err="1">
                <a:solidFill>
                  <a:srgbClr val="000000"/>
                </a:solidFill>
                <a:latin typeface="Times New Roman" panose="02020603050405020304" pitchFamily="18" charset="0"/>
              </a:rPr>
              <a:t>hdf</a:t>
            </a:r>
            <a:r>
              <a:rPr lang="en-US" sz="1100" dirty="0">
                <a:solidFill>
                  <a:srgbClr val="000000"/>
                </a:solidFill>
                <a:latin typeface="Times New Roman" panose="02020603050405020304" pitchFamily="18" charset="0"/>
              </a:rPr>
              <a:t> file links</a:t>
            </a:r>
            <a:r>
              <a:rPr lang="en-US" sz="1100" dirty="0" smtClean="0">
                <a:solidFill>
                  <a:srgbClr val="000000"/>
                </a:solidFill>
                <a:latin typeface="Times New Roman" panose="02020603050405020304" pitchFamily="18" charset="0"/>
              </a:rPr>
              <a:t>.</a:t>
            </a:r>
          </a:p>
          <a:p>
            <a:r>
              <a:rPr lang="en-US" sz="1100" dirty="0" smtClean="0">
                <a:solidFill>
                  <a:srgbClr val="000000"/>
                </a:solidFill>
                <a:latin typeface="Times New Roman" panose="02020603050405020304" pitchFamily="18" charset="0"/>
              </a:rPr>
              <a:t>…</a:t>
            </a:r>
            <a:endParaRPr lang="en-US" sz="1100" dirty="0">
              <a:solidFill>
                <a:srgbClr val="000000"/>
              </a:solidFill>
              <a:latin typeface="Times New Roman" panose="02020603050405020304" pitchFamily="18" charset="0"/>
            </a:endParaRPr>
          </a:p>
          <a:p>
            <a:endParaRPr lang="en-US" sz="11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489715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63500"/>
            <a:ext cx="4572000" cy="4708981"/>
          </a:xfrm>
          <a:prstGeom prst="rect">
            <a:avLst/>
          </a:prstGeom>
        </p:spPr>
        <p:txBody>
          <a:bodyPr>
            <a:spAutoFit/>
          </a:bodyPr>
          <a:lstStyle/>
          <a:p>
            <a:pPr lvl="0"/>
            <a:r>
              <a:rPr lang="en-US" sz="1400" b="1" dirty="0">
                <a:solidFill>
                  <a:srgbClr val="000000"/>
                </a:solidFill>
                <a:latin typeface="Times New Roman" panose="02020603050405020304" pitchFamily="18" charset="0"/>
              </a:rPr>
              <a:t>MODIS </a:t>
            </a:r>
            <a:endParaRPr lang="en-US" sz="1400" dirty="0">
              <a:solidFill>
                <a:srgbClr val="000000"/>
              </a:solidFill>
              <a:latin typeface="Times New Roman" panose="02020603050405020304" pitchFamily="18" charset="0"/>
            </a:endParaRPr>
          </a:p>
          <a:p>
            <a:pPr lvl="0"/>
            <a:r>
              <a:rPr lang="en-US" sz="1100" b="1" dirty="0">
                <a:solidFill>
                  <a:srgbClr val="000000"/>
                </a:solidFill>
                <a:latin typeface="Times New Roman" panose="02020603050405020304" pitchFamily="18" charset="0"/>
              </a:rPr>
              <a:t>10. </a:t>
            </a:r>
            <a:r>
              <a:rPr lang="en-US" sz="1100" dirty="0">
                <a:solidFill>
                  <a:srgbClr val="000000"/>
                </a:solidFill>
                <a:latin typeface="Times New Roman" panose="02020603050405020304" pitchFamily="18" charset="0"/>
              </a:rPr>
              <a:t>On the </a:t>
            </a:r>
            <a:r>
              <a:rPr lang="en-US" sz="1100" dirty="0" err="1">
                <a:solidFill>
                  <a:srgbClr val="000000"/>
                </a:solidFill>
                <a:latin typeface="Times New Roman" panose="02020603050405020304" pitchFamily="18" charset="0"/>
              </a:rPr>
              <a:t>Earthdata</a:t>
            </a:r>
            <a:r>
              <a:rPr lang="en-US" sz="1100" dirty="0">
                <a:solidFill>
                  <a:srgbClr val="000000"/>
                </a:solidFill>
                <a:latin typeface="Times New Roman" panose="02020603050405020304" pitchFamily="18" charset="0"/>
              </a:rPr>
              <a:t> Request page, click on “Back to Data Access Options” &gt; Back to Search Session </a:t>
            </a:r>
          </a:p>
          <a:p>
            <a:pPr lvl="0"/>
            <a:r>
              <a:rPr lang="en-US" sz="1100" b="1" dirty="0">
                <a:solidFill>
                  <a:srgbClr val="000000"/>
                </a:solidFill>
                <a:latin typeface="Times New Roman" panose="02020603050405020304" pitchFamily="18" charset="0"/>
              </a:rPr>
              <a:t>11. </a:t>
            </a:r>
            <a:r>
              <a:rPr lang="en-US" sz="1100" dirty="0">
                <a:solidFill>
                  <a:srgbClr val="000000"/>
                </a:solidFill>
                <a:latin typeface="Times New Roman" panose="02020603050405020304" pitchFamily="18" charset="0"/>
              </a:rPr>
              <a:t>Type “MOD13Q1” into the search box </a:t>
            </a:r>
          </a:p>
          <a:p>
            <a:pPr lvl="0"/>
            <a:r>
              <a:rPr lang="en-US" sz="1100" b="1" dirty="0">
                <a:solidFill>
                  <a:srgbClr val="000000"/>
                </a:solidFill>
                <a:latin typeface="Times New Roman" panose="02020603050405020304" pitchFamily="18" charset="0"/>
              </a:rPr>
              <a:t>12. </a:t>
            </a:r>
            <a:r>
              <a:rPr lang="en-US" sz="1100" dirty="0">
                <a:solidFill>
                  <a:srgbClr val="000000"/>
                </a:solidFill>
                <a:latin typeface="Times New Roman" panose="02020603050405020304" pitchFamily="18" charset="0"/>
              </a:rPr>
              <a:t>Click on the MODIS/Terra Vegetation Indices 16-Day L3 Global 250m SIN Grid V006 </a:t>
            </a:r>
          </a:p>
          <a:p>
            <a:pPr lvl="0"/>
            <a:r>
              <a:rPr lang="en-US" sz="1100" b="1" dirty="0">
                <a:solidFill>
                  <a:srgbClr val="000000"/>
                </a:solidFill>
                <a:latin typeface="Times New Roman" panose="02020603050405020304" pitchFamily="18" charset="0"/>
              </a:rPr>
              <a:t>13. </a:t>
            </a:r>
            <a:r>
              <a:rPr lang="en-US" sz="1100" dirty="0">
                <a:solidFill>
                  <a:srgbClr val="000000"/>
                </a:solidFill>
                <a:latin typeface="Times New Roman" panose="02020603050405020304" pitchFamily="18" charset="0"/>
              </a:rPr>
              <a:t>Find the MODIS VI scenes from before, during, and after the Jasper Fire </a:t>
            </a:r>
          </a:p>
          <a:p>
            <a:pPr lvl="0"/>
            <a:r>
              <a:rPr lang="en-US" sz="1100" b="1" dirty="0">
                <a:solidFill>
                  <a:srgbClr val="000000"/>
                </a:solidFill>
                <a:latin typeface="Times New Roman" panose="02020603050405020304" pitchFamily="18" charset="0"/>
              </a:rPr>
              <a:t>13.1. </a:t>
            </a:r>
            <a:r>
              <a:rPr lang="en-US" sz="1100" dirty="0">
                <a:solidFill>
                  <a:srgbClr val="000000"/>
                </a:solidFill>
                <a:latin typeface="Times New Roman" panose="02020603050405020304" pitchFamily="18" charset="0"/>
              </a:rPr>
              <a:t>Before (2000-07-11) </a:t>
            </a:r>
          </a:p>
          <a:p>
            <a:pPr lvl="0"/>
            <a:r>
              <a:rPr lang="en-US" sz="1100" b="1" dirty="0">
                <a:solidFill>
                  <a:srgbClr val="000000"/>
                </a:solidFill>
                <a:latin typeface="Times New Roman" panose="02020603050405020304" pitchFamily="18" charset="0"/>
              </a:rPr>
              <a:t>13.1.1. </a:t>
            </a:r>
            <a:r>
              <a:rPr lang="en-US" sz="1100" dirty="0">
                <a:solidFill>
                  <a:srgbClr val="000000"/>
                </a:solidFill>
                <a:latin typeface="Times New Roman" panose="02020603050405020304" pitchFamily="18" charset="0"/>
              </a:rPr>
              <a:t>MOD13Q1.A2000193.h10v04.006.2015138080741 </a:t>
            </a:r>
          </a:p>
          <a:p>
            <a:pPr lvl="0"/>
            <a:r>
              <a:rPr lang="en-US" sz="1100" b="1" dirty="0">
                <a:solidFill>
                  <a:srgbClr val="000000"/>
                </a:solidFill>
                <a:latin typeface="Times New Roman" panose="02020603050405020304" pitchFamily="18" charset="0"/>
              </a:rPr>
              <a:t>13.2. </a:t>
            </a:r>
            <a:r>
              <a:rPr lang="en-US" sz="1100" dirty="0">
                <a:solidFill>
                  <a:srgbClr val="000000"/>
                </a:solidFill>
                <a:latin typeface="Times New Roman" panose="02020603050405020304" pitchFamily="18" charset="0"/>
              </a:rPr>
              <a:t>During (2000-08-28) </a:t>
            </a:r>
          </a:p>
          <a:p>
            <a:pPr lvl="0"/>
            <a:r>
              <a:rPr lang="en-US" sz="1100" b="1" dirty="0">
                <a:solidFill>
                  <a:srgbClr val="000000"/>
                </a:solidFill>
                <a:latin typeface="Times New Roman" panose="02020603050405020304" pitchFamily="18" charset="0"/>
              </a:rPr>
              <a:t>13.2.1. </a:t>
            </a:r>
            <a:r>
              <a:rPr lang="en-US" sz="1100" dirty="0">
                <a:solidFill>
                  <a:srgbClr val="000000"/>
                </a:solidFill>
                <a:latin typeface="Times New Roman" panose="02020603050405020304" pitchFamily="18" charset="0"/>
              </a:rPr>
              <a:t>MOD13Q1.A2000241.h10v04.006.2015138080732 </a:t>
            </a:r>
          </a:p>
          <a:p>
            <a:pPr lvl="0"/>
            <a:r>
              <a:rPr lang="en-US" sz="1100" b="1" dirty="0">
                <a:solidFill>
                  <a:srgbClr val="000000"/>
                </a:solidFill>
                <a:latin typeface="Times New Roman" panose="02020603050405020304" pitchFamily="18" charset="0"/>
              </a:rPr>
              <a:t>13.3. </a:t>
            </a:r>
            <a:r>
              <a:rPr lang="en-US" sz="1100" dirty="0">
                <a:solidFill>
                  <a:srgbClr val="000000"/>
                </a:solidFill>
                <a:latin typeface="Times New Roman" panose="02020603050405020304" pitchFamily="18" charset="0"/>
              </a:rPr>
              <a:t>After (2003-09-14) </a:t>
            </a:r>
          </a:p>
          <a:p>
            <a:pPr lvl="0"/>
            <a:r>
              <a:rPr lang="en-US" sz="1100" b="1" dirty="0">
                <a:solidFill>
                  <a:srgbClr val="000000"/>
                </a:solidFill>
                <a:latin typeface="Times New Roman" panose="02020603050405020304" pitchFamily="18" charset="0"/>
              </a:rPr>
              <a:t>13.3.1. </a:t>
            </a:r>
            <a:r>
              <a:rPr lang="en-US" sz="1100" dirty="0">
                <a:solidFill>
                  <a:srgbClr val="000000"/>
                </a:solidFill>
                <a:latin typeface="Times New Roman" panose="02020603050405020304" pitchFamily="18" charset="0"/>
              </a:rPr>
              <a:t>MOD13Q1.A2003257.h10v04.006.2015153114344 </a:t>
            </a:r>
          </a:p>
          <a:p>
            <a:pPr lvl="0"/>
            <a:r>
              <a:rPr lang="en-US" sz="1100" b="1" dirty="0">
                <a:solidFill>
                  <a:srgbClr val="000000"/>
                </a:solidFill>
                <a:latin typeface="Times New Roman" panose="02020603050405020304" pitchFamily="18" charset="0"/>
              </a:rPr>
              <a:t>14. </a:t>
            </a:r>
            <a:r>
              <a:rPr lang="en-US" sz="1100" dirty="0">
                <a:solidFill>
                  <a:srgbClr val="000000"/>
                </a:solidFill>
                <a:latin typeface="Times New Roman" panose="02020603050405020304" pitchFamily="18" charset="0"/>
              </a:rPr>
              <a:t>Click the in the upper right hand corner of each granule to remove unwanted granules. </a:t>
            </a:r>
          </a:p>
          <a:p>
            <a:pPr lvl="0"/>
            <a:r>
              <a:rPr lang="en-US" sz="1100" b="1" dirty="0">
                <a:solidFill>
                  <a:srgbClr val="000000"/>
                </a:solidFill>
                <a:latin typeface="Times New Roman" panose="02020603050405020304" pitchFamily="18" charset="0"/>
              </a:rPr>
              <a:t>15. </a:t>
            </a:r>
            <a:r>
              <a:rPr lang="en-US" sz="1100" dirty="0">
                <a:solidFill>
                  <a:srgbClr val="000000"/>
                </a:solidFill>
                <a:latin typeface="Times New Roman" panose="02020603050405020304" pitchFamily="18" charset="0"/>
              </a:rPr>
              <a:t>Once the list is narrowed down to the three granules listed above, click. </a:t>
            </a:r>
          </a:p>
          <a:p>
            <a:pPr lvl="0"/>
            <a:r>
              <a:rPr lang="en-US" sz="1100" b="1" dirty="0">
                <a:solidFill>
                  <a:srgbClr val="000000"/>
                </a:solidFill>
                <a:latin typeface="Times New Roman" panose="02020603050405020304" pitchFamily="18" charset="0"/>
              </a:rPr>
              <a:t>16. </a:t>
            </a:r>
            <a:r>
              <a:rPr lang="en-US" sz="1100" dirty="0">
                <a:solidFill>
                  <a:srgbClr val="000000"/>
                </a:solidFill>
                <a:latin typeface="Times New Roman" panose="02020603050405020304" pitchFamily="18" charset="0"/>
              </a:rPr>
              <a:t>Confirm that Select Data Access Method is set to Download and click Submit &gt; View Download Links </a:t>
            </a:r>
          </a:p>
          <a:p>
            <a:pPr lvl="0"/>
            <a:r>
              <a:rPr lang="en-US" sz="1100" b="1" dirty="0">
                <a:solidFill>
                  <a:srgbClr val="000000"/>
                </a:solidFill>
                <a:latin typeface="Times New Roman" panose="02020603050405020304" pitchFamily="18" charset="0"/>
              </a:rPr>
              <a:t>16.1. </a:t>
            </a:r>
            <a:r>
              <a:rPr lang="en-US" sz="1100" dirty="0">
                <a:solidFill>
                  <a:srgbClr val="000000"/>
                </a:solidFill>
                <a:latin typeface="Times New Roman" panose="02020603050405020304" pitchFamily="18" charset="0"/>
              </a:rPr>
              <a:t>Click and download the .</a:t>
            </a:r>
            <a:r>
              <a:rPr lang="en-US" sz="1100" dirty="0" err="1">
                <a:solidFill>
                  <a:srgbClr val="000000"/>
                </a:solidFill>
                <a:latin typeface="Times New Roman" panose="02020603050405020304" pitchFamily="18" charset="0"/>
              </a:rPr>
              <a:t>hdf</a:t>
            </a:r>
            <a:r>
              <a:rPr lang="en-US" sz="1100" dirty="0">
                <a:solidFill>
                  <a:srgbClr val="000000"/>
                </a:solidFill>
                <a:latin typeface="Times New Roman" panose="02020603050405020304" pitchFamily="18" charset="0"/>
              </a:rPr>
              <a:t> file links. </a:t>
            </a:r>
          </a:p>
          <a:p>
            <a:pPr lvl="0"/>
            <a:r>
              <a:rPr lang="en-US" sz="1100" b="1" dirty="0">
                <a:solidFill>
                  <a:srgbClr val="000000"/>
                </a:solidFill>
                <a:latin typeface="Times New Roman" panose="02020603050405020304" pitchFamily="18" charset="0"/>
              </a:rPr>
              <a:t>17. </a:t>
            </a:r>
            <a:r>
              <a:rPr lang="en-US" sz="1100" dirty="0">
                <a:solidFill>
                  <a:srgbClr val="000000"/>
                </a:solidFill>
                <a:latin typeface="Times New Roman" panose="02020603050405020304" pitchFamily="18" charset="0"/>
              </a:rPr>
              <a:t>Repeat steps a-g above for MODIS product MOD09A1 (surface reflectance): </a:t>
            </a:r>
          </a:p>
          <a:p>
            <a:pPr lvl="0"/>
            <a:r>
              <a:rPr lang="en-US" sz="1100" b="1" dirty="0">
                <a:solidFill>
                  <a:srgbClr val="000000"/>
                </a:solidFill>
                <a:latin typeface="Times New Roman" panose="02020603050405020304" pitchFamily="18" charset="0"/>
              </a:rPr>
              <a:t>18. </a:t>
            </a:r>
            <a:r>
              <a:rPr lang="en-US" sz="1100" dirty="0">
                <a:solidFill>
                  <a:srgbClr val="000000"/>
                </a:solidFill>
                <a:latin typeface="Times New Roman" panose="02020603050405020304" pitchFamily="18" charset="0"/>
              </a:rPr>
              <a:t>Find the granules below: </a:t>
            </a:r>
          </a:p>
          <a:p>
            <a:pPr lvl="0"/>
            <a:r>
              <a:rPr lang="en-US" sz="1100" b="1" dirty="0">
                <a:solidFill>
                  <a:srgbClr val="000000"/>
                </a:solidFill>
                <a:latin typeface="Times New Roman" panose="02020603050405020304" pitchFamily="18" charset="0"/>
              </a:rPr>
              <a:t>18.1. </a:t>
            </a:r>
            <a:r>
              <a:rPr lang="en-US" sz="1100" dirty="0">
                <a:solidFill>
                  <a:srgbClr val="000000"/>
                </a:solidFill>
                <a:latin typeface="Times New Roman" panose="02020603050405020304" pitchFamily="18" charset="0"/>
              </a:rPr>
              <a:t>MOD09A1.A2000201.h10v04.006.2015138114933 (before) </a:t>
            </a:r>
          </a:p>
          <a:p>
            <a:pPr lvl="0"/>
            <a:r>
              <a:rPr lang="en-US" sz="1100" b="1" dirty="0">
                <a:solidFill>
                  <a:srgbClr val="000000"/>
                </a:solidFill>
                <a:latin typeface="Times New Roman" panose="02020603050405020304" pitchFamily="18" charset="0"/>
              </a:rPr>
              <a:t>18.2. </a:t>
            </a:r>
            <a:r>
              <a:rPr lang="en-US" sz="1100" dirty="0">
                <a:solidFill>
                  <a:srgbClr val="000000"/>
                </a:solidFill>
                <a:latin typeface="Times New Roman" panose="02020603050405020304" pitchFamily="18" charset="0"/>
              </a:rPr>
              <a:t>MOD09A1.A2000241.h10v04.006.2015138112324 (during) </a:t>
            </a:r>
          </a:p>
          <a:p>
            <a:pPr lvl="0"/>
            <a:r>
              <a:rPr lang="en-US" sz="1100" b="1" dirty="0">
                <a:solidFill>
                  <a:srgbClr val="000000"/>
                </a:solidFill>
                <a:latin typeface="Times New Roman" panose="02020603050405020304" pitchFamily="18" charset="0"/>
              </a:rPr>
              <a:t>18.3. </a:t>
            </a:r>
            <a:r>
              <a:rPr lang="en-US" sz="1100" dirty="0">
                <a:solidFill>
                  <a:srgbClr val="000000"/>
                </a:solidFill>
                <a:latin typeface="Times New Roman" panose="02020603050405020304" pitchFamily="18" charset="0"/>
              </a:rPr>
              <a:t>MOD09A1.A2003265.h10v04.006.2015080220533 (after) </a:t>
            </a:r>
            <a:endParaRPr lang="en-US" sz="1100" dirty="0" smtClean="0">
              <a:solidFill>
                <a:srgbClr val="000000"/>
              </a:solidFill>
              <a:latin typeface="Times New Roman" panose="02020603050405020304" pitchFamily="18" charset="0"/>
            </a:endParaRPr>
          </a:p>
          <a:p>
            <a:pPr lvl="0"/>
            <a:endParaRPr lang="en-US" sz="1100" dirty="0">
              <a:solidFill>
                <a:srgbClr val="000000"/>
              </a:solidFill>
              <a:latin typeface="Times New Roman" panose="02020603050405020304" pitchFamily="18" charset="0"/>
            </a:endParaRPr>
          </a:p>
          <a:p>
            <a:pPr lvl="0"/>
            <a:r>
              <a:rPr lang="en-US" sz="1100" dirty="0" smtClean="0">
                <a:solidFill>
                  <a:srgbClr val="000000"/>
                </a:solidFill>
                <a:latin typeface="Times New Roman" panose="02020603050405020304" pitchFamily="18" charset="0"/>
              </a:rPr>
              <a:t>END</a:t>
            </a:r>
            <a:endParaRPr lang="en-US" sz="11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542970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0"/>
            <a:ext cx="4572000" cy="6909584"/>
          </a:xfrm>
          <a:prstGeom prst="rect">
            <a:avLst/>
          </a:prstGeom>
        </p:spPr>
        <p:txBody>
          <a:bodyPr>
            <a:spAutoFit/>
          </a:bodyPr>
          <a:lstStyle/>
          <a:p>
            <a:r>
              <a:rPr lang="en-US" sz="1400" b="1" dirty="0">
                <a:solidFill>
                  <a:srgbClr val="000000"/>
                </a:solidFill>
                <a:latin typeface="Times New Roman" panose="02020603050405020304" pitchFamily="18" charset="0"/>
              </a:rPr>
              <a:t>Demo #2: Opening MODIS and ASTER Data </a:t>
            </a:r>
            <a:endParaRPr lang="en-US" sz="1400" dirty="0">
              <a:solidFill>
                <a:srgbClr val="000000"/>
              </a:solidFill>
              <a:latin typeface="Times New Roman" panose="02020603050405020304" pitchFamily="18" charset="0"/>
            </a:endParaRPr>
          </a:p>
          <a:p>
            <a:r>
              <a:rPr lang="en-US" sz="1100" b="1" dirty="0">
                <a:solidFill>
                  <a:srgbClr val="000000"/>
                </a:solidFill>
                <a:latin typeface="Times New Roman" panose="02020603050405020304" pitchFamily="18" charset="0"/>
              </a:rPr>
              <a:t>Add MODIS data to ArcMap </a:t>
            </a:r>
            <a:endParaRPr lang="en-US" sz="1100" dirty="0">
              <a:solidFill>
                <a:srgbClr val="000000"/>
              </a:solidFill>
              <a:latin typeface="Times New Roman" panose="02020603050405020304" pitchFamily="18" charset="0"/>
            </a:endParaRPr>
          </a:p>
          <a:p>
            <a:r>
              <a:rPr lang="en-US" sz="1100" b="1" dirty="0">
                <a:solidFill>
                  <a:srgbClr val="000000"/>
                </a:solidFill>
                <a:latin typeface="Times New Roman" panose="02020603050405020304" pitchFamily="18" charset="0"/>
              </a:rPr>
              <a:t>1. </a:t>
            </a:r>
            <a:r>
              <a:rPr lang="en-US" sz="1100" dirty="0">
                <a:solidFill>
                  <a:srgbClr val="000000"/>
                </a:solidFill>
                <a:latin typeface="Times New Roman" panose="02020603050405020304" pitchFamily="18" charset="0"/>
              </a:rPr>
              <a:t>Click on the Add Data Icon and navigate to the directory containing the MOD13Q1 </a:t>
            </a:r>
            <a:r>
              <a:rPr lang="en-US" sz="1100" dirty="0" err="1">
                <a:solidFill>
                  <a:srgbClr val="000000"/>
                </a:solidFill>
                <a:latin typeface="Times New Roman" panose="02020603050405020304" pitchFamily="18" charset="0"/>
              </a:rPr>
              <a:t>hdf</a:t>
            </a:r>
            <a:r>
              <a:rPr lang="en-US" sz="1100" dirty="0">
                <a:solidFill>
                  <a:srgbClr val="000000"/>
                </a:solidFill>
                <a:latin typeface="Times New Roman" panose="02020603050405020304" pitchFamily="18" charset="0"/>
              </a:rPr>
              <a:t> files </a:t>
            </a:r>
          </a:p>
          <a:p>
            <a:r>
              <a:rPr lang="en-US" sz="1100" b="1" dirty="0">
                <a:solidFill>
                  <a:srgbClr val="000000"/>
                </a:solidFill>
                <a:latin typeface="Times New Roman" panose="02020603050405020304" pitchFamily="18" charset="0"/>
              </a:rPr>
              <a:t>1.1. </a:t>
            </a:r>
            <a:r>
              <a:rPr lang="en-US" sz="1100" dirty="0">
                <a:solidFill>
                  <a:srgbClr val="000000"/>
                </a:solidFill>
                <a:latin typeface="Times New Roman" panose="02020603050405020304" pitchFamily="18" charset="0"/>
              </a:rPr>
              <a:t>Add </a:t>
            </a:r>
            <a:r>
              <a:rPr lang="en-US" sz="1100" dirty="0" err="1">
                <a:solidFill>
                  <a:srgbClr val="000000"/>
                </a:solidFill>
                <a:latin typeface="Times New Roman" panose="02020603050405020304" pitchFamily="18" charset="0"/>
              </a:rPr>
              <a:t>subdataset</a:t>
            </a:r>
            <a:r>
              <a:rPr lang="en-US" sz="1100" dirty="0">
                <a:solidFill>
                  <a:srgbClr val="000000"/>
                </a:solidFill>
                <a:latin typeface="Times New Roman" panose="02020603050405020304" pitchFamily="18" charset="0"/>
              </a:rPr>
              <a:t> 0 “250m_16_days_NDVI” </a:t>
            </a:r>
          </a:p>
          <a:p>
            <a:r>
              <a:rPr lang="en-US" sz="1100" b="1" dirty="0">
                <a:solidFill>
                  <a:srgbClr val="000000"/>
                </a:solidFill>
                <a:latin typeface="Times New Roman" panose="02020603050405020304" pitchFamily="18" charset="0"/>
              </a:rPr>
              <a:t>1.2. </a:t>
            </a:r>
            <a:r>
              <a:rPr lang="en-US" sz="1100" dirty="0">
                <a:solidFill>
                  <a:srgbClr val="000000"/>
                </a:solidFill>
                <a:latin typeface="Times New Roman" panose="02020603050405020304" pitchFamily="18" charset="0"/>
              </a:rPr>
              <a:t>Click Yes to create pyramids (do this throughout workshop). </a:t>
            </a:r>
          </a:p>
          <a:p>
            <a:r>
              <a:rPr lang="en-US" sz="1100" b="1" dirty="0">
                <a:solidFill>
                  <a:srgbClr val="000000"/>
                </a:solidFill>
                <a:latin typeface="Times New Roman" panose="02020603050405020304" pitchFamily="18" charset="0"/>
              </a:rPr>
              <a:t>2. </a:t>
            </a:r>
            <a:r>
              <a:rPr lang="en-US" sz="1100" dirty="0">
                <a:solidFill>
                  <a:srgbClr val="000000"/>
                </a:solidFill>
                <a:latin typeface="Times New Roman" panose="02020603050405020304" pitchFamily="18" charset="0"/>
              </a:rPr>
              <a:t>Click on the Add Data Icon and navigate to the directory containing the MOD09A1 </a:t>
            </a:r>
            <a:r>
              <a:rPr lang="en-US" sz="1100" dirty="0" err="1">
                <a:solidFill>
                  <a:srgbClr val="000000"/>
                </a:solidFill>
                <a:latin typeface="Times New Roman" panose="02020603050405020304" pitchFamily="18" charset="0"/>
              </a:rPr>
              <a:t>hdf</a:t>
            </a:r>
            <a:r>
              <a:rPr lang="en-US" sz="1100" dirty="0">
                <a:solidFill>
                  <a:srgbClr val="000000"/>
                </a:solidFill>
                <a:latin typeface="Times New Roman" panose="02020603050405020304" pitchFamily="18" charset="0"/>
              </a:rPr>
              <a:t> files </a:t>
            </a:r>
          </a:p>
          <a:p>
            <a:r>
              <a:rPr lang="en-US" sz="1100" b="1" dirty="0">
                <a:solidFill>
                  <a:srgbClr val="000000"/>
                </a:solidFill>
                <a:latin typeface="Times New Roman" panose="02020603050405020304" pitchFamily="18" charset="0"/>
              </a:rPr>
              <a:t>2.1. </a:t>
            </a:r>
            <a:r>
              <a:rPr lang="en-US" sz="1100" dirty="0">
                <a:solidFill>
                  <a:srgbClr val="000000"/>
                </a:solidFill>
                <a:latin typeface="Times New Roman" panose="02020603050405020304" pitchFamily="18" charset="0"/>
              </a:rPr>
              <a:t>For each MODIS </a:t>
            </a:r>
            <a:r>
              <a:rPr lang="en-US" sz="1100" dirty="0" err="1">
                <a:solidFill>
                  <a:srgbClr val="000000"/>
                </a:solidFill>
                <a:latin typeface="Times New Roman" panose="02020603050405020304" pitchFamily="18" charset="0"/>
              </a:rPr>
              <a:t>hdf</a:t>
            </a:r>
            <a:r>
              <a:rPr lang="en-US" sz="1100" dirty="0">
                <a:solidFill>
                  <a:srgbClr val="000000"/>
                </a:solidFill>
                <a:latin typeface="Times New Roman" panose="02020603050405020304" pitchFamily="18" charset="0"/>
              </a:rPr>
              <a:t> file, check the “Add as a RGB layer” and select </a:t>
            </a:r>
            <a:r>
              <a:rPr lang="en-US" sz="1100" dirty="0" err="1">
                <a:solidFill>
                  <a:srgbClr val="000000"/>
                </a:solidFill>
                <a:latin typeface="Times New Roman" panose="02020603050405020304" pitchFamily="18" charset="0"/>
              </a:rPr>
              <a:t>subdatasets</a:t>
            </a:r>
            <a:r>
              <a:rPr lang="en-US" sz="1100" dirty="0">
                <a:solidFill>
                  <a:srgbClr val="000000"/>
                </a:solidFill>
                <a:latin typeface="Times New Roman" panose="02020603050405020304" pitchFamily="18" charset="0"/>
              </a:rPr>
              <a:t> 0, 2, and 3. </a:t>
            </a:r>
          </a:p>
          <a:p>
            <a:endParaRPr lang="en-US" sz="1100" dirty="0">
              <a:solidFill>
                <a:srgbClr val="000000"/>
              </a:solidFill>
              <a:latin typeface="Times New Roman" panose="02020603050405020304" pitchFamily="18" charset="0"/>
            </a:endParaRPr>
          </a:p>
          <a:p>
            <a:r>
              <a:rPr lang="en-US" sz="1100" b="1" dirty="0" err="1">
                <a:solidFill>
                  <a:srgbClr val="000000"/>
                </a:solidFill>
                <a:latin typeface="Times New Roman" panose="02020603050405020304" pitchFamily="18" charset="0"/>
              </a:rPr>
              <a:t>Reproject</a:t>
            </a:r>
            <a:r>
              <a:rPr lang="en-US" sz="1100" b="1" dirty="0">
                <a:solidFill>
                  <a:srgbClr val="000000"/>
                </a:solidFill>
                <a:latin typeface="Times New Roman" panose="02020603050405020304" pitchFamily="18" charset="0"/>
              </a:rPr>
              <a:t> MODIS Data </a:t>
            </a:r>
            <a:endParaRPr lang="en-US" sz="1100" dirty="0">
              <a:solidFill>
                <a:srgbClr val="000000"/>
              </a:solidFill>
              <a:latin typeface="Times New Roman" panose="02020603050405020304" pitchFamily="18" charset="0"/>
            </a:endParaRPr>
          </a:p>
          <a:p>
            <a:r>
              <a:rPr lang="en-US" sz="1100" b="1" dirty="0">
                <a:solidFill>
                  <a:srgbClr val="000000"/>
                </a:solidFill>
                <a:latin typeface="Times New Roman" panose="02020603050405020304" pitchFamily="18" charset="0"/>
              </a:rPr>
              <a:t>3. </a:t>
            </a:r>
            <a:r>
              <a:rPr lang="en-US" sz="1100" dirty="0">
                <a:solidFill>
                  <a:srgbClr val="000000"/>
                </a:solidFill>
                <a:latin typeface="Times New Roman" panose="02020603050405020304" pitchFamily="18" charset="0"/>
              </a:rPr>
              <a:t>Select Arc Toolbox &gt; Data Management Tools &gt; Projections and Transformations &gt; Raster </a:t>
            </a:r>
          </a:p>
          <a:p>
            <a:r>
              <a:rPr lang="en-US" sz="1100" b="1" dirty="0">
                <a:solidFill>
                  <a:srgbClr val="000000"/>
                </a:solidFill>
                <a:latin typeface="Times New Roman" panose="02020603050405020304" pitchFamily="18" charset="0"/>
              </a:rPr>
              <a:t>3.1. </a:t>
            </a:r>
            <a:r>
              <a:rPr lang="en-US" sz="1100" dirty="0">
                <a:solidFill>
                  <a:srgbClr val="000000"/>
                </a:solidFill>
                <a:latin typeface="Times New Roman" panose="02020603050405020304" pitchFamily="18" charset="0"/>
              </a:rPr>
              <a:t>Right click Project Raster &gt; Batch… </a:t>
            </a:r>
          </a:p>
          <a:p>
            <a:r>
              <a:rPr lang="en-US" sz="1100" b="1" dirty="0">
                <a:solidFill>
                  <a:srgbClr val="000000"/>
                </a:solidFill>
                <a:latin typeface="Times New Roman" panose="02020603050405020304" pitchFamily="18" charset="0"/>
              </a:rPr>
              <a:t>3.2. </a:t>
            </a:r>
            <a:r>
              <a:rPr lang="en-US" sz="1100" dirty="0">
                <a:solidFill>
                  <a:srgbClr val="000000"/>
                </a:solidFill>
                <a:latin typeface="Times New Roman" panose="02020603050405020304" pitchFamily="18" charset="0"/>
              </a:rPr>
              <a:t>Edit input </a:t>
            </a:r>
            <a:r>
              <a:rPr lang="en-US" sz="1100" dirty="0" err="1">
                <a:solidFill>
                  <a:srgbClr val="000000"/>
                </a:solidFill>
                <a:latin typeface="Times New Roman" panose="02020603050405020304" pitchFamily="18" charset="0"/>
              </a:rPr>
              <a:t>rasters</a:t>
            </a:r>
            <a:r>
              <a:rPr lang="en-US" sz="1100" dirty="0">
                <a:solidFill>
                  <a:srgbClr val="000000"/>
                </a:solidFill>
                <a:latin typeface="Times New Roman" panose="02020603050405020304" pitchFamily="18" charset="0"/>
              </a:rPr>
              <a:t> and output names </a:t>
            </a:r>
          </a:p>
          <a:p>
            <a:r>
              <a:rPr lang="en-US" sz="1100" b="1" dirty="0">
                <a:solidFill>
                  <a:srgbClr val="000000"/>
                </a:solidFill>
                <a:latin typeface="Times New Roman" panose="02020603050405020304" pitchFamily="18" charset="0"/>
              </a:rPr>
              <a:t>3.2.1. </a:t>
            </a:r>
            <a:r>
              <a:rPr lang="en-US" sz="1100" dirty="0">
                <a:solidFill>
                  <a:srgbClr val="000000"/>
                </a:solidFill>
                <a:latin typeface="Times New Roman" panose="02020603050405020304" pitchFamily="18" charset="0"/>
              </a:rPr>
              <a:t>Output name needs to be less than 14 characters in length </a:t>
            </a:r>
          </a:p>
          <a:p>
            <a:r>
              <a:rPr lang="en-US" sz="1100" b="1" dirty="0">
                <a:solidFill>
                  <a:srgbClr val="000000"/>
                </a:solidFill>
                <a:latin typeface="Times New Roman" panose="02020603050405020304" pitchFamily="18" charset="0"/>
              </a:rPr>
              <a:t>3.3. </a:t>
            </a:r>
            <a:r>
              <a:rPr lang="en-US" sz="1100" dirty="0">
                <a:solidFill>
                  <a:srgbClr val="000000"/>
                </a:solidFill>
                <a:latin typeface="Times New Roman" panose="02020603050405020304" pitchFamily="18" charset="0"/>
              </a:rPr>
              <a:t>Set Output Coordinate System to WGS 1984 UTM Zone 13N </a:t>
            </a:r>
          </a:p>
          <a:p>
            <a:r>
              <a:rPr lang="en-US" sz="1100" b="1" dirty="0">
                <a:solidFill>
                  <a:srgbClr val="000000"/>
                </a:solidFill>
                <a:latin typeface="Times New Roman" panose="02020603050405020304" pitchFamily="18" charset="0"/>
              </a:rPr>
              <a:t>4. </a:t>
            </a:r>
            <a:r>
              <a:rPr lang="en-US" sz="1100" dirty="0">
                <a:solidFill>
                  <a:srgbClr val="000000"/>
                </a:solidFill>
                <a:latin typeface="Times New Roman" panose="02020603050405020304" pitchFamily="18" charset="0"/>
              </a:rPr>
              <a:t>Insert New Data Frame with coordinate system WGS 1984 UTM Zone 13N </a:t>
            </a:r>
          </a:p>
          <a:p>
            <a:r>
              <a:rPr lang="en-US" sz="1100" b="1" dirty="0">
                <a:solidFill>
                  <a:srgbClr val="000000"/>
                </a:solidFill>
                <a:latin typeface="Times New Roman" panose="02020603050405020304" pitchFamily="18" charset="0"/>
              </a:rPr>
              <a:t>4.1. </a:t>
            </a:r>
            <a:r>
              <a:rPr lang="en-US" sz="1100" dirty="0">
                <a:solidFill>
                  <a:srgbClr val="000000"/>
                </a:solidFill>
                <a:latin typeface="Times New Roman" panose="02020603050405020304" pitchFamily="18" charset="0"/>
              </a:rPr>
              <a:t>Drag and drop </a:t>
            </a:r>
            <a:r>
              <a:rPr lang="en-US" sz="1100" dirty="0" err="1">
                <a:solidFill>
                  <a:srgbClr val="000000"/>
                </a:solidFill>
                <a:latin typeface="Times New Roman" panose="02020603050405020304" pitchFamily="18" charset="0"/>
              </a:rPr>
              <a:t>reprojected</a:t>
            </a:r>
            <a:r>
              <a:rPr lang="en-US" sz="1100" dirty="0">
                <a:solidFill>
                  <a:srgbClr val="000000"/>
                </a:solidFill>
                <a:latin typeface="Times New Roman" panose="02020603050405020304" pitchFamily="18" charset="0"/>
              </a:rPr>
              <a:t> files into new Data Frame </a:t>
            </a:r>
          </a:p>
          <a:p>
            <a:endParaRPr lang="en-US" sz="1100" dirty="0">
              <a:solidFill>
                <a:srgbClr val="000000"/>
              </a:solidFill>
              <a:latin typeface="Times New Roman" panose="02020603050405020304" pitchFamily="18" charset="0"/>
            </a:endParaRPr>
          </a:p>
          <a:p>
            <a:r>
              <a:rPr lang="en-US" sz="1100" b="1" dirty="0">
                <a:solidFill>
                  <a:srgbClr val="000000"/>
                </a:solidFill>
                <a:latin typeface="Times New Roman" panose="02020603050405020304" pitchFamily="18" charset="0"/>
              </a:rPr>
              <a:t>Visualize MODIS Data </a:t>
            </a:r>
            <a:endParaRPr lang="en-US" sz="1100" dirty="0">
              <a:solidFill>
                <a:srgbClr val="000000"/>
              </a:solidFill>
              <a:latin typeface="Times New Roman" panose="02020603050405020304" pitchFamily="18" charset="0"/>
            </a:endParaRPr>
          </a:p>
          <a:p>
            <a:r>
              <a:rPr lang="en-US" sz="1100" b="1" dirty="0">
                <a:solidFill>
                  <a:srgbClr val="000000"/>
                </a:solidFill>
                <a:latin typeface="Times New Roman" panose="02020603050405020304" pitchFamily="18" charset="0"/>
              </a:rPr>
              <a:t>5. </a:t>
            </a:r>
            <a:r>
              <a:rPr lang="en-US" sz="1100" dirty="0">
                <a:solidFill>
                  <a:srgbClr val="000000"/>
                </a:solidFill>
                <a:latin typeface="Times New Roman" panose="02020603050405020304" pitchFamily="18" charset="0"/>
              </a:rPr>
              <a:t>For each MOD13Q1 File, double click the color ramp icon in the Table of Contents (TOC) </a:t>
            </a:r>
          </a:p>
          <a:p>
            <a:r>
              <a:rPr lang="en-US" sz="1100" b="1" dirty="0">
                <a:solidFill>
                  <a:srgbClr val="000000"/>
                </a:solidFill>
                <a:latin typeface="Times New Roman" panose="02020603050405020304" pitchFamily="18" charset="0"/>
              </a:rPr>
              <a:t>5.1. </a:t>
            </a:r>
            <a:r>
              <a:rPr lang="en-US" sz="1100" dirty="0">
                <a:solidFill>
                  <a:srgbClr val="000000"/>
                </a:solidFill>
                <a:latin typeface="Times New Roman" panose="02020603050405020304" pitchFamily="18" charset="0"/>
              </a:rPr>
              <a:t>Change the Color Ramp to: (Red to Green Diverging, Dark) </a:t>
            </a:r>
          </a:p>
          <a:p>
            <a:r>
              <a:rPr lang="en-US" sz="1100" b="1" dirty="0">
                <a:solidFill>
                  <a:srgbClr val="000000"/>
                </a:solidFill>
                <a:latin typeface="Times New Roman" panose="02020603050405020304" pitchFamily="18" charset="0"/>
              </a:rPr>
              <a:t>6. </a:t>
            </a:r>
            <a:r>
              <a:rPr lang="en-US" sz="1100" dirty="0">
                <a:solidFill>
                  <a:srgbClr val="000000"/>
                </a:solidFill>
                <a:latin typeface="Times New Roman" panose="02020603050405020304" pitchFamily="18" charset="0"/>
              </a:rPr>
              <a:t>For Each MOD09A1 File, double-click on the file, and select the “</a:t>
            </a:r>
            <a:r>
              <a:rPr lang="en-US" sz="1100" dirty="0" err="1">
                <a:solidFill>
                  <a:srgbClr val="000000"/>
                </a:solidFill>
                <a:latin typeface="Times New Roman" panose="02020603050405020304" pitchFamily="18" charset="0"/>
              </a:rPr>
              <a:t>Symbology</a:t>
            </a:r>
            <a:r>
              <a:rPr lang="en-US" sz="1100" dirty="0">
                <a:solidFill>
                  <a:srgbClr val="000000"/>
                </a:solidFill>
                <a:latin typeface="Times New Roman" panose="02020603050405020304" pitchFamily="18" charset="0"/>
              </a:rPr>
              <a:t>” tab </a:t>
            </a:r>
          </a:p>
          <a:p>
            <a:r>
              <a:rPr lang="en-US" sz="1100" b="1" dirty="0">
                <a:solidFill>
                  <a:srgbClr val="000000"/>
                </a:solidFill>
                <a:latin typeface="Times New Roman" panose="02020603050405020304" pitchFamily="18" charset="0"/>
              </a:rPr>
              <a:t>6.1. </a:t>
            </a:r>
            <a:r>
              <a:rPr lang="en-US" sz="1100" dirty="0">
                <a:solidFill>
                  <a:srgbClr val="000000"/>
                </a:solidFill>
                <a:latin typeface="Times New Roman" panose="02020603050405020304" pitchFamily="18" charset="0"/>
              </a:rPr>
              <a:t>Under the bands dropdown, change the RGB combination to: </a:t>
            </a:r>
          </a:p>
          <a:p>
            <a:r>
              <a:rPr lang="en-US" sz="1100" b="1" dirty="0">
                <a:solidFill>
                  <a:srgbClr val="000000"/>
                </a:solidFill>
                <a:latin typeface="Times New Roman" panose="02020603050405020304" pitchFamily="18" charset="0"/>
              </a:rPr>
              <a:t>6.1.1. </a:t>
            </a:r>
            <a:r>
              <a:rPr lang="en-US" sz="1100" dirty="0">
                <a:solidFill>
                  <a:srgbClr val="000000"/>
                </a:solidFill>
                <a:latin typeface="Times New Roman" panose="02020603050405020304" pitchFamily="18" charset="0"/>
              </a:rPr>
              <a:t>R = Band1-1 </a:t>
            </a:r>
          </a:p>
          <a:p>
            <a:r>
              <a:rPr lang="en-US" sz="1100" b="1" dirty="0">
                <a:solidFill>
                  <a:srgbClr val="000000"/>
                </a:solidFill>
                <a:latin typeface="Times New Roman" panose="02020603050405020304" pitchFamily="18" charset="0"/>
              </a:rPr>
              <a:t>6.1.2. </a:t>
            </a:r>
            <a:r>
              <a:rPr lang="en-US" sz="1100" dirty="0">
                <a:solidFill>
                  <a:srgbClr val="000000"/>
                </a:solidFill>
                <a:latin typeface="Times New Roman" panose="02020603050405020304" pitchFamily="18" charset="0"/>
              </a:rPr>
              <a:t>G= Band3-1 </a:t>
            </a:r>
          </a:p>
          <a:p>
            <a:r>
              <a:rPr lang="en-US" sz="1100" b="1" dirty="0">
                <a:solidFill>
                  <a:srgbClr val="000000"/>
                </a:solidFill>
                <a:latin typeface="Times New Roman" panose="02020603050405020304" pitchFamily="18" charset="0"/>
              </a:rPr>
              <a:t>6.1.3. </a:t>
            </a:r>
            <a:r>
              <a:rPr lang="en-US" sz="1100" dirty="0">
                <a:solidFill>
                  <a:srgbClr val="000000"/>
                </a:solidFill>
                <a:latin typeface="Times New Roman" panose="02020603050405020304" pitchFamily="18" charset="0"/>
              </a:rPr>
              <a:t>B= Band2-1 </a:t>
            </a:r>
          </a:p>
          <a:p>
            <a:endParaRPr lang="en-US" sz="1100" dirty="0">
              <a:solidFill>
                <a:srgbClr val="000000"/>
              </a:solidFill>
              <a:latin typeface="Times New Roman" panose="02020603050405020304" pitchFamily="18" charset="0"/>
            </a:endParaRPr>
          </a:p>
          <a:p>
            <a:r>
              <a:rPr lang="en-US" sz="1100" b="1" dirty="0">
                <a:solidFill>
                  <a:srgbClr val="000000"/>
                </a:solidFill>
                <a:latin typeface="Times New Roman" panose="02020603050405020304" pitchFamily="18" charset="0"/>
              </a:rPr>
              <a:t>Add ASTER data to ArcMap </a:t>
            </a:r>
            <a:endParaRPr lang="en-US" sz="1100" dirty="0">
              <a:solidFill>
                <a:srgbClr val="000000"/>
              </a:solidFill>
              <a:latin typeface="Times New Roman" panose="02020603050405020304" pitchFamily="18" charset="0"/>
            </a:endParaRPr>
          </a:p>
          <a:p>
            <a:r>
              <a:rPr lang="en-US" sz="1100" b="1" dirty="0">
                <a:solidFill>
                  <a:srgbClr val="000000"/>
                </a:solidFill>
                <a:latin typeface="Times New Roman" panose="02020603050405020304" pitchFamily="18" charset="0"/>
              </a:rPr>
              <a:t>7. </a:t>
            </a:r>
            <a:r>
              <a:rPr lang="en-US" sz="1100" dirty="0">
                <a:solidFill>
                  <a:srgbClr val="000000"/>
                </a:solidFill>
                <a:latin typeface="Times New Roman" panose="02020603050405020304" pitchFamily="18" charset="0"/>
              </a:rPr>
              <a:t>Click on the Add Data Icon and navigate to the directory containing the ASTER L1T </a:t>
            </a:r>
            <a:r>
              <a:rPr lang="en-US" sz="1100" dirty="0" err="1">
                <a:solidFill>
                  <a:srgbClr val="000000"/>
                </a:solidFill>
                <a:latin typeface="Times New Roman" panose="02020603050405020304" pitchFamily="18" charset="0"/>
              </a:rPr>
              <a:t>hdf</a:t>
            </a:r>
            <a:r>
              <a:rPr lang="en-US" sz="1100" dirty="0">
                <a:solidFill>
                  <a:srgbClr val="000000"/>
                </a:solidFill>
                <a:latin typeface="Times New Roman" panose="02020603050405020304" pitchFamily="18" charset="0"/>
              </a:rPr>
              <a:t> files </a:t>
            </a:r>
          </a:p>
          <a:p>
            <a:r>
              <a:rPr lang="en-US" sz="1100" b="1" dirty="0">
                <a:solidFill>
                  <a:srgbClr val="000000"/>
                </a:solidFill>
                <a:latin typeface="Times New Roman" panose="02020603050405020304" pitchFamily="18" charset="0"/>
              </a:rPr>
              <a:t>7.1. </a:t>
            </a:r>
            <a:r>
              <a:rPr lang="en-US" sz="1100" dirty="0">
                <a:solidFill>
                  <a:srgbClr val="000000"/>
                </a:solidFill>
                <a:latin typeface="Times New Roman" panose="02020603050405020304" pitchFamily="18" charset="0"/>
              </a:rPr>
              <a:t>Select one of the </a:t>
            </a:r>
            <a:r>
              <a:rPr lang="en-US" sz="1100" dirty="0" err="1">
                <a:solidFill>
                  <a:srgbClr val="000000"/>
                </a:solidFill>
                <a:latin typeface="Times New Roman" panose="02020603050405020304" pitchFamily="18" charset="0"/>
              </a:rPr>
              <a:t>subdatasets</a:t>
            </a:r>
            <a:r>
              <a:rPr lang="en-US" sz="1100" dirty="0">
                <a:solidFill>
                  <a:srgbClr val="000000"/>
                </a:solidFill>
                <a:latin typeface="Times New Roman" panose="02020603050405020304" pitchFamily="18" charset="0"/>
              </a:rPr>
              <a:t> to open into ArcMap </a:t>
            </a:r>
          </a:p>
          <a:p>
            <a:r>
              <a:rPr lang="en-US" sz="1100" b="1" dirty="0">
                <a:solidFill>
                  <a:srgbClr val="000000"/>
                </a:solidFill>
                <a:latin typeface="Times New Roman" panose="02020603050405020304" pitchFamily="18" charset="0"/>
              </a:rPr>
              <a:t>7.2. </a:t>
            </a:r>
            <a:r>
              <a:rPr lang="en-US" sz="1100" dirty="0">
                <a:solidFill>
                  <a:srgbClr val="000000"/>
                </a:solidFill>
                <a:latin typeface="Times New Roman" panose="02020603050405020304" pitchFamily="18" charset="0"/>
              </a:rPr>
              <a:t>Notice the “Unknown Spatial Reference” warning </a:t>
            </a:r>
          </a:p>
          <a:p>
            <a:r>
              <a:rPr lang="en-US" sz="1100" dirty="0" smtClean="0">
                <a:solidFill>
                  <a:srgbClr val="000000"/>
                </a:solidFill>
                <a:latin typeface="Times New Roman" panose="02020603050405020304" pitchFamily="18" charset="0"/>
              </a:rPr>
              <a:t>…</a:t>
            </a:r>
            <a:endParaRPr lang="en-US" sz="1100" dirty="0">
              <a:solidFill>
                <a:srgbClr val="000000"/>
              </a:solidFill>
              <a:latin typeface="Times New Roman" panose="02020603050405020304" pitchFamily="18" charset="0"/>
            </a:endParaRPr>
          </a:p>
          <a:p>
            <a:endParaRPr lang="en-US" sz="11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803568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63500"/>
            <a:ext cx="4572000" cy="2800767"/>
          </a:xfrm>
          <a:prstGeom prst="rect">
            <a:avLst/>
          </a:prstGeom>
        </p:spPr>
        <p:txBody>
          <a:bodyPr>
            <a:spAutoFit/>
          </a:bodyPr>
          <a:lstStyle/>
          <a:p>
            <a:pPr lvl="0"/>
            <a:r>
              <a:rPr lang="en-US" sz="1100" b="1" dirty="0">
                <a:solidFill>
                  <a:srgbClr val="000000"/>
                </a:solidFill>
                <a:latin typeface="Times New Roman" panose="02020603050405020304" pitchFamily="18" charset="0"/>
              </a:rPr>
              <a:t>Visualize ASTER Data </a:t>
            </a:r>
            <a:endParaRPr lang="en-US" sz="1100" dirty="0">
              <a:solidFill>
                <a:srgbClr val="000000"/>
              </a:solidFill>
              <a:latin typeface="Times New Roman" panose="02020603050405020304" pitchFamily="18" charset="0"/>
            </a:endParaRPr>
          </a:p>
          <a:p>
            <a:pPr lvl="0"/>
            <a:r>
              <a:rPr lang="en-US" sz="1100" b="1" dirty="0">
                <a:solidFill>
                  <a:srgbClr val="000000"/>
                </a:solidFill>
                <a:latin typeface="Times New Roman" panose="02020603050405020304" pitchFamily="18" charset="0"/>
              </a:rPr>
              <a:t>8. </a:t>
            </a:r>
            <a:r>
              <a:rPr lang="en-US" sz="1100" dirty="0">
                <a:solidFill>
                  <a:srgbClr val="000000"/>
                </a:solidFill>
                <a:latin typeface="Times New Roman" panose="02020603050405020304" pitchFamily="18" charset="0"/>
              </a:rPr>
              <a:t>Open the RGB (_</a:t>
            </a:r>
            <a:r>
              <a:rPr lang="en-US" sz="1100" dirty="0" err="1">
                <a:solidFill>
                  <a:srgbClr val="000000"/>
                </a:solidFill>
                <a:latin typeface="Times New Roman" panose="02020603050405020304" pitchFamily="18" charset="0"/>
              </a:rPr>
              <a:t>V.tif</a:t>
            </a:r>
            <a:r>
              <a:rPr lang="en-US" sz="1100" dirty="0">
                <a:solidFill>
                  <a:srgbClr val="000000"/>
                </a:solidFill>
                <a:latin typeface="Times New Roman" panose="02020603050405020304" pitchFamily="18" charset="0"/>
              </a:rPr>
              <a:t>) files from the original ASTER downloads </a:t>
            </a:r>
          </a:p>
          <a:p>
            <a:pPr lvl="0"/>
            <a:r>
              <a:rPr lang="en-US" sz="1100" b="1" dirty="0">
                <a:solidFill>
                  <a:srgbClr val="000000"/>
                </a:solidFill>
                <a:latin typeface="Times New Roman" panose="02020603050405020304" pitchFamily="18" charset="0"/>
              </a:rPr>
              <a:t>8.1. </a:t>
            </a:r>
            <a:r>
              <a:rPr lang="en-US" sz="1100" dirty="0">
                <a:solidFill>
                  <a:srgbClr val="000000"/>
                </a:solidFill>
                <a:latin typeface="Times New Roman" panose="02020603050405020304" pitchFamily="18" charset="0"/>
              </a:rPr>
              <a:t>To remove black space, Properties &gt; </a:t>
            </a:r>
            <a:r>
              <a:rPr lang="en-US" sz="1100" dirty="0" err="1">
                <a:solidFill>
                  <a:srgbClr val="000000"/>
                </a:solidFill>
                <a:latin typeface="Times New Roman" panose="02020603050405020304" pitchFamily="18" charset="0"/>
              </a:rPr>
              <a:t>Symbology</a:t>
            </a:r>
            <a:r>
              <a:rPr lang="en-US" sz="1100" dirty="0">
                <a:solidFill>
                  <a:srgbClr val="000000"/>
                </a:solidFill>
                <a:latin typeface="Times New Roman" panose="02020603050405020304" pitchFamily="18" charset="0"/>
              </a:rPr>
              <a:t> and check the “Display Background Value” box </a:t>
            </a:r>
          </a:p>
          <a:p>
            <a:pPr lvl="0"/>
            <a:r>
              <a:rPr lang="en-US" sz="1100" b="1" dirty="0">
                <a:solidFill>
                  <a:srgbClr val="000000"/>
                </a:solidFill>
                <a:latin typeface="Times New Roman" panose="02020603050405020304" pitchFamily="18" charset="0"/>
              </a:rPr>
              <a:t>9. </a:t>
            </a:r>
            <a:r>
              <a:rPr lang="en-US" sz="1100" dirty="0">
                <a:solidFill>
                  <a:srgbClr val="000000"/>
                </a:solidFill>
                <a:latin typeface="Times New Roman" panose="02020603050405020304" pitchFamily="18" charset="0"/>
              </a:rPr>
              <a:t>For Research </a:t>
            </a:r>
          </a:p>
          <a:p>
            <a:pPr lvl="0"/>
            <a:r>
              <a:rPr lang="en-US" sz="1100" b="1" dirty="0">
                <a:solidFill>
                  <a:srgbClr val="000000"/>
                </a:solidFill>
                <a:latin typeface="Times New Roman" panose="02020603050405020304" pitchFamily="18" charset="0"/>
              </a:rPr>
              <a:t>9.1. </a:t>
            </a:r>
            <a:r>
              <a:rPr lang="en-US" sz="1100" dirty="0">
                <a:solidFill>
                  <a:srgbClr val="000000"/>
                </a:solidFill>
                <a:latin typeface="Times New Roman" panose="02020603050405020304" pitchFamily="18" charset="0"/>
              </a:rPr>
              <a:t>Use ASTER L1T HDF 2 </a:t>
            </a:r>
            <a:r>
              <a:rPr lang="en-US" sz="1100" dirty="0" err="1">
                <a:solidFill>
                  <a:srgbClr val="000000"/>
                </a:solidFill>
                <a:latin typeface="Times New Roman" panose="02020603050405020304" pitchFamily="18" charset="0"/>
              </a:rPr>
              <a:t>Tif</a:t>
            </a:r>
            <a:r>
              <a:rPr lang="en-US" sz="1100" dirty="0">
                <a:solidFill>
                  <a:srgbClr val="000000"/>
                </a:solidFill>
                <a:latin typeface="Times New Roman" panose="02020603050405020304" pitchFamily="18" charset="0"/>
              </a:rPr>
              <a:t> </a:t>
            </a:r>
            <a:r>
              <a:rPr lang="en-US" sz="1100" dirty="0" err="1">
                <a:solidFill>
                  <a:srgbClr val="000000"/>
                </a:solidFill>
                <a:latin typeface="Times New Roman" panose="02020603050405020304" pitchFamily="18" charset="0"/>
              </a:rPr>
              <a:t>Py</a:t>
            </a:r>
            <a:r>
              <a:rPr lang="en-US" sz="1100" dirty="0">
                <a:solidFill>
                  <a:srgbClr val="000000"/>
                </a:solidFill>
                <a:latin typeface="Times New Roman" panose="02020603050405020304" pitchFamily="18" charset="0"/>
              </a:rPr>
              <a:t>/R scripting tool, Available online at: </a:t>
            </a:r>
          </a:p>
          <a:p>
            <a:pPr lvl="0"/>
            <a:r>
              <a:rPr lang="en-US" sz="1100" b="1" dirty="0">
                <a:solidFill>
                  <a:srgbClr val="000000"/>
                </a:solidFill>
                <a:latin typeface="Times New Roman" panose="02020603050405020304" pitchFamily="18" charset="0"/>
              </a:rPr>
              <a:t>9.1.1. </a:t>
            </a:r>
            <a:r>
              <a:rPr lang="en-US" sz="1100" dirty="0">
                <a:solidFill>
                  <a:srgbClr val="000000"/>
                </a:solidFill>
                <a:latin typeface="Times New Roman" panose="02020603050405020304" pitchFamily="18" charset="0"/>
              </a:rPr>
              <a:t>https://lpdaac.usgs.gov/user_resources/e_learning/how_reformat_and_georeference_aster_l1t_hdf_files </a:t>
            </a:r>
          </a:p>
          <a:p>
            <a:pPr lvl="0"/>
            <a:r>
              <a:rPr lang="en-US" sz="1100" b="1" dirty="0" smtClean="0">
                <a:solidFill>
                  <a:srgbClr val="000000"/>
                </a:solidFill>
                <a:latin typeface="Times New Roman" panose="02020603050405020304" pitchFamily="18" charset="0"/>
              </a:rPr>
              <a:t>9.1.2</a:t>
            </a:r>
            <a:r>
              <a:rPr lang="en-US" sz="1100" b="1" dirty="0">
                <a:solidFill>
                  <a:srgbClr val="000000"/>
                </a:solidFill>
                <a:latin typeface="Times New Roman" panose="02020603050405020304" pitchFamily="18" charset="0"/>
              </a:rPr>
              <a:t>. </a:t>
            </a:r>
            <a:r>
              <a:rPr lang="en-US" sz="1100" dirty="0">
                <a:solidFill>
                  <a:srgbClr val="000000"/>
                </a:solidFill>
                <a:latin typeface="Times New Roman" panose="02020603050405020304" pitchFamily="18" charset="0"/>
              </a:rPr>
              <a:t>https://lpdaac.usgs.gov/user_resources/e_learning/how_convert_aster_l1t_radiance_top_atmosphere_reflectance </a:t>
            </a:r>
          </a:p>
          <a:p>
            <a:pPr lvl="0"/>
            <a:endParaRPr lang="en-US" sz="1100" dirty="0">
              <a:solidFill>
                <a:srgbClr val="000000"/>
              </a:solidFill>
              <a:latin typeface="Times New Roman" panose="02020603050405020304" pitchFamily="18" charset="0"/>
            </a:endParaRPr>
          </a:p>
          <a:p>
            <a:pPr marL="171450" lvl="0" indent="-171450">
              <a:buFontTx/>
              <a:buChar char="-"/>
            </a:pPr>
            <a:r>
              <a:rPr lang="en-US" sz="1100" dirty="0" smtClean="0">
                <a:solidFill>
                  <a:srgbClr val="000000"/>
                </a:solidFill>
                <a:latin typeface="Times New Roman" panose="02020603050405020304" pitchFamily="18" charset="0"/>
              </a:rPr>
              <a:t>Visually </a:t>
            </a:r>
            <a:r>
              <a:rPr lang="en-US" sz="1100" dirty="0">
                <a:solidFill>
                  <a:srgbClr val="000000"/>
                </a:solidFill>
                <a:latin typeface="Times New Roman" panose="02020603050405020304" pitchFamily="18" charset="0"/>
              </a:rPr>
              <a:t>inspect image time series for the Jasper Fire </a:t>
            </a:r>
            <a:endParaRPr lang="en-US" sz="1100" dirty="0" smtClean="0">
              <a:solidFill>
                <a:srgbClr val="000000"/>
              </a:solidFill>
              <a:latin typeface="Times New Roman" panose="02020603050405020304" pitchFamily="18" charset="0"/>
            </a:endParaRPr>
          </a:p>
          <a:p>
            <a:pPr marL="171450" lvl="0" indent="-171450">
              <a:buFontTx/>
              <a:buChar char="-"/>
            </a:pPr>
            <a:endParaRPr lang="en-US" sz="1100" dirty="0">
              <a:solidFill>
                <a:srgbClr val="000000"/>
              </a:solidFill>
              <a:latin typeface="Times New Roman" panose="02020603050405020304" pitchFamily="18" charset="0"/>
            </a:endParaRPr>
          </a:p>
          <a:p>
            <a:pPr lvl="0"/>
            <a:r>
              <a:rPr lang="en-US" sz="1100" dirty="0" smtClean="0">
                <a:solidFill>
                  <a:srgbClr val="000000"/>
                </a:solidFill>
                <a:latin typeface="Times New Roman" panose="02020603050405020304" pitchFamily="18" charset="0"/>
              </a:rPr>
              <a:t>END</a:t>
            </a:r>
            <a:endParaRPr lang="en-US" sz="11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091407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0"/>
            <a:ext cx="4572000" cy="6740307"/>
          </a:xfrm>
          <a:prstGeom prst="rect">
            <a:avLst/>
          </a:prstGeom>
        </p:spPr>
        <p:txBody>
          <a:bodyPr>
            <a:spAutoFit/>
          </a:bodyPr>
          <a:lstStyle/>
          <a:p>
            <a:r>
              <a:rPr lang="en-US" sz="1400" b="1" dirty="0">
                <a:solidFill>
                  <a:srgbClr val="000000"/>
                </a:solidFill>
                <a:latin typeface="Times New Roman" panose="02020603050405020304" pitchFamily="18" charset="0"/>
              </a:rPr>
              <a:t>Demo #3: Accessing MODIS Quality Information </a:t>
            </a:r>
            <a:endParaRPr lang="en-US" sz="1400" dirty="0">
              <a:solidFill>
                <a:srgbClr val="000000"/>
              </a:solidFill>
              <a:latin typeface="Times New Roman" panose="02020603050405020304" pitchFamily="18" charset="0"/>
            </a:endParaRPr>
          </a:p>
          <a:p>
            <a:r>
              <a:rPr lang="en-US" sz="1100" dirty="0">
                <a:solidFill>
                  <a:srgbClr val="000000"/>
                </a:solidFill>
                <a:latin typeface="Times New Roman" panose="02020603050405020304" pitchFamily="18" charset="0"/>
              </a:rPr>
              <a:t>All pixels are not created equally. A quality assurance science dataset is supplied to aid the user in determining the usability and usefulness of the MODIS data layer they intend to use. However, these quality assurance dataset are often difficult to decode and interpret. Therefore, the LP DAAC has developed an ArcGIS Python Toolbox that decodes and maps the individual quality groups that are stored within the values of the quality assurance dataset. </a:t>
            </a:r>
          </a:p>
          <a:p>
            <a:r>
              <a:rPr lang="en-US" sz="1100" b="1" dirty="0">
                <a:solidFill>
                  <a:srgbClr val="000000"/>
                </a:solidFill>
                <a:latin typeface="Times New Roman" panose="02020603050405020304" pitchFamily="18" charset="0"/>
              </a:rPr>
              <a:t>Getting Quality Information from your MODIS Collection 6 Data Layers </a:t>
            </a:r>
            <a:endParaRPr lang="en-US" sz="1100" dirty="0">
              <a:solidFill>
                <a:srgbClr val="000000"/>
              </a:solidFill>
              <a:latin typeface="Times New Roman" panose="02020603050405020304" pitchFamily="18" charset="0"/>
            </a:endParaRPr>
          </a:p>
          <a:p>
            <a:r>
              <a:rPr lang="en-US" sz="1100" dirty="0">
                <a:solidFill>
                  <a:srgbClr val="000000"/>
                </a:solidFill>
                <a:latin typeface="Times New Roman" panose="02020603050405020304" pitchFamily="18" charset="0"/>
              </a:rPr>
              <a:t>- </a:t>
            </a:r>
            <a:r>
              <a:rPr lang="en-US" sz="1100" dirty="0" smtClean="0">
                <a:solidFill>
                  <a:srgbClr val="000000"/>
                </a:solidFill>
                <a:latin typeface="Times New Roman" panose="02020603050405020304" pitchFamily="18" charset="0"/>
              </a:rPr>
              <a:t>Download the MODIS Python Toolbox (zip</a:t>
            </a:r>
            <a:r>
              <a:rPr lang="en-US" sz="1100" dirty="0">
                <a:solidFill>
                  <a:srgbClr val="000000"/>
                </a:solidFill>
                <a:latin typeface="Times New Roman" panose="02020603050405020304" pitchFamily="18" charset="0"/>
              </a:rPr>
              <a:t>) from https://lpdaac.usgs.gov/user_community/user_resources/e_learning/decoding_modis_version_6_quality_science_datasets_using</a:t>
            </a:r>
          </a:p>
          <a:p>
            <a:r>
              <a:rPr lang="en-US" sz="1100" b="1" dirty="0">
                <a:solidFill>
                  <a:srgbClr val="000000"/>
                </a:solidFill>
                <a:latin typeface="Times New Roman" panose="02020603050405020304" pitchFamily="18" charset="0"/>
              </a:rPr>
              <a:t>1. </a:t>
            </a:r>
            <a:r>
              <a:rPr lang="en-US" sz="1100" dirty="0">
                <a:solidFill>
                  <a:srgbClr val="000000"/>
                </a:solidFill>
                <a:latin typeface="Times New Roman" panose="02020603050405020304" pitchFamily="18" charset="0"/>
              </a:rPr>
              <a:t>In ArcMap, Insert new Data Frame </a:t>
            </a:r>
          </a:p>
          <a:p>
            <a:r>
              <a:rPr lang="en-US" sz="1100" b="1" dirty="0">
                <a:solidFill>
                  <a:srgbClr val="000000"/>
                </a:solidFill>
                <a:latin typeface="Times New Roman" panose="02020603050405020304" pitchFamily="18" charset="0"/>
              </a:rPr>
              <a:t>2. </a:t>
            </a:r>
            <a:r>
              <a:rPr lang="en-US" sz="1100" dirty="0">
                <a:solidFill>
                  <a:srgbClr val="000000"/>
                </a:solidFill>
                <a:latin typeface="Times New Roman" panose="02020603050405020304" pitchFamily="18" charset="0"/>
              </a:rPr>
              <a:t>Click “Add Data” </a:t>
            </a:r>
          </a:p>
          <a:p>
            <a:r>
              <a:rPr lang="en-US" sz="1100" b="1" dirty="0">
                <a:solidFill>
                  <a:srgbClr val="000000"/>
                </a:solidFill>
                <a:latin typeface="Times New Roman" panose="02020603050405020304" pitchFamily="18" charset="0"/>
              </a:rPr>
              <a:t>2.1. </a:t>
            </a:r>
            <a:r>
              <a:rPr lang="en-US" sz="1100" dirty="0">
                <a:solidFill>
                  <a:srgbClr val="000000"/>
                </a:solidFill>
                <a:latin typeface="Times New Roman" panose="02020603050405020304" pitchFamily="18" charset="0"/>
              </a:rPr>
              <a:t>Navigate to the MOD09A1 </a:t>
            </a:r>
            <a:r>
              <a:rPr lang="en-US" sz="1100" dirty="0" err="1">
                <a:solidFill>
                  <a:srgbClr val="000000"/>
                </a:solidFill>
                <a:latin typeface="Times New Roman" panose="02020603050405020304" pitchFamily="18" charset="0"/>
              </a:rPr>
              <a:t>hdf</a:t>
            </a:r>
            <a:r>
              <a:rPr lang="en-US" sz="1100" dirty="0">
                <a:solidFill>
                  <a:srgbClr val="000000"/>
                </a:solidFill>
                <a:latin typeface="Times New Roman" panose="02020603050405020304" pitchFamily="18" charset="0"/>
              </a:rPr>
              <a:t> file you intend to use, and select the </a:t>
            </a:r>
            <a:r>
              <a:rPr lang="en-US" sz="1100" dirty="0" err="1">
                <a:solidFill>
                  <a:srgbClr val="000000"/>
                </a:solidFill>
                <a:latin typeface="Times New Roman" panose="02020603050405020304" pitchFamily="18" charset="0"/>
              </a:rPr>
              <a:t>subdataset</a:t>
            </a:r>
            <a:r>
              <a:rPr lang="en-US" sz="1100" dirty="0">
                <a:solidFill>
                  <a:srgbClr val="000000"/>
                </a:solidFill>
                <a:latin typeface="Times New Roman" panose="02020603050405020304" pitchFamily="18" charset="0"/>
              </a:rPr>
              <a:t>(s)/layer(s) and the associated quality layer(s) (qc) </a:t>
            </a:r>
          </a:p>
          <a:p>
            <a:r>
              <a:rPr lang="en-US" sz="1100" b="1" dirty="0">
                <a:solidFill>
                  <a:srgbClr val="000000"/>
                </a:solidFill>
                <a:latin typeface="Times New Roman" panose="02020603050405020304" pitchFamily="18" charset="0"/>
              </a:rPr>
              <a:t>2.1.1. </a:t>
            </a:r>
            <a:r>
              <a:rPr lang="en-US" sz="1100" dirty="0">
                <a:solidFill>
                  <a:srgbClr val="000000"/>
                </a:solidFill>
                <a:latin typeface="Times New Roman" panose="02020603050405020304" pitchFamily="18" charset="0"/>
              </a:rPr>
              <a:t>Click “OK” </a:t>
            </a:r>
          </a:p>
          <a:p>
            <a:endParaRPr lang="en-US" sz="1100" dirty="0">
              <a:solidFill>
                <a:srgbClr val="000000"/>
              </a:solidFill>
              <a:latin typeface="Times New Roman" panose="02020603050405020304" pitchFamily="18" charset="0"/>
            </a:endParaRPr>
          </a:p>
          <a:p>
            <a:r>
              <a:rPr lang="en-US" sz="1100" b="1" dirty="0">
                <a:solidFill>
                  <a:srgbClr val="000000"/>
                </a:solidFill>
                <a:latin typeface="Times New Roman" panose="02020603050405020304" pitchFamily="18" charset="0"/>
              </a:rPr>
              <a:t>Export the quality layers as a </a:t>
            </a:r>
            <a:r>
              <a:rPr lang="en-US" sz="1100" b="1" dirty="0" err="1">
                <a:solidFill>
                  <a:srgbClr val="000000"/>
                </a:solidFill>
                <a:latin typeface="Times New Roman" panose="02020603050405020304" pitchFamily="18" charset="0"/>
              </a:rPr>
              <a:t>GeoTiff</a:t>
            </a:r>
            <a:r>
              <a:rPr lang="en-US" sz="1100" b="1" dirty="0">
                <a:solidFill>
                  <a:srgbClr val="000000"/>
                </a:solidFill>
                <a:latin typeface="Times New Roman" panose="02020603050405020304" pitchFamily="18" charset="0"/>
              </a:rPr>
              <a:t> </a:t>
            </a:r>
            <a:endParaRPr lang="en-US" sz="1100" dirty="0">
              <a:solidFill>
                <a:srgbClr val="000000"/>
              </a:solidFill>
              <a:latin typeface="Times New Roman" panose="02020603050405020304" pitchFamily="18" charset="0"/>
            </a:endParaRPr>
          </a:p>
          <a:p>
            <a:r>
              <a:rPr lang="en-US" sz="1100" b="1" dirty="0">
                <a:solidFill>
                  <a:srgbClr val="000000"/>
                </a:solidFill>
                <a:latin typeface="Times New Roman" panose="02020603050405020304" pitchFamily="18" charset="0"/>
              </a:rPr>
              <a:t>3. </a:t>
            </a:r>
            <a:r>
              <a:rPr lang="en-US" sz="1100" dirty="0">
                <a:solidFill>
                  <a:srgbClr val="000000"/>
                </a:solidFill>
                <a:latin typeface="Times New Roman" panose="02020603050405020304" pitchFamily="18" charset="0"/>
              </a:rPr>
              <a:t>Right click on the quality layer &gt; Data &gt; Export Data… </a:t>
            </a:r>
          </a:p>
          <a:p>
            <a:r>
              <a:rPr lang="en-US" sz="1100" b="1" dirty="0">
                <a:solidFill>
                  <a:srgbClr val="000000"/>
                </a:solidFill>
                <a:latin typeface="Times New Roman" panose="02020603050405020304" pitchFamily="18" charset="0"/>
              </a:rPr>
              <a:t>3.1. </a:t>
            </a:r>
            <a:r>
              <a:rPr lang="en-US" sz="1100" dirty="0">
                <a:solidFill>
                  <a:srgbClr val="000000"/>
                </a:solidFill>
                <a:latin typeface="Times New Roman" panose="02020603050405020304" pitchFamily="18" charset="0"/>
              </a:rPr>
              <a:t>Optional: Change Location </a:t>
            </a:r>
          </a:p>
          <a:p>
            <a:r>
              <a:rPr lang="en-US" sz="1100" b="1" dirty="0">
                <a:solidFill>
                  <a:srgbClr val="000000"/>
                </a:solidFill>
                <a:latin typeface="Times New Roman" panose="02020603050405020304" pitchFamily="18" charset="0"/>
              </a:rPr>
              <a:t>3.2. </a:t>
            </a:r>
            <a:r>
              <a:rPr lang="en-US" sz="1100" dirty="0">
                <a:solidFill>
                  <a:srgbClr val="000000"/>
                </a:solidFill>
                <a:latin typeface="Times New Roman" panose="02020603050405020304" pitchFamily="18" charset="0"/>
              </a:rPr>
              <a:t>Optional: Change Name </a:t>
            </a:r>
          </a:p>
          <a:p>
            <a:r>
              <a:rPr lang="en-US" sz="1100" b="1" dirty="0">
                <a:solidFill>
                  <a:srgbClr val="000000"/>
                </a:solidFill>
                <a:latin typeface="Times New Roman" panose="02020603050405020304" pitchFamily="18" charset="0"/>
              </a:rPr>
              <a:t>3.3. </a:t>
            </a:r>
            <a:r>
              <a:rPr lang="en-US" sz="1100" dirty="0">
                <a:solidFill>
                  <a:srgbClr val="000000"/>
                </a:solidFill>
                <a:latin typeface="Times New Roman" panose="02020603050405020304" pitchFamily="18" charset="0"/>
              </a:rPr>
              <a:t>Click “Save” </a:t>
            </a:r>
          </a:p>
          <a:p>
            <a:r>
              <a:rPr lang="en-US" sz="1100" b="1" dirty="0">
                <a:solidFill>
                  <a:srgbClr val="000000"/>
                </a:solidFill>
                <a:latin typeface="Times New Roman" panose="02020603050405020304" pitchFamily="18" charset="0"/>
              </a:rPr>
              <a:t>4. </a:t>
            </a:r>
            <a:r>
              <a:rPr lang="en-US" sz="1100" dirty="0">
                <a:solidFill>
                  <a:srgbClr val="000000"/>
                </a:solidFill>
                <a:latin typeface="Times New Roman" panose="02020603050405020304" pitchFamily="18" charset="0"/>
              </a:rPr>
              <a:t>Add the </a:t>
            </a:r>
            <a:r>
              <a:rPr lang="en-US" sz="1100" dirty="0" err="1">
                <a:solidFill>
                  <a:srgbClr val="000000"/>
                </a:solidFill>
                <a:latin typeface="Times New Roman" panose="02020603050405020304" pitchFamily="18" charset="0"/>
              </a:rPr>
              <a:t>GeoTiff</a:t>
            </a:r>
            <a:r>
              <a:rPr lang="en-US" sz="1100" dirty="0">
                <a:solidFill>
                  <a:srgbClr val="000000"/>
                </a:solidFill>
                <a:latin typeface="Times New Roman" panose="02020603050405020304" pitchFamily="18" charset="0"/>
              </a:rPr>
              <a:t> that was just created to the Data Frame </a:t>
            </a:r>
          </a:p>
          <a:p>
            <a:endParaRPr lang="en-US" sz="1100" dirty="0">
              <a:solidFill>
                <a:srgbClr val="000000"/>
              </a:solidFill>
              <a:latin typeface="Times New Roman" panose="02020603050405020304" pitchFamily="18" charset="0"/>
            </a:endParaRPr>
          </a:p>
          <a:p>
            <a:r>
              <a:rPr lang="en-US" sz="1100" b="1" dirty="0">
                <a:solidFill>
                  <a:srgbClr val="000000"/>
                </a:solidFill>
                <a:latin typeface="Times New Roman" panose="02020603050405020304" pitchFamily="18" charset="0"/>
              </a:rPr>
              <a:t>Access the </a:t>
            </a:r>
            <a:r>
              <a:rPr lang="en-US" sz="1100" b="1" dirty="0" err="1">
                <a:solidFill>
                  <a:srgbClr val="000000"/>
                </a:solidFill>
                <a:latin typeface="Times New Roman" panose="02020603050405020304" pitchFamily="18" charset="0"/>
              </a:rPr>
              <a:t>AppEEARS</a:t>
            </a:r>
            <a:r>
              <a:rPr lang="en-US" sz="1100" b="1" dirty="0">
                <a:solidFill>
                  <a:srgbClr val="000000"/>
                </a:solidFill>
                <a:latin typeface="Times New Roman" panose="02020603050405020304" pitchFamily="18" charset="0"/>
              </a:rPr>
              <a:t> Python Toolbox </a:t>
            </a:r>
            <a:endParaRPr lang="en-US" sz="1100" dirty="0">
              <a:solidFill>
                <a:srgbClr val="000000"/>
              </a:solidFill>
              <a:latin typeface="Times New Roman" panose="02020603050405020304" pitchFamily="18" charset="0"/>
            </a:endParaRPr>
          </a:p>
          <a:p>
            <a:r>
              <a:rPr lang="en-US" sz="1100" b="1" dirty="0">
                <a:solidFill>
                  <a:srgbClr val="000000"/>
                </a:solidFill>
                <a:latin typeface="Times New Roman" panose="02020603050405020304" pitchFamily="18" charset="0"/>
              </a:rPr>
              <a:t>5. </a:t>
            </a:r>
            <a:r>
              <a:rPr lang="en-US" sz="1100" dirty="0">
                <a:solidFill>
                  <a:srgbClr val="000000"/>
                </a:solidFill>
                <a:latin typeface="Times New Roman" panose="02020603050405020304" pitchFamily="18" charset="0"/>
              </a:rPr>
              <a:t>Click “Catalog” </a:t>
            </a:r>
          </a:p>
          <a:p>
            <a:r>
              <a:rPr lang="en-US" sz="1100" b="1" dirty="0">
                <a:solidFill>
                  <a:srgbClr val="000000"/>
                </a:solidFill>
                <a:latin typeface="Times New Roman" panose="02020603050405020304" pitchFamily="18" charset="0"/>
              </a:rPr>
              <a:t>5.1. </a:t>
            </a:r>
            <a:r>
              <a:rPr lang="en-US" sz="1100" dirty="0">
                <a:solidFill>
                  <a:srgbClr val="000000"/>
                </a:solidFill>
                <a:latin typeface="Times New Roman" panose="02020603050405020304" pitchFamily="18" charset="0"/>
              </a:rPr>
              <a:t>Navigate to </a:t>
            </a:r>
            <a:r>
              <a:rPr lang="en-US" sz="1100" dirty="0" smtClean="0">
                <a:solidFill>
                  <a:srgbClr val="000000"/>
                </a:solidFill>
                <a:latin typeface="Times New Roman" panose="02020603050405020304" pitchFamily="18" charset="0"/>
              </a:rPr>
              <a:t>the location where the MODIS Python Toolbox was saved. </a:t>
            </a:r>
            <a:endParaRPr lang="en-US" sz="1100" dirty="0">
              <a:solidFill>
                <a:srgbClr val="000000"/>
              </a:solidFill>
              <a:latin typeface="Times New Roman" panose="02020603050405020304" pitchFamily="18" charset="0"/>
            </a:endParaRPr>
          </a:p>
          <a:p>
            <a:r>
              <a:rPr lang="en-US" sz="1100" b="1" dirty="0">
                <a:solidFill>
                  <a:srgbClr val="000000"/>
                </a:solidFill>
                <a:latin typeface="Times New Roman" panose="02020603050405020304" pitchFamily="18" charset="0"/>
              </a:rPr>
              <a:t>5.2. </a:t>
            </a:r>
            <a:r>
              <a:rPr lang="en-US" sz="1100" dirty="0">
                <a:solidFill>
                  <a:srgbClr val="000000"/>
                </a:solidFill>
                <a:latin typeface="Times New Roman" panose="02020603050405020304" pitchFamily="18" charset="0"/>
              </a:rPr>
              <a:t>Double click the </a:t>
            </a:r>
            <a:r>
              <a:rPr lang="en-US" sz="1100" dirty="0" smtClean="0">
                <a:solidFill>
                  <a:srgbClr val="000000"/>
                </a:solidFill>
                <a:latin typeface="Times New Roman" panose="02020603050405020304" pitchFamily="18" charset="0"/>
              </a:rPr>
              <a:t>“</a:t>
            </a:r>
            <a:r>
              <a:rPr lang="en-US" sz="1100" dirty="0" err="1" smtClean="0">
                <a:solidFill>
                  <a:srgbClr val="000000"/>
                </a:solidFill>
                <a:latin typeface="Times New Roman" panose="02020603050405020304" pitchFamily="18" charset="0"/>
              </a:rPr>
              <a:t>MODIS_Tools</a:t>
            </a:r>
            <a:r>
              <a:rPr lang="en-US" sz="1100" dirty="0" smtClean="0">
                <a:solidFill>
                  <a:srgbClr val="000000"/>
                </a:solidFill>
                <a:latin typeface="Times New Roman" panose="02020603050405020304" pitchFamily="18" charset="0"/>
              </a:rPr>
              <a:t>” </a:t>
            </a:r>
            <a:r>
              <a:rPr lang="en-US" sz="1100" dirty="0">
                <a:solidFill>
                  <a:srgbClr val="000000"/>
                </a:solidFill>
                <a:latin typeface="Times New Roman" panose="02020603050405020304" pitchFamily="18" charset="0"/>
              </a:rPr>
              <a:t>Python Toolbox </a:t>
            </a:r>
            <a:r>
              <a:rPr lang="en-US" sz="1100" dirty="0" smtClean="0">
                <a:solidFill>
                  <a:srgbClr val="000000"/>
                </a:solidFill>
                <a:latin typeface="Times New Roman" panose="02020603050405020304" pitchFamily="18" charset="0"/>
              </a:rPr>
              <a:t>(</a:t>
            </a:r>
            <a:r>
              <a:rPr lang="en-US" sz="1100" dirty="0" err="1" smtClean="0">
                <a:solidFill>
                  <a:srgbClr val="000000"/>
                </a:solidFill>
                <a:latin typeface="Times New Roman" panose="02020603050405020304" pitchFamily="18" charset="0"/>
              </a:rPr>
              <a:t>MODIS_Tools.pyt</a:t>
            </a:r>
            <a:r>
              <a:rPr lang="en-US" sz="1100" dirty="0">
                <a:solidFill>
                  <a:srgbClr val="000000"/>
                </a:solidFill>
                <a:latin typeface="Times New Roman" panose="02020603050405020304" pitchFamily="18" charset="0"/>
              </a:rPr>
              <a:t>) </a:t>
            </a:r>
          </a:p>
          <a:p>
            <a:r>
              <a:rPr lang="en-US" sz="1100" b="1" dirty="0">
                <a:solidFill>
                  <a:srgbClr val="000000"/>
                </a:solidFill>
                <a:latin typeface="Times New Roman" panose="02020603050405020304" pitchFamily="18" charset="0"/>
              </a:rPr>
              <a:t>5.3. </a:t>
            </a:r>
            <a:r>
              <a:rPr lang="en-US" sz="1100" dirty="0">
                <a:solidFill>
                  <a:srgbClr val="000000"/>
                </a:solidFill>
                <a:latin typeface="Times New Roman" panose="02020603050405020304" pitchFamily="18" charset="0"/>
              </a:rPr>
              <a:t>Select “</a:t>
            </a:r>
            <a:r>
              <a:rPr lang="en-US" sz="1100" dirty="0" err="1">
                <a:solidFill>
                  <a:srgbClr val="000000"/>
                </a:solidFill>
                <a:latin typeface="Times New Roman" panose="02020603050405020304" pitchFamily="18" charset="0"/>
              </a:rPr>
              <a:t>DecodeQuality</a:t>
            </a:r>
            <a:r>
              <a:rPr lang="en-US" sz="1100" dirty="0">
                <a:solidFill>
                  <a:srgbClr val="000000"/>
                </a:solidFill>
                <a:latin typeface="Times New Roman" panose="02020603050405020304" pitchFamily="18" charset="0"/>
              </a:rPr>
              <a:t>” Python Tool </a:t>
            </a:r>
          </a:p>
          <a:p>
            <a:r>
              <a:rPr lang="en-US" sz="1100" b="1" dirty="0">
                <a:solidFill>
                  <a:srgbClr val="000000"/>
                </a:solidFill>
                <a:latin typeface="Times New Roman" panose="02020603050405020304" pitchFamily="18" charset="0"/>
              </a:rPr>
              <a:t>6. </a:t>
            </a:r>
            <a:r>
              <a:rPr lang="en-US" sz="1100" dirty="0">
                <a:solidFill>
                  <a:srgbClr val="000000"/>
                </a:solidFill>
                <a:latin typeface="Times New Roman" panose="02020603050405020304" pitchFamily="18" charset="0"/>
              </a:rPr>
              <a:t>Fill in the parameters for the “</a:t>
            </a:r>
            <a:r>
              <a:rPr lang="en-US" sz="1100" dirty="0" err="1">
                <a:solidFill>
                  <a:srgbClr val="000000"/>
                </a:solidFill>
                <a:latin typeface="Times New Roman" panose="02020603050405020304" pitchFamily="18" charset="0"/>
              </a:rPr>
              <a:t>DecodeQuality</a:t>
            </a:r>
            <a:r>
              <a:rPr lang="en-US" sz="1100" dirty="0">
                <a:solidFill>
                  <a:srgbClr val="000000"/>
                </a:solidFill>
                <a:latin typeface="Times New Roman" panose="02020603050405020304" pitchFamily="18" charset="0"/>
              </a:rPr>
              <a:t>” Python Tool </a:t>
            </a:r>
          </a:p>
          <a:p>
            <a:r>
              <a:rPr lang="en-US" sz="1100" b="1" dirty="0">
                <a:solidFill>
                  <a:srgbClr val="000000"/>
                </a:solidFill>
                <a:latin typeface="Times New Roman" panose="02020603050405020304" pitchFamily="18" charset="0"/>
              </a:rPr>
              <a:t>6.1. </a:t>
            </a:r>
            <a:r>
              <a:rPr lang="en-US" sz="1100" dirty="0">
                <a:solidFill>
                  <a:srgbClr val="000000"/>
                </a:solidFill>
                <a:latin typeface="Times New Roman" panose="02020603050405020304" pitchFamily="18" charset="0"/>
              </a:rPr>
              <a:t>Add the quality layer </a:t>
            </a:r>
            <a:r>
              <a:rPr lang="en-US" sz="1100" dirty="0" err="1">
                <a:solidFill>
                  <a:srgbClr val="000000"/>
                </a:solidFill>
                <a:latin typeface="Times New Roman" panose="02020603050405020304" pitchFamily="18" charset="0"/>
              </a:rPr>
              <a:t>GeoTiff</a:t>
            </a:r>
            <a:r>
              <a:rPr lang="en-US" sz="1100" dirty="0">
                <a:solidFill>
                  <a:srgbClr val="000000"/>
                </a:solidFill>
                <a:latin typeface="Times New Roman" panose="02020603050405020304" pitchFamily="18" charset="0"/>
              </a:rPr>
              <a:t> as the “Input Raster Layer” </a:t>
            </a:r>
          </a:p>
          <a:p>
            <a:r>
              <a:rPr lang="en-US" sz="1100" b="1" dirty="0">
                <a:solidFill>
                  <a:srgbClr val="000000"/>
                </a:solidFill>
                <a:latin typeface="Times New Roman" panose="02020603050405020304" pitchFamily="18" charset="0"/>
              </a:rPr>
              <a:t>6.2. </a:t>
            </a:r>
            <a:r>
              <a:rPr lang="en-US" sz="1100" dirty="0">
                <a:solidFill>
                  <a:srgbClr val="000000"/>
                </a:solidFill>
                <a:latin typeface="Times New Roman" panose="02020603050405020304" pitchFamily="18" charset="0"/>
              </a:rPr>
              <a:t>Select an “Output Workspace” to save to </a:t>
            </a:r>
          </a:p>
          <a:p>
            <a:r>
              <a:rPr lang="en-US" sz="1100" b="1" dirty="0" smtClean="0">
                <a:solidFill>
                  <a:srgbClr val="000000"/>
                </a:solidFill>
                <a:latin typeface="Times New Roman" panose="02020603050405020304" pitchFamily="18" charset="0"/>
              </a:rPr>
              <a:t>6.3. </a:t>
            </a:r>
            <a:r>
              <a:rPr lang="en-US" sz="1100" dirty="0" smtClean="0">
                <a:solidFill>
                  <a:srgbClr val="000000"/>
                </a:solidFill>
                <a:latin typeface="Times New Roman" panose="02020603050405020304" pitchFamily="18" charset="0"/>
              </a:rPr>
              <a:t>Specify an “Output Raster Layer Name” </a:t>
            </a:r>
          </a:p>
          <a:p>
            <a:r>
              <a:rPr lang="en-US" sz="1100" b="1" dirty="0" smtClean="0">
                <a:solidFill>
                  <a:srgbClr val="000000"/>
                </a:solidFill>
                <a:latin typeface="Times New Roman" panose="02020603050405020304" pitchFamily="18" charset="0"/>
              </a:rPr>
              <a:t>6.3.1. </a:t>
            </a:r>
            <a:r>
              <a:rPr lang="en-US" sz="1100" dirty="0" smtClean="0">
                <a:solidFill>
                  <a:srgbClr val="000000"/>
                </a:solidFill>
                <a:latin typeface="Times New Roman" panose="02020603050405020304" pitchFamily="18" charset="0"/>
              </a:rPr>
              <a:t>Multiple output file may be created as a result of running this tool. Each file will pertain to a particular decoded quality group. This name is used for all output files created. </a:t>
            </a:r>
          </a:p>
          <a:p>
            <a:r>
              <a:rPr lang="en-US" sz="1100" dirty="0" smtClean="0">
                <a:solidFill>
                  <a:srgbClr val="000000"/>
                </a:solidFill>
                <a:latin typeface="Times New Roman" panose="02020603050405020304" pitchFamily="18" charset="0"/>
              </a:rPr>
              <a:t>…</a:t>
            </a:r>
          </a:p>
        </p:txBody>
      </p:sp>
    </p:spTree>
    <p:extLst>
      <p:ext uri="{BB962C8B-B14F-4D97-AF65-F5344CB8AC3E}">
        <p14:creationId xmlns:p14="http://schemas.microsoft.com/office/powerpoint/2010/main" val="1105092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63500"/>
            <a:ext cx="4572000" cy="6355586"/>
          </a:xfrm>
          <a:prstGeom prst="rect">
            <a:avLst/>
          </a:prstGeom>
        </p:spPr>
        <p:txBody>
          <a:bodyPr>
            <a:spAutoFit/>
          </a:bodyPr>
          <a:lstStyle/>
          <a:p>
            <a:pPr lvl="0"/>
            <a:r>
              <a:rPr lang="en-US" sz="1100" b="1" dirty="0" smtClean="0">
                <a:solidFill>
                  <a:srgbClr val="000000"/>
                </a:solidFill>
                <a:latin typeface="Times New Roman" panose="02020603050405020304" pitchFamily="18" charset="0"/>
              </a:rPr>
              <a:t>6.4</a:t>
            </a:r>
            <a:r>
              <a:rPr lang="en-US" sz="1100" b="1" dirty="0">
                <a:solidFill>
                  <a:srgbClr val="000000"/>
                </a:solidFill>
                <a:latin typeface="Times New Roman" panose="02020603050405020304" pitchFamily="18" charset="0"/>
              </a:rPr>
              <a:t>. </a:t>
            </a:r>
            <a:r>
              <a:rPr lang="en-US" sz="1100" dirty="0">
                <a:solidFill>
                  <a:srgbClr val="000000"/>
                </a:solidFill>
                <a:latin typeface="Times New Roman" panose="02020603050405020304" pitchFamily="18" charset="0"/>
              </a:rPr>
              <a:t>Select the MODIS Collection 6 product from which the quality layer belongs to from the list of MODIS Collection 6 products </a:t>
            </a:r>
          </a:p>
          <a:p>
            <a:pPr lvl="0"/>
            <a:r>
              <a:rPr lang="en-US" sz="1100" b="1" dirty="0">
                <a:solidFill>
                  <a:srgbClr val="000000"/>
                </a:solidFill>
                <a:latin typeface="Times New Roman" panose="02020603050405020304" pitchFamily="18" charset="0"/>
              </a:rPr>
              <a:t>6.5. </a:t>
            </a:r>
            <a:r>
              <a:rPr lang="en-US" sz="1100" dirty="0">
                <a:solidFill>
                  <a:srgbClr val="000000"/>
                </a:solidFill>
                <a:latin typeface="Times New Roman" panose="02020603050405020304" pitchFamily="18" charset="0"/>
              </a:rPr>
              <a:t>Select the quality layer being used from the list of quality layers </a:t>
            </a:r>
          </a:p>
          <a:p>
            <a:pPr lvl="0"/>
            <a:r>
              <a:rPr lang="en-US" sz="1100" b="1" dirty="0">
                <a:solidFill>
                  <a:srgbClr val="000000"/>
                </a:solidFill>
                <a:latin typeface="Times New Roman" panose="02020603050405020304" pitchFamily="18" charset="0"/>
              </a:rPr>
              <a:t>6.5.1. </a:t>
            </a:r>
            <a:r>
              <a:rPr lang="en-US" sz="1100" dirty="0">
                <a:solidFill>
                  <a:srgbClr val="000000"/>
                </a:solidFill>
                <a:latin typeface="Times New Roman" panose="02020603050405020304" pitchFamily="18" charset="0"/>
              </a:rPr>
              <a:t>Usually only one quality layer appears </a:t>
            </a:r>
          </a:p>
          <a:p>
            <a:pPr lvl="0"/>
            <a:r>
              <a:rPr lang="en-US" sz="1100" b="1" dirty="0">
                <a:solidFill>
                  <a:srgbClr val="000000"/>
                </a:solidFill>
                <a:latin typeface="Times New Roman" panose="02020603050405020304" pitchFamily="18" charset="0"/>
              </a:rPr>
              <a:t>6.6. </a:t>
            </a:r>
            <a:r>
              <a:rPr lang="en-US" sz="1100" dirty="0">
                <a:solidFill>
                  <a:srgbClr val="000000"/>
                </a:solidFill>
                <a:latin typeface="Times New Roman" panose="02020603050405020304" pitchFamily="18" charset="0"/>
              </a:rPr>
              <a:t>Leave the “Bit-Field” parameter set to “ALL” if you wish to have all the quality groups decoded OR select a specific quality group from the drop down. </a:t>
            </a:r>
          </a:p>
          <a:p>
            <a:pPr lvl="0"/>
            <a:r>
              <a:rPr lang="en-US" sz="1100" b="1" dirty="0">
                <a:solidFill>
                  <a:srgbClr val="000000"/>
                </a:solidFill>
                <a:latin typeface="Times New Roman" panose="02020603050405020304" pitchFamily="18" charset="0"/>
              </a:rPr>
              <a:t>6.6.1.1. </a:t>
            </a:r>
            <a:r>
              <a:rPr lang="en-US" sz="1100" dirty="0">
                <a:solidFill>
                  <a:srgbClr val="000000"/>
                </a:solidFill>
                <a:latin typeface="Times New Roman" panose="02020603050405020304" pitchFamily="18" charset="0"/>
              </a:rPr>
              <a:t>Click “OK” </a:t>
            </a:r>
          </a:p>
          <a:p>
            <a:pPr lvl="0"/>
            <a:r>
              <a:rPr lang="en-US" sz="1100" b="1" dirty="0">
                <a:solidFill>
                  <a:srgbClr val="000000"/>
                </a:solidFill>
                <a:latin typeface="Times New Roman" panose="02020603050405020304" pitchFamily="18" charset="0"/>
              </a:rPr>
              <a:t>7. </a:t>
            </a:r>
            <a:r>
              <a:rPr lang="en-US" sz="1100" dirty="0">
                <a:solidFill>
                  <a:srgbClr val="000000"/>
                </a:solidFill>
                <a:latin typeface="Times New Roman" panose="02020603050405020304" pitchFamily="18" charset="0"/>
              </a:rPr>
              <a:t>When the tool has successfully completed, add the output data to the ArcMap Data Frame </a:t>
            </a:r>
          </a:p>
          <a:p>
            <a:pPr lvl="0"/>
            <a:r>
              <a:rPr lang="en-US" sz="1100" b="1" dirty="0">
                <a:solidFill>
                  <a:srgbClr val="000000"/>
                </a:solidFill>
                <a:latin typeface="Times New Roman" panose="02020603050405020304" pitchFamily="18" charset="0"/>
              </a:rPr>
              <a:t>7.1. </a:t>
            </a:r>
            <a:r>
              <a:rPr lang="en-US" sz="1100" dirty="0">
                <a:solidFill>
                  <a:srgbClr val="000000"/>
                </a:solidFill>
                <a:latin typeface="Times New Roman" panose="02020603050405020304" pitchFamily="18" charset="0"/>
              </a:rPr>
              <a:t>These files DO NOT add automatically </a:t>
            </a:r>
          </a:p>
          <a:p>
            <a:pPr lvl="0"/>
            <a:r>
              <a:rPr lang="en-US" sz="1100" dirty="0">
                <a:solidFill>
                  <a:srgbClr val="000000"/>
                </a:solidFill>
                <a:latin typeface="Times New Roman" panose="02020603050405020304" pitchFamily="18" charset="0"/>
              </a:rPr>
              <a:t>The resulting output(s) from the “</a:t>
            </a:r>
            <a:r>
              <a:rPr lang="en-US" sz="1100" dirty="0" err="1">
                <a:solidFill>
                  <a:srgbClr val="000000"/>
                </a:solidFill>
                <a:latin typeface="Times New Roman" panose="02020603050405020304" pitchFamily="18" charset="0"/>
              </a:rPr>
              <a:t>DecodeQuality</a:t>
            </a:r>
            <a:r>
              <a:rPr lang="en-US" sz="1100" dirty="0">
                <a:solidFill>
                  <a:srgbClr val="000000"/>
                </a:solidFill>
                <a:latin typeface="Times New Roman" panose="02020603050405020304" pitchFamily="18" charset="0"/>
              </a:rPr>
              <a:t>” tool is/are thematic raster layer(s) containing the quality group category descriptions, values, and counts. These layers can be used to make decisions on the usability and usefulness of you data. A single layer can be used to mask out undesirable pixels from an associated data layer. The outputs can also be combined using ArcGIS’ Raster Calculator tool to create a unique mask layer based on criteria set for each output quality layers. </a:t>
            </a:r>
          </a:p>
          <a:p>
            <a:pPr lvl="0"/>
            <a:r>
              <a:rPr lang="en-US" sz="1100" b="1" dirty="0">
                <a:solidFill>
                  <a:srgbClr val="000000"/>
                </a:solidFill>
                <a:latin typeface="Times New Roman" panose="02020603050405020304" pitchFamily="18" charset="0"/>
              </a:rPr>
              <a:t>Create Quality Mask </a:t>
            </a:r>
            <a:endParaRPr lang="en-US" sz="1100" dirty="0">
              <a:solidFill>
                <a:srgbClr val="000000"/>
              </a:solidFill>
              <a:latin typeface="Times New Roman" panose="02020603050405020304" pitchFamily="18" charset="0"/>
            </a:endParaRPr>
          </a:p>
          <a:p>
            <a:pPr lvl="0"/>
            <a:r>
              <a:rPr lang="en-US" sz="1100" b="1" dirty="0">
                <a:solidFill>
                  <a:srgbClr val="000000"/>
                </a:solidFill>
                <a:latin typeface="Times New Roman" panose="02020603050405020304" pitchFamily="18" charset="0"/>
              </a:rPr>
              <a:t>8. </a:t>
            </a:r>
            <a:r>
              <a:rPr lang="en-US" sz="1100" dirty="0">
                <a:solidFill>
                  <a:srgbClr val="000000"/>
                </a:solidFill>
                <a:latin typeface="Times New Roman" panose="02020603050405020304" pitchFamily="18" charset="0"/>
              </a:rPr>
              <a:t>Open the attribute table from quality group name “MODLAND”. </a:t>
            </a:r>
          </a:p>
          <a:p>
            <a:pPr lvl="0"/>
            <a:r>
              <a:rPr lang="en-US" sz="1100" b="1" dirty="0">
                <a:solidFill>
                  <a:srgbClr val="000000"/>
                </a:solidFill>
                <a:latin typeface="Times New Roman" panose="02020603050405020304" pitchFamily="18" charset="0"/>
              </a:rPr>
              <a:t>8.1. </a:t>
            </a:r>
            <a:r>
              <a:rPr lang="en-US" sz="1100" dirty="0">
                <a:solidFill>
                  <a:srgbClr val="000000"/>
                </a:solidFill>
                <a:latin typeface="Times New Roman" panose="02020603050405020304" pitchFamily="18" charset="0"/>
              </a:rPr>
              <a:t>Highlight the row specifying the best quality pixels </a:t>
            </a:r>
          </a:p>
          <a:p>
            <a:pPr lvl="0"/>
            <a:r>
              <a:rPr lang="en-US" sz="1100" b="1" dirty="0">
                <a:solidFill>
                  <a:srgbClr val="000000"/>
                </a:solidFill>
                <a:latin typeface="Times New Roman" panose="02020603050405020304" pitchFamily="18" charset="0"/>
              </a:rPr>
              <a:t>9. </a:t>
            </a:r>
            <a:r>
              <a:rPr lang="en-US" sz="1100" dirty="0">
                <a:solidFill>
                  <a:srgbClr val="000000"/>
                </a:solidFill>
                <a:latin typeface="Times New Roman" panose="02020603050405020304" pitchFamily="18" charset="0"/>
              </a:rPr>
              <a:t>Mask the data layer (e.g., NDVI, EVI, LST, </a:t>
            </a:r>
            <a:r>
              <a:rPr lang="en-US" sz="1100" dirty="0" err="1">
                <a:solidFill>
                  <a:srgbClr val="000000"/>
                </a:solidFill>
                <a:latin typeface="Times New Roman" panose="02020603050405020304" pitchFamily="18" charset="0"/>
              </a:rPr>
              <a:t>Sur_Ref</a:t>
            </a:r>
            <a:r>
              <a:rPr lang="en-US" sz="1100" dirty="0">
                <a:solidFill>
                  <a:srgbClr val="000000"/>
                </a:solidFill>
                <a:latin typeface="Times New Roman" panose="02020603050405020304" pitchFamily="18" charset="0"/>
              </a:rPr>
              <a:t> …) using the highlighted category from the MODLAND quality layer. </a:t>
            </a:r>
          </a:p>
          <a:p>
            <a:pPr lvl="0"/>
            <a:r>
              <a:rPr lang="en-US" sz="1100" b="1" dirty="0">
                <a:solidFill>
                  <a:srgbClr val="000000"/>
                </a:solidFill>
                <a:latin typeface="Times New Roman" panose="02020603050405020304" pitchFamily="18" charset="0"/>
              </a:rPr>
              <a:t>10. </a:t>
            </a:r>
            <a:r>
              <a:rPr lang="en-US" sz="1100" dirty="0">
                <a:solidFill>
                  <a:srgbClr val="000000"/>
                </a:solidFill>
                <a:latin typeface="Times New Roman" panose="02020603050405020304" pitchFamily="18" charset="0"/>
              </a:rPr>
              <a:t>Click “</a:t>
            </a:r>
            <a:r>
              <a:rPr lang="en-US" sz="1100" dirty="0" err="1">
                <a:solidFill>
                  <a:srgbClr val="000000"/>
                </a:solidFill>
                <a:latin typeface="Times New Roman" panose="02020603050405020304" pitchFamily="18" charset="0"/>
              </a:rPr>
              <a:t>ArcToolbox</a:t>
            </a:r>
            <a:r>
              <a:rPr lang="en-US" sz="1100" dirty="0">
                <a:solidFill>
                  <a:srgbClr val="000000"/>
                </a:solidFill>
                <a:latin typeface="Times New Roman" panose="02020603050405020304" pitchFamily="18" charset="0"/>
              </a:rPr>
              <a:t>” </a:t>
            </a:r>
          </a:p>
          <a:p>
            <a:pPr lvl="0"/>
            <a:r>
              <a:rPr lang="en-US" sz="1100" b="1" dirty="0">
                <a:solidFill>
                  <a:srgbClr val="000000"/>
                </a:solidFill>
                <a:latin typeface="Times New Roman" panose="02020603050405020304" pitchFamily="18" charset="0"/>
              </a:rPr>
              <a:t>11. </a:t>
            </a:r>
            <a:r>
              <a:rPr lang="en-US" sz="1100" dirty="0">
                <a:solidFill>
                  <a:srgbClr val="000000"/>
                </a:solidFill>
                <a:latin typeface="Times New Roman" panose="02020603050405020304" pitchFamily="18" charset="0"/>
              </a:rPr>
              <a:t>Click Spatial Analyst Tools &gt; Extraction &gt; Extract by Mask </a:t>
            </a:r>
          </a:p>
          <a:p>
            <a:pPr lvl="0"/>
            <a:r>
              <a:rPr lang="en-US" sz="1100" b="1" dirty="0">
                <a:solidFill>
                  <a:srgbClr val="000000"/>
                </a:solidFill>
                <a:latin typeface="Times New Roman" panose="02020603050405020304" pitchFamily="18" charset="0"/>
              </a:rPr>
              <a:t>11.1. </a:t>
            </a:r>
            <a:r>
              <a:rPr lang="en-US" sz="1100" dirty="0">
                <a:solidFill>
                  <a:srgbClr val="000000"/>
                </a:solidFill>
                <a:latin typeface="Times New Roman" panose="02020603050405020304" pitchFamily="18" charset="0"/>
              </a:rPr>
              <a:t>Select the data layer as the “Input raster” </a:t>
            </a:r>
          </a:p>
          <a:p>
            <a:pPr lvl="0"/>
            <a:r>
              <a:rPr lang="en-US" sz="1100" b="1" dirty="0">
                <a:solidFill>
                  <a:srgbClr val="000000"/>
                </a:solidFill>
                <a:latin typeface="Times New Roman" panose="02020603050405020304" pitchFamily="18" charset="0"/>
              </a:rPr>
              <a:t>11.2. </a:t>
            </a:r>
            <a:r>
              <a:rPr lang="en-US" sz="1100" dirty="0">
                <a:solidFill>
                  <a:srgbClr val="000000"/>
                </a:solidFill>
                <a:latin typeface="Times New Roman" panose="02020603050405020304" pitchFamily="18" charset="0"/>
              </a:rPr>
              <a:t>Select the MODLAND quality layer (with the highlighted category still in affect) as the “feature mask data” </a:t>
            </a:r>
          </a:p>
          <a:p>
            <a:pPr lvl="0"/>
            <a:r>
              <a:rPr lang="en-US" sz="1100" b="1" dirty="0">
                <a:solidFill>
                  <a:srgbClr val="000000"/>
                </a:solidFill>
                <a:latin typeface="Times New Roman" panose="02020603050405020304" pitchFamily="18" charset="0"/>
              </a:rPr>
              <a:t>11.3. </a:t>
            </a:r>
            <a:r>
              <a:rPr lang="en-US" sz="1100" dirty="0">
                <a:solidFill>
                  <a:srgbClr val="000000"/>
                </a:solidFill>
                <a:latin typeface="Times New Roman" panose="02020603050405020304" pitchFamily="18" charset="0"/>
              </a:rPr>
              <a:t>Specify an output location and name for the masked output </a:t>
            </a:r>
          </a:p>
          <a:p>
            <a:pPr lvl="0"/>
            <a:r>
              <a:rPr lang="en-US" sz="1100" b="1" dirty="0">
                <a:solidFill>
                  <a:srgbClr val="000000"/>
                </a:solidFill>
                <a:latin typeface="Times New Roman" panose="02020603050405020304" pitchFamily="18" charset="0"/>
              </a:rPr>
              <a:t>12. </a:t>
            </a:r>
            <a:r>
              <a:rPr lang="en-US" sz="1100" dirty="0">
                <a:solidFill>
                  <a:srgbClr val="000000"/>
                </a:solidFill>
                <a:latin typeface="Times New Roman" panose="02020603050405020304" pitchFamily="18" charset="0"/>
              </a:rPr>
              <a:t>Add the masked output to the ArcMap Data Frame </a:t>
            </a:r>
          </a:p>
          <a:p>
            <a:pPr lvl="0"/>
            <a:r>
              <a:rPr lang="en-US" sz="1100" b="1" dirty="0">
                <a:solidFill>
                  <a:srgbClr val="000000"/>
                </a:solidFill>
                <a:latin typeface="Times New Roman" panose="02020603050405020304" pitchFamily="18" charset="0"/>
              </a:rPr>
              <a:t>13. </a:t>
            </a:r>
            <a:r>
              <a:rPr lang="en-US" sz="1100" dirty="0">
                <a:solidFill>
                  <a:srgbClr val="000000"/>
                </a:solidFill>
                <a:latin typeface="Times New Roman" panose="02020603050405020304" pitchFamily="18" charset="0"/>
              </a:rPr>
              <a:t>Experiment with combining quality group layers to create a mask. </a:t>
            </a:r>
          </a:p>
          <a:p>
            <a:pPr lvl="0"/>
            <a:r>
              <a:rPr lang="en-US" sz="1100" b="1" dirty="0">
                <a:solidFill>
                  <a:srgbClr val="000000"/>
                </a:solidFill>
                <a:latin typeface="Times New Roman" panose="02020603050405020304" pitchFamily="18" charset="0"/>
              </a:rPr>
              <a:t>13.1. </a:t>
            </a:r>
            <a:r>
              <a:rPr lang="en-US" sz="1100" dirty="0">
                <a:solidFill>
                  <a:srgbClr val="000000"/>
                </a:solidFill>
                <a:latin typeface="Times New Roman" panose="02020603050405020304" pitchFamily="18" charset="0"/>
              </a:rPr>
              <a:t>How can you create a mask using multiple quality layers? </a:t>
            </a:r>
          </a:p>
          <a:p>
            <a:pPr lvl="0"/>
            <a:r>
              <a:rPr lang="en-US" sz="1100" b="1" dirty="0">
                <a:solidFill>
                  <a:srgbClr val="000000"/>
                </a:solidFill>
                <a:latin typeface="Times New Roman" panose="02020603050405020304" pitchFamily="18" charset="0"/>
              </a:rPr>
              <a:t>13.2. </a:t>
            </a:r>
            <a:r>
              <a:rPr lang="en-US" sz="1100" dirty="0">
                <a:solidFill>
                  <a:srgbClr val="000000"/>
                </a:solidFill>
                <a:latin typeface="Times New Roman" panose="02020603050405020304" pitchFamily="18" charset="0"/>
              </a:rPr>
              <a:t>Which quality layers would you use? </a:t>
            </a:r>
          </a:p>
          <a:p>
            <a:pPr lvl="0"/>
            <a:r>
              <a:rPr lang="en-US" sz="1100" b="1" dirty="0">
                <a:solidFill>
                  <a:srgbClr val="000000"/>
                </a:solidFill>
                <a:latin typeface="Times New Roman" panose="02020603050405020304" pitchFamily="18" charset="0"/>
              </a:rPr>
              <a:t>13.3. </a:t>
            </a:r>
            <a:r>
              <a:rPr lang="en-US" sz="1100" dirty="0">
                <a:solidFill>
                  <a:srgbClr val="000000"/>
                </a:solidFill>
                <a:latin typeface="Times New Roman" panose="02020603050405020304" pitchFamily="18" charset="0"/>
              </a:rPr>
              <a:t>Which attributes would you mask by? </a:t>
            </a:r>
            <a:endParaRPr lang="en-US" sz="1100" dirty="0" smtClean="0">
              <a:solidFill>
                <a:srgbClr val="000000"/>
              </a:solidFill>
              <a:latin typeface="Times New Roman" panose="02020603050405020304" pitchFamily="18" charset="0"/>
            </a:endParaRPr>
          </a:p>
          <a:p>
            <a:pPr lvl="0"/>
            <a:endParaRPr lang="en-US" sz="1100" dirty="0">
              <a:solidFill>
                <a:srgbClr val="000000"/>
              </a:solidFill>
              <a:latin typeface="Times New Roman" panose="02020603050405020304" pitchFamily="18" charset="0"/>
            </a:endParaRPr>
          </a:p>
          <a:p>
            <a:pPr lvl="0"/>
            <a:r>
              <a:rPr lang="en-US" sz="1100" dirty="0" smtClean="0">
                <a:solidFill>
                  <a:srgbClr val="000000"/>
                </a:solidFill>
                <a:latin typeface="Times New Roman" panose="02020603050405020304" pitchFamily="18" charset="0"/>
              </a:rPr>
              <a:t>END</a:t>
            </a:r>
            <a:endParaRPr lang="en-US" sz="11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996844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0"/>
            <a:ext cx="4572000" cy="6401753"/>
          </a:xfrm>
          <a:prstGeom prst="rect">
            <a:avLst/>
          </a:prstGeom>
        </p:spPr>
        <p:txBody>
          <a:bodyPr>
            <a:spAutoFit/>
          </a:bodyPr>
          <a:lstStyle/>
          <a:p>
            <a:r>
              <a:rPr lang="en-US" sz="1400" b="1" dirty="0">
                <a:solidFill>
                  <a:srgbClr val="000000"/>
                </a:solidFill>
                <a:latin typeface="Times New Roman" panose="02020603050405020304" pitchFamily="18" charset="0"/>
              </a:rPr>
              <a:t>Demo #4: Using </a:t>
            </a:r>
            <a:r>
              <a:rPr lang="en-US" sz="1400" b="1" dirty="0" err="1">
                <a:solidFill>
                  <a:srgbClr val="000000"/>
                </a:solidFill>
                <a:latin typeface="Times New Roman" panose="02020603050405020304" pitchFamily="18" charset="0"/>
              </a:rPr>
              <a:t>AppEEARS</a:t>
            </a:r>
            <a:r>
              <a:rPr lang="en-US" sz="1400" b="1" dirty="0">
                <a:solidFill>
                  <a:srgbClr val="000000"/>
                </a:solidFill>
                <a:latin typeface="Times New Roman" panose="02020603050405020304" pitchFamily="18" charset="0"/>
              </a:rPr>
              <a:t> Point Sampler </a:t>
            </a:r>
            <a:endParaRPr lang="en-US" sz="1400" dirty="0">
              <a:solidFill>
                <a:srgbClr val="000000"/>
              </a:solidFill>
              <a:latin typeface="Times New Roman" panose="02020603050405020304" pitchFamily="18" charset="0"/>
            </a:endParaRPr>
          </a:p>
          <a:p>
            <a:r>
              <a:rPr lang="en-US" sz="1100" dirty="0">
                <a:solidFill>
                  <a:srgbClr val="000000"/>
                </a:solidFill>
                <a:latin typeface="Times New Roman" panose="02020603050405020304" pitchFamily="18" charset="0"/>
              </a:rPr>
              <a:t>- In ArcMap 10.4.1 </a:t>
            </a:r>
          </a:p>
          <a:p>
            <a:r>
              <a:rPr lang="en-US" sz="1100" dirty="0">
                <a:solidFill>
                  <a:srgbClr val="000000"/>
                </a:solidFill>
                <a:latin typeface="Times New Roman" panose="02020603050405020304" pitchFamily="18" charset="0"/>
              </a:rPr>
              <a:t>- Activate the Data Frame containing the ASTER L1T RGB composites </a:t>
            </a:r>
          </a:p>
          <a:p>
            <a:endParaRPr lang="en-US" sz="1100" dirty="0">
              <a:solidFill>
                <a:srgbClr val="000000"/>
              </a:solidFill>
              <a:latin typeface="Times New Roman" panose="02020603050405020304" pitchFamily="18" charset="0"/>
            </a:endParaRPr>
          </a:p>
          <a:p>
            <a:r>
              <a:rPr lang="en-US" sz="1100" b="1" dirty="0">
                <a:solidFill>
                  <a:srgbClr val="000000"/>
                </a:solidFill>
                <a:latin typeface="Times New Roman" panose="02020603050405020304" pitchFamily="18" charset="0"/>
              </a:rPr>
              <a:t>Collect points to be used for as input coordinates for </a:t>
            </a:r>
            <a:r>
              <a:rPr lang="en-US" sz="1100" b="1" dirty="0" err="1">
                <a:solidFill>
                  <a:srgbClr val="000000"/>
                </a:solidFill>
                <a:latin typeface="Times New Roman" panose="02020603050405020304" pitchFamily="18" charset="0"/>
              </a:rPr>
              <a:t>AppEEARS</a:t>
            </a:r>
            <a:r>
              <a:rPr lang="en-US" sz="1100" b="1" dirty="0">
                <a:solidFill>
                  <a:srgbClr val="000000"/>
                </a:solidFill>
                <a:latin typeface="Times New Roman" panose="02020603050405020304" pitchFamily="18" charset="0"/>
              </a:rPr>
              <a:t> </a:t>
            </a:r>
            <a:endParaRPr lang="en-US" sz="1100" dirty="0">
              <a:solidFill>
                <a:srgbClr val="000000"/>
              </a:solidFill>
              <a:latin typeface="Times New Roman" panose="02020603050405020304" pitchFamily="18" charset="0"/>
            </a:endParaRPr>
          </a:p>
          <a:p>
            <a:r>
              <a:rPr lang="en-US" sz="1100" b="1" dirty="0">
                <a:solidFill>
                  <a:srgbClr val="000000"/>
                </a:solidFill>
                <a:latin typeface="Times New Roman" panose="02020603050405020304" pitchFamily="18" charset="0"/>
              </a:rPr>
              <a:t>Create Point Shapefile </a:t>
            </a:r>
            <a:endParaRPr lang="en-US" sz="1100" dirty="0">
              <a:solidFill>
                <a:srgbClr val="000000"/>
              </a:solidFill>
              <a:latin typeface="Times New Roman" panose="02020603050405020304" pitchFamily="18" charset="0"/>
            </a:endParaRPr>
          </a:p>
          <a:p>
            <a:r>
              <a:rPr lang="en-US" sz="1100" b="1" dirty="0">
                <a:solidFill>
                  <a:srgbClr val="000000"/>
                </a:solidFill>
                <a:latin typeface="Times New Roman" panose="02020603050405020304" pitchFamily="18" charset="0"/>
              </a:rPr>
              <a:t>1. </a:t>
            </a:r>
            <a:r>
              <a:rPr lang="en-US" sz="1100" dirty="0">
                <a:solidFill>
                  <a:srgbClr val="000000"/>
                </a:solidFill>
                <a:latin typeface="Times New Roman" panose="02020603050405020304" pitchFamily="18" charset="0"/>
              </a:rPr>
              <a:t>Open </a:t>
            </a:r>
            <a:r>
              <a:rPr lang="en-US" sz="1100" dirty="0" err="1">
                <a:solidFill>
                  <a:srgbClr val="000000"/>
                </a:solidFill>
                <a:latin typeface="Times New Roman" panose="02020603050405020304" pitchFamily="18" charset="0"/>
              </a:rPr>
              <a:t>ArcCatalog</a:t>
            </a:r>
            <a:r>
              <a:rPr lang="en-US" sz="1100" dirty="0">
                <a:solidFill>
                  <a:srgbClr val="000000"/>
                </a:solidFill>
                <a:latin typeface="Times New Roman" panose="02020603050405020304" pitchFamily="18" charset="0"/>
              </a:rPr>
              <a:t> and navigate to your workshop folder to create new point shapefile </a:t>
            </a:r>
          </a:p>
          <a:p>
            <a:r>
              <a:rPr lang="en-US" sz="1100" b="1" dirty="0">
                <a:solidFill>
                  <a:srgbClr val="000000"/>
                </a:solidFill>
                <a:latin typeface="Times New Roman" panose="02020603050405020304" pitchFamily="18" charset="0"/>
              </a:rPr>
              <a:t>1.1. </a:t>
            </a:r>
            <a:r>
              <a:rPr lang="en-US" sz="1100" dirty="0">
                <a:solidFill>
                  <a:srgbClr val="000000"/>
                </a:solidFill>
                <a:latin typeface="Times New Roman" panose="02020603050405020304" pitchFamily="18" charset="0"/>
              </a:rPr>
              <a:t>Feature Type: Point </a:t>
            </a:r>
          </a:p>
          <a:p>
            <a:r>
              <a:rPr lang="en-US" sz="1100" b="1" dirty="0">
                <a:solidFill>
                  <a:srgbClr val="000000"/>
                </a:solidFill>
                <a:latin typeface="Times New Roman" panose="02020603050405020304" pitchFamily="18" charset="0"/>
              </a:rPr>
              <a:t>1.2. </a:t>
            </a:r>
            <a:r>
              <a:rPr lang="en-US" sz="1100" dirty="0">
                <a:solidFill>
                  <a:srgbClr val="000000"/>
                </a:solidFill>
                <a:latin typeface="Times New Roman" panose="02020603050405020304" pitchFamily="18" charset="0"/>
              </a:rPr>
              <a:t>Edit Spatial Reference to WGS 1984 UTM Zone 13N </a:t>
            </a:r>
          </a:p>
          <a:p>
            <a:r>
              <a:rPr lang="en-US" sz="1100" b="1" dirty="0">
                <a:solidFill>
                  <a:srgbClr val="000000"/>
                </a:solidFill>
                <a:latin typeface="Times New Roman" panose="02020603050405020304" pitchFamily="18" charset="0"/>
              </a:rPr>
              <a:t>1.3. </a:t>
            </a:r>
            <a:r>
              <a:rPr lang="en-US" sz="1100" dirty="0">
                <a:solidFill>
                  <a:srgbClr val="000000"/>
                </a:solidFill>
                <a:latin typeface="Times New Roman" panose="02020603050405020304" pitchFamily="18" charset="0"/>
              </a:rPr>
              <a:t>Close </a:t>
            </a:r>
            <a:r>
              <a:rPr lang="en-US" sz="1100" dirty="0" err="1">
                <a:solidFill>
                  <a:srgbClr val="000000"/>
                </a:solidFill>
                <a:latin typeface="Times New Roman" panose="02020603050405020304" pitchFamily="18" charset="0"/>
              </a:rPr>
              <a:t>ArcCatalog</a:t>
            </a:r>
            <a:r>
              <a:rPr lang="en-US" sz="1100" dirty="0">
                <a:solidFill>
                  <a:srgbClr val="000000"/>
                </a:solidFill>
                <a:latin typeface="Times New Roman" panose="02020603050405020304" pitchFamily="18" charset="0"/>
              </a:rPr>
              <a:t> </a:t>
            </a:r>
          </a:p>
          <a:p>
            <a:endParaRPr lang="en-US" sz="1100" dirty="0">
              <a:solidFill>
                <a:srgbClr val="000000"/>
              </a:solidFill>
              <a:latin typeface="Times New Roman" panose="02020603050405020304" pitchFamily="18" charset="0"/>
            </a:endParaRPr>
          </a:p>
          <a:p>
            <a:r>
              <a:rPr lang="en-US" sz="1100" b="1" dirty="0">
                <a:solidFill>
                  <a:srgbClr val="000000"/>
                </a:solidFill>
                <a:latin typeface="Times New Roman" panose="02020603050405020304" pitchFamily="18" charset="0"/>
              </a:rPr>
              <a:t>Edit Features of new shapefile in ArcMap </a:t>
            </a:r>
            <a:endParaRPr lang="en-US" sz="1100" dirty="0">
              <a:solidFill>
                <a:srgbClr val="000000"/>
              </a:solidFill>
              <a:latin typeface="Times New Roman" panose="02020603050405020304" pitchFamily="18" charset="0"/>
            </a:endParaRPr>
          </a:p>
          <a:p>
            <a:r>
              <a:rPr lang="en-US" sz="1100" b="1" dirty="0">
                <a:solidFill>
                  <a:srgbClr val="000000"/>
                </a:solidFill>
                <a:latin typeface="Times New Roman" panose="02020603050405020304" pitchFamily="18" charset="0"/>
              </a:rPr>
              <a:t>2. </a:t>
            </a:r>
            <a:r>
              <a:rPr lang="en-US" sz="1100" dirty="0">
                <a:solidFill>
                  <a:srgbClr val="000000"/>
                </a:solidFill>
                <a:latin typeface="Times New Roman" panose="02020603050405020304" pitchFamily="18" charset="0"/>
              </a:rPr>
              <a:t>Right click on the new point shapefile and select Edit Features &gt; Start Editing </a:t>
            </a:r>
          </a:p>
          <a:p>
            <a:r>
              <a:rPr lang="en-US" sz="1100" b="1" dirty="0">
                <a:solidFill>
                  <a:srgbClr val="000000"/>
                </a:solidFill>
                <a:latin typeface="Times New Roman" panose="02020603050405020304" pitchFamily="18" charset="0"/>
              </a:rPr>
              <a:t>3. </a:t>
            </a:r>
            <a:r>
              <a:rPr lang="en-US" sz="1100" dirty="0">
                <a:solidFill>
                  <a:srgbClr val="000000"/>
                </a:solidFill>
                <a:latin typeface="Times New Roman" panose="02020603050405020304" pitchFamily="18" charset="0"/>
              </a:rPr>
              <a:t>In the Editor Toolbar, select Create Features and add a few points both inside and outside of the Jasper Fire. </a:t>
            </a:r>
          </a:p>
          <a:p>
            <a:r>
              <a:rPr lang="en-US" sz="1100" b="1" dirty="0">
                <a:solidFill>
                  <a:srgbClr val="000000"/>
                </a:solidFill>
                <a:latin typeface="Times New Roman" panose="02020603050405020304" pitchFamily="18" charset="0"/>
              </a:rPr>
              <a:t>3.1. </a:t>
            </a:r>
            <a:r>
              <a:rPr lang="en-US" sz="1100" dirty="0">
                <a:solidFill>
                  <a:srgbClr val="000000"/>
                </a:solidFill>
                <a:latin typeface="Times New Roman" panose="02020603050405020304" pitchFamily="18" charset="0"/>
              </a:rPr>
              <a:t>Click the Editor Dropdown and select Save Edits and then Stop Editing </a:t>
            </a:r>
          </a:p>
          <a:p>
            <a:r>
              <a:rPr lang="en-US" sz="1100" b="1" dirty="0">
                <a:solidFill>
                  <a:srgbClr val="000000"/>
                </a:solidFill>
                <a:latin typeface="Times New Roman" panose="02020603050405020304" pitchFamily="18" charset="0"/>
              </a:rPr>
              <a:t>4. </a:t>
            </a:r>
            <a:r>
              <a:rPr lang="en-US" sz="1100" dirty="0">
                <a:solidFill>
                  <a:srgbClr val="000000"/>
                </a:solidFill>
                <a:latin typeface="Times New Roman" panose="02020603050405020304" pitchFamily="18" charset="0"/>
              </a:rPr>
              <a:t>Open the Attribute Table for the point layer to add three fields </a:t>
            </a:r>
          </a:p>
          <a:p>
            <a:r>
              <a:rPr lang="en-US" sz="1100" b="1" dirty="0">
                <a:solidFill>
                  <a:srgbClr val="000000"/>
                </a:solidFill>
                <a:latin typeface="Times New Roman" panose="02020603050405020304" pitchFamily="18" charset="0"/>
              </a:rPr>
              <a:t>4.1. </a:t>
            </a:r>
            <a:r>
              <a:rPr lang="en-US" sz="1100" dirty="0">
                <a:solidFill>
                  <a:srgbClr val="000000"/>
                </a:solidFill>
                <a:latin typeface="Times New Roman" panose="02020603050405020304" pitchFamily="18" charset="0"/>
              </a:rPr>
              <a:t>Under the Table Options dropdown, select Add Field… </a:t>
            </a:r>
          </a:p>
          <a:p>
            <a:r>
              <a:rPr lang="en-US" sz="1100" b="1" dirty="0">
                <a:solidFill>
                  <a:srgbClr val="000000"/>
                </a:solidFill>
                <a:latin typeface="Times New Roman" panose="02020603050405020304" pitchFamily="18" charset="0"/>
              </a:rPr>
              <a:t>4.1.1. </a:t>
            </a:r>
            <a:r>
              <a:rPr lang="en-US" sz="1100" dirty="0">
                <a:solidFill>
                  <a:srgbClr val="000000"/>
                </a:solidFill>
                <a:latin typeface="Times New Roman" panose="02020603050405020304" pitchFamily="18" charset="0"/>
              </a:rPr>
              <a:t>First Field: </a:t>
            </a:r>
          </a:p>
          <a:p>
            <a:r>
              <a:rPr lang="en-US" sz="1100" b="1" dirty="0">
                <a:solidFill>
                  <a:srgbClr val="000000"/>
                </a:solidFill>
                <a:latin typeface="Times New Roman" panose="02020603050405020304" pitchFamily="18" charset="0"/>
              </a:rPr>
              <a:t>4.1.1.1. </a:t>
            </a:r>
            <a:r>
              <a:rPr lang="en-US" sz="1100" dirty="0">
                <a:solidFill>
                  <a:srgbClr val="000000"/>
                </a:solidFill>
                <a:latin typeface="Times New Roman" panose="02020603050405020304" pitchFamily="18" charset="0"/>
              </a:rPr>
              <a:t>Name: Fire </a:t>
            </a:r>
          </a:p>
          <a:p>
            <a:r>
              <a:rPr lang="en-US" sz="1100" b="1" dirty="0">
                <a:solidFill>
                  <a:srgbClr val="000000"/>
                </a:solidFill>
                <a:latin typeface="Times New Roman" panose="02020603050405020304" pitchFamily="18" charset="0"/>
              </a:rPr>
              <a:t>4.1.1.2. </a:t>
            </a:r>
            <a:r>
              <a:rPr lang="en-US" sz="1100" dirty="0">
                <a:solidFill>
                  <a:srgbClr val="000000"/>
                </a:solidFill>
                <a:latin typeface="Times New Roman" panose="02020603050405020304" pitchFamily="18" charset="0"/>
              </a:rPr>
              <a:t>Type: Text </a:t>
            </a:r>
          </a:p>
          <a:p>
            <a:r>
              <a:rPr lang="en-US" sz="1100" b="1" dirty="0">
                <a:solidFill>
                  <a:srgbClr val="000000"/>
                </a:solidFill>
                <a:latin typeface="Times New Roman" panose="02020603050405020304" pitchFamily="18" charset="0"/>
              </a:rPr>
              <a:t>4.1.2. </a:t>
            </a:r>
            <a:r>
              <a:rPr lang="en-US" sz="1100" dirty="0">
                <a:solidFill>
                  <a:srgbClr val="000000"/>
                </a:solidFill>
                <a:latin typeface="Times New Roman" panose="02020603050405020304" pitchFamily="18" charset="0"/>
              </a:rPr>
              <a:t>Second Field </a:t>
            </a:r>
          </a:p>
          <a:p>
            <a:r>
              <a:rPr lang="en-US" sz="1100" b="1" dirty="0">
                <a:solidFill>
                  <a:srgbClr val="000000"/>
                </a:solidFill>
                <a:latin typeface="Times New Roman" panose="02020603050405020304" pitchFamily="18" charset="0"/>
              </a:rPr>
              <a:t>4.1.2.1. </a:t>
            </a:r>
            <a:r>
              <a:rPr lang="en-US" sz="1100" dirty="0">
                <a:solidFill>
                  <a:srgbClr val="000000"/>
                </a:solidFill>
                <a:latin typeface="Times New Roman" panose="02020603050405020304" pitchFamily="18" charset="0"/>
              </a:rPr>
              <a:t>Name: </a:t>
            </a:r>
            <a:r>
              <a:rPr lang="en-US" sz="1100" dirty="0" err="1">
                <a:solidFill>
                  <a:srgbClr val="000000"/>
                </a:solidFill>
                <a:latin typeface="Times New Roman" panose="02020603050405020304" pitchFamily="18" charset="0"/>
              </a:rPr>
              <a:t>Lat</a:t>
            </a:r>
            <a:r>
              <a:rPr lang="en-US" sz="1100" dirty="0">
                <a:solidFill>
                  <a:srgbClr val="000000"/>
                </a:solidFill>
                <a:latin typeface="Times New Roman" panose="02020603050405020304" pitchFamily="18" charset="0"/>
              </a:rPr>
              <a:t> </a:t>
            </a:r>
          </a:p>
          <a:p>
            <a:r>
              <a:rPr lang="en-US" sz="1100" b="1" dirty="0">
                <a:solidFill>
                  <a:srgbClr val="000000"/>
                </a:solidFill>
                <a:latin typeface="Times New Roman" panose="02020603050405020304" pitchFamily="18" charset="0"/>
              </a:rPr>
              <a:t>4.1.2.2. </a:t>
            </a:r>
            <a:r>
              <a:rPr lang="en-US" sz="1100" dirty="0">
                <a:solidFill>
                  <a:srgbClr val="000000"/>
                </a:solidFill>
                <a:latin typeface="Times New Roman" panose="02020603050405020304" pitchFamily="18" charset="0"/>
              </a:rPr>
              <a:t>Type: Float </a:t>
            </a:r>
          </a:p>
          <a:p>
            <a:r>
              <a:rPr lang="en-US" sz="1100" b="1" dirty="0">
                <a:solidFill>
                  <a:srgbClr val="000000"/>
                </a:solidFill>
                <a:latin typeface="Times New Roman" panose="02020603050405020304" pitchFamily="18" charset="0"/>
              </a:rPr>
              <a:t>4.1.3. </a:t>
            </a:r>
            <a:r>
              <a:rPr lang="en-US" sz="1100" dirty="0">
                <a:solidFill>
                  <a:srgbClr val="000000"/>
                </a:solidFill>
                <a:latin typeface="Times New Roman" panose="02020603050405020304" pitchFamily="18" charset="0"/>
              </a:rPr>
              <a:t>Third Field </a:t>
            </a:r>
          </a:p>
          <a:p>
            <a:r>
              <a:rPr lang="en-US" sz="1100" b="1" dirty="0">
                <a:solidFill>
                  <a:srgbClr val="000000"/>
                </a:solidFill>
                <a:latin typeface="Times New Roman" panose="02020603050405020304" pitchFamily="18" charset="0"/>
              </a:rPr>
              <a:t>4.1.3.1. </a:t>
            </a:r>
            <a:r>
              <a:rPr lang="en-US" sz="1100" dirty="0">
                <a:solidFill>
                  <a:srgbClr val="000000"/>
                </a:solidFill>
                <a:latin typeface="Times New Roman" panose="02020603050405020304" pitchFamily="18" charset="0"/>
              </a:rPr>
              <a:t>Name: Lon </a:t>
            </a:r>
          </a:p>
          <a:p>
            <a:r>
              <a:rPr lang="en-US" sz="1100" b="1" dirty="0">
                <a:solidFill>
                  <a:srgbClr val="000000"/>
                </a:solidFill>
                <a:latin typeface="Times New Roman" panose="02020603050405020304" pitchFamily="18" charset="0"/>
              </a:rPr>
              <a:t>4.1.3.2. </a:t>
            </a:r>
            <a:r>
              <a:rPr lang="en-US" sz="1100" dirty="0">
                <a:solidFill>
                  <a:srgbClr val="000000"/>
                </a:solidFill>
                <a:latin typeface="Times New Roman" panose="02020603050405020304" pitchFamily="18" charset="0"/>
              </a:rPr>
              <a:t>Type: Float </a:t>
            </a:r>
          </a:p>
          <a:p>
            <a:r>
              <a:rPr lang="en-US" sz="1100" b="1" dirty="0">
                <a:solidFill>
                  <a:srgbClr val="000000"/>
                </a:solidFill>
                <a:latin typeface="Times New Roman" panose="02020603050405020304" pitchFamily="18" charset="0"/>
              </a:rPr>
              <a:t>5. </a:t>
            </a:r>
            <a:r>
              <a:rPr lang="en-US" sz="1100" dirty="0">
                <a:solidFill>
                  <a:srgbClr val="000000"/>
                </a:solidFill>
                <a:latin typeface="Times New Roman" panose="02020603050405020304" pitchFamily="18" charset="0"/>
              </a:rPr>
              <a:t>Edit Fire Field </a:t>
            </a:r>
          </a:p>
          <a:p>
            <a:r>
              <a:rPr lang="en-US" sz="1100" b="1" dirty="0">
                <a:solidFill>
                  <a:srgbClr val="000000"/>
                </a:solidFill>
                <a:latin typeface="Times New Roman" panose="02020603050405020304" pitchFamily="18" charset="0"/>
              </a:rPr>
              <a:t>5.1. </a:t>
            </a:r>
            <a:r>
              <a:rPr lang="en-US" sz="1100" dirty="0">
                <a:solidFill>
                  <a:srgbClr val="000000"/>
                </a:solidFill>
                <a:latin typeface="Times New Roman" panose="02020603050405020304" pitchFamily="18" charset="0"/>
              </a:rPr>
              <a:t>Select the points that are located within the burned area of the fire </a:t>
            </a:r>
          </a:p>
          <a:p>
            <a:r>
              <a:rPr lang="en-US" sz="1100" b="1" dirty="0">
                <a:solidFill>
                  <a:srgbClr val="000000"/>
                </a:solidFill>
                <a:latin typeface="Times New Roman" panose="02020603050405020304" pitchFamily="18" charset="0"/>
              </a:rPr>
              <a:t>5.2. </a:t>
            </a:r>
            <a:r>
              <a:rPr lang="en-US" sz="1100" dirty="0">
                <a:solidFill>
                  <a:srgbClr val="000000"/>
                </a:solidFill>
                <a:latin typeface="Times New Roman" panose="02020603050405020304" pitchFamily="18" charset="0"/>
              </a:rPr>
              <a:t>In the Editor Toolbar, select Start Editing </a:t>
            </a:r>
          </a:p>
          <a:p>
            <a:r>
              <a:rPr lang="en-US" sz="1100" b="1" dirty="0">
                <a:solidFill>
                  <a:srgbClr val="000000"/>
                </a:solidFill>
                <a:latin typeface="Times New Roman" panose="02020603050405020304" pitchFamily="18" charset="0"/>
              </a:rPr>
              <a:t>5.3. </a:t>
            </a:r>
            <a:r>
              <a:rPr lang="en-US" sz="1100" dirty="0">
                <a:solidFill>
                  <a:srgbClr val="000000"/>
                </a:solidFill>
                <a:latin typeface="Times New Roman" panose="02020603050405020304" pitchFamily="18" charset="0"/>
              </a:rPr>
              <a:t>In the attribute table, under the “Fire” field, name the points within the burned area (the selected points) as “fire” and the points outside of the burned area as “non-fire” </a:t>
            </a:r>
          </a:p>
          <a:p>
            <a:r>
              <a:rPr lang="en-US" sz="1100" b="1" dirty="0">
                <a:solidFill>
                  <a:srgbClr val="000000"/>
                </a:solidFill>
                <a:latin typeface="Times New Roman" panose="02020603050405020304" pitchFamily="18" charset="0"/>
              </a:rPr>
              <a:t>5.4. </a:t>
            </a:r>
            <a:r>
              <a:rPr lang="en-US" sz="1100" dirty="0">
                <a:solidFill>
                  <a:srgbClr val="000000"/>
                </a:solidFill>
                <a:latin typeface="Times New Roman" panose="02020603050405020304" pitchFamily="18" charset="0"/>
              </a:rPr>
              <a:t>Clear selection of only fire points. </a:t>
            </a:r>
            <a:endParaRPr lang="en-US" sz="1100" dirty="0" smtClean="0">
              <a:solidFill>
                <a:srgbClr val="000000"/>
              </a:solidFill>
              <a:latin typeface="Times New Roman" panose="02020603050405020304" pitchFamily="18" charset="0"/>
            </a:endParaRPr>
          </a:p>
          <a:p>
            <a:r>
              <a:rPr lang="en-US" sz="1100" dirty="0" smtClean="0">
                <a:solidFill>
                  <a:srgbClr val="000000"/>
                </a:solidFill>
                <a:latin typeface="Times New Roman" panose="02020603050405020304" pitchFamily="18" charset="0"/>
              </a:rPr>
              <a:t>…</a:t>
            </a:r>
            <a:endParaRPr lang="en-US" sz="11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947985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0"/>
            <a:ext cx="4572000" cy="6186309"/>
          </a:xfrm>
          <a:prstGeom prst="rect">
            <a:avLst/>
          </a:prstGeom>
        </p:spPr>
        <p:txBody>
          <a:bodyPr>
            <a:spAutoFit/>
          </a:bodyPr>
          <a:lstStyle/>
          <a:p>
            <a:pPr lvl="0"/>
            <a:r>
              <a:rPr lang="en-US" sz="1100" b="1" dirty="0">
                <a:solidFill>
                  <a:srgbClr val="000000"/>
                </a:solidFill>
                <a:latin typeface="Times New Roman" panose="02020603050405020304" pitchFamily="18" charset="0"/>
              </a:rPr>
              <a:t>6. </a:t>
            </a:r>
            <a:r>
              <a:rPr lang="en-US" sz="1100" dirty="0">
                <a:solidFill>
                  <a:srgbClr val="000000"/>
                </a:solidFill>
                <a:latin typeface="Times New Roman" panose="02020603050405020304" pitchFamily="18" charset="0"/>
              </a:rPr>
              <a:t>Edit </a:t>
            </a:r>
            <a:r>
              <a:rPr lang="en-US" sz="1100" dirty="0" err="1">
                <a:solidFill>
                  <a:srgbClr val="000000"/>
                </a:solidFill>
                <a:latin typeface="Times New Roman" panose="02020603050405020304" pitchFamily="18" charset="0"/>
              </a:rPr>
              <a:t>Lat</a:t>
            </a:r>
            <a:r>
              <a:rPr lang="en-US" sz="1100" dirty="0">
                <a:solidFill>
                  <a:srgbClr val="000000"/>
                </a:solidFill>
                <a:latin typeface="Times New Roman" panose="02020603050405020304" pitchFamily="18" charset="0"/>
              </a:rPr>
              <a:t>/Lon Fields </a:t>
            </a:r>
          </a:p>
          <a:p>
            <a:pPr lvl="0"/>
            <a:r>
              <a:rPr lang="en-US" sz="1100" b="1" dirty="0">
                <a:solidFill>
                  <a:srgbClr val="000000"/>
                </a:solidFill>
                <a:latin typeface="Times New Roman" panose="02020603050405020304" pitchFamily="18" charset="0"/>
              </a:rPr>
              <a:t>6.1. </a:t>
            </a:r>
            <a:r>
              <a:rPr lang="en-US" sz="1100" dirty="0">
                <a:solidFill>
                  <a:srgbClr val="000000"/>
                </a:solidFill>
                <a:latin typeface="Times New Roman" panose="02020603050405020304" pitchFamily="18" charset="0"/>
              </a:rPr>
              <a:t>In the Attribute Table, right click on the “</a:t>
            </a:r>
            <a:r>
              <a:rPr lang="en-US" sz="1100" dirty="0" err="1">
                <a:solidFill>
                  <a:srgbClr val="000000"/>
                </a:solidFill>
                <a:latin typeface="Times New Roman" panose="02020603050405020304" pitchFamily="18" charset="0"/>
              </a:rPr>
              <a:t>Lat</a:t>
            </a:r>
            <a:r>
              <a:rPr lang="en-US" sz="1100" dirty="0">
                <a:solidFill>
                  <a:srgbClr val="000000"/>
                </a:solidFill>
                <a:latin typeface="Times New Roman" panose="02020603050405020304" pitchFamily="18" charset="0"/>
              </a:rPr>
              <a:t>” Field &gt; Calculate Geometry </a:t>
            </a:r>
          </a:p>
          <a:p>
            <a:pPr lvl="0"/>
            <a:r>
              <a:rPr lang="en-US" sz="1100" b="1" dirty="0">
                <a:solidFill>
                  <a:srgbClr val="000000"/>
                </a:solidFill>
                <a:latin typeface="Times New Roman" panose="02020603050405020304" pitchFamily="18" charset="0"/>
              </a:rPr>
              <a:t>6.1.1. </a:t>
            </a:r>
            <a:r>
              <a:rPr lang="en-US" sz="1100" dirty="0">
                <a:solidFill>
                  <a:srgbClr val="000000"/>
                </a:solidFill>
                <a:latin typeface="Times New Roman" panose="02020603050405020304" pitchFamily="18" charset="0"/>
              </a:rPr>
              <a:t>Property: Y Coordinate of Point </a:t>
            </a:r>
          </a:p>
          <a:p>
            <a:pPr lvl="0"/>
            <a:r>
              <a:rPr lang="en-US" sz="1100" b="1" dirty="0">
                <a:solidFill>
                  <a:srgbClr val="000000"/>
                </a:solidFill>
                <a:latin typeface="Times New Roman" panose="02020603050405020304" pitchFamily="18" charset="0"/>
              </a:rPr>
              <a:t>6.1.2. </a:t>
            </a:r>
            <a:r>
              <a:rPr lang="en-US" sz="1100" dirty="0">
                <a:solidFill>
                  <a:srgbClr val="000000"/>
                </a:solidFill>
                <a:latin typeface="Times New Roman" panose="02020603050405020304" pitchFamily="18" charset="0"/>
              </a:rPr>
              <a:t>Units: Decimal Degrees </a:t>
            </a:r>
          </a:p>
          <a:p>
            <a:pPr lvl="0"/>
            <a:r>
              <a:rPr lang="en-US" sz="1100" b="1" dirty="0">
                <a:solidFill>
                  <a:srgbClr val="000000"/>
                </a:solidFill>
                <a:latin typeface="Times New Roman" panose="02020603050405020304" pitchFamily="18" charset="0"/>
              </a:rPr>
              <a:t>6.2. </a:t>
            </a:r>
            <a:r>
              <a:rPr lang="en-US" sz="1100" dirty="0">
                <a:solidFill>
                  <a:srgbClr val="000000"/>
                </a:solidFill>
                <a:latin typeface="Times New Roman" panose="02020603050405020304" pitchFamily="18" charset="0"/>
              </a:rPr>
              <a:t>right click on the “Lon” Field &gt; Calculate Geometry </a:t>
            </a:r>
          </a:p>
          <a:p>
            <a:pPr lvl="0"/>
            <a:r>
              <a:rPr lang="en-US" sz="1100" b="1" dirty="0">
                <a:solidFill>
                  <a:srgbClr val="000000"/>
                </a:solidFill>
                <a:latin typeface="Times New Roman" panose="02020603050405020304" pitchFamily="18" charset="0"/>
              </a:rPr>
              <a:t>6.2.1. </a:t>
            </a:r>
            <a:r>
              <a:rPr lang="en-US" sz="1100" dirty="0">
                <a:solidFill>
                  <a:srgbClr val="000000"/>
                </a:solidFill>
                <a:latin typeface="Times New Roman" panose="02020603050405020304" pitchFamily="18" charset="0"/>
              </a:rPr>
              <a:t>Property: X Coordinate of Point </a:t>
            </a:r>
          </a:p>
          <a:p>
            <a:pPr lvl="0"/>
            <a:r>
              <a:rPr lang="en-US" sz="1100" b="1" dirty="0">
                <a:solidFill>
                  <a:srgbClr val="000000"/>
                </a:solidFill>
                <a:latin typeface="Times New Roman" panose="02020603050405020304" pitchFamily="18" charset="0"/>
              </a:rPr>
              <a:t>6.2.2. </a:t>
            </a:r>
            <a:r>
              <a:rPr lang="en-US" sz="1100" dirty="0">
                <a:solidFill>
                  <a:srgbClr val="000000"/>
                </a:solidFill>
                <a:latin typeface="Times New Roman" panose="02020603050405020304" pitchFamily="18" charset="0"/>
              </a:rPr>
              <a:t>Units: Decimal Degrees </a:t>
            </a:r>
          </a:p>
          <a:p>
            <a:pPr lvl="0"/>
            <a:r>
              <a:rPr lang="en-US" sz="1100" b="1" dirty="0">
                <a:solidFill>
                  <a:srgbClr val="000000"/>
                </a:solidFill>
                <a:latin typeface="Times New Roman" panose="02020603050405020304" pitchFamily="18" charset="0"/>
              </a:rPr>
              <a:t>6.2.3. </a:t>
            </a:r>
            <a:r>
              <a:rPr lang="en-US" sz="1100" dirty="0">
                <a:solidFill>
                  <a:srgbClr val="000000"/>
                </a:solidFill>
                <a:latin typeface="Times New Roman" panose="02020603050405020304" pitchFamily="18" charset="0"/>
              </a:rPr>
              <a:t>Click the Editor Dropdown and select Save Edits and then Stop Editing </a:t>
            </a:r>
          </a:p>
          <a:p>
            <a:pPr lvl="0"/>
            <a:endParaRPr lang="en-US" sz="1100" dirty="0">
              <a:solidFill>
                <a:srgbClr val="000000"/>
              </a:solidFill>
              <a:latin typeface="Times New Roman" panose="02020603050405020304" pitchFamily="18" charset="0"/>
            </a:endParaRPr>
          </a:p>
          <a:p>
            <a:pPr lvl="0"/>
            <a:r>
              <a:rPr lang="en-US" sz="1100" b="1" dirty="0">
                <a:solidFill>
                  <a:srgbClr val="000000"/>
                </a:solidFill>
                <a:latin typeface="Times New Roman" panose="02020603050405020304" pitchFamily="18" charset="0"/>
              </a:rPr>
              <a:t>Format Points to be used in </a:t>
            </a:r>
            <a:r>
              <a:rPr lang="en-US" sz="1100" b="1" dirty="0" err="1">
                <a:solidFill>
                  <a:srgbClr val="000000"/>
                </a:solidFill>
                <a:latin typeface="Times New Roman" panose="02020603050405020304" pitchFamily="18" charset="0"/>
              </a:rPr>
              <a:t>AppEEARS</a:t>
            </a:r>
            <a:r>
              <a:rPr lang="en-US" sz="1100" b="1" dirty="0">
                <a:solidFill>
                  <a:srgbClr val="000000"/>
                </a:solidFill>
                <a:latin typeface="Times New Roman" panose="02020603050405020304" pitchFamily="18" charset="0"/>
              </a:rPr>
              <a:t> </a:t>
            </a:r>
            <a:endParaRPr lang="en-US" sz="1100" dirty="0">
              <a:solidFill>
                <a:srgbClr val="000000"/>
              </a:solidFill>
              <a:latin typeface="Times New Roman" panose="02020603050405020304" pitchFamily="18" charset="0"/>
            </a:endParaRPr>
          </a:p>
          <a:p>
            <a:pPr lvl="0"/>
            <a:r>
              <a:rPr lang="en-US" sz="1100" b="1" dirty="0">
                <a:solidFill>
                  <a:srgbClr val="000000"/>
                </a:solidFill>
                <a:latin typeface="Times New Roman" panose="02020603050405020304" pitchFamily="18" charset="0"/>
              </a:rPr>
              <a:t>7. </a:t>
            </a:r>
            <a:r>
              <a:rPr lang="en-US" sz="1100" dirty="0">
                <a:solidFill>
                  <a:srgbClr val="000000"/>
                </a:solidFill>
                <a:latin typeface="Times New Roman" panose="02020603050405020304" pitchFamily="18" charset="0"/>
              </a:rPr>
              <a:t>Export Attribute Table as a text file </a:t>
            </a:r>
          </a:p>
          <a:p>
            <a:pPr lvl="0"/>
            <a:r>
              <a:rPr lang="en-US" sz="1100" b="1" dirty="0">
                <a:solidFill>
                  <a:srgbClr val="000000"/>
                </a:solidFill>
                <a:latin typeface="Times New Roman" panose="02020603050405020304" pitchFamily="18" charset="0"/>
              </a:rPr>
              <a:t>7.1. </a:t>
            </a:r>
            <a:r>
              <a:rPr lang="en-US" sz="1100" dirty="0">
                <a:solidFill>
                  <a:srgbClr val="000000"/>
                </a:solidFill>
                <a:latin typeface="Times New Roman" panose="02020603050405020304" pitchFamily="18" charset="0"/>
              </a:rPr>
              <a:t>From the Table Options dropdown, select Export </a:t>
            </a:r>
          </a:p>
          <a:p>
            <a:pPr lvl="0"/>
            <a:r>
              <a:rPr lang="en-US" sz="1100" b="1" dirty="0">
                <a:solidFill>
                  <a:srgbClr val="000000"/>
                </a:solidFill>
                <a:latin typeface="Times New Roman" panose="02020603050405020304" pitchFamily="18" charset="0"/>
              </a:rPr>
              <a:t>7.2. </a:t>
            </a:r>
            <a:r>
              <a:rPr lang="en-US" sz="1100" dirty="0">
                <a:solidFill>
                  <a:srgbClr val="000000"/>
                </a:solidFill>
                <a:latin typeface="Times New Roman" panose="02020603050405020304" pitchFamily="18" charset="0"/>
              </a:rPr>
              <a:t>Navigate to your workshop folder and change the “Save As” type to Text File </a:t>
            </a:r>
          </a:p>
          <a:p>
            <a:pPr lvl="0"/>
            <a:r>
              <a:rPr lang="en-US" sz="1100" b="1" dirty="0">
                <a:solidFill>
                  <a:srgbClr val="000000"/>
                </a:solidFill>
                <a:latin typeface="Times New Roman" panose="02020603050405020304" pitchFamily="18" charset="0"/>
              </a:rPr>
              <a:t>8. </a:t>
            </a:r>
            <a:r>
              <a:rPr lang="en-US" sz="1100" dirty="0">
                <a:solidFill>
                  <a:srgbClr val="000000"/>
                </a:solidFill>
                <a:latin typeface="Times New Roman" panose="02020603050405020304" pitchFamily="18" charset="0"/>
              </a:rPr>
              <a:t>Open an Excel workbook </a:t>
            </a:r>
          </a:p>
          <a:p>
            <a:pPr lvl="0"/>
            <a:r>
              <a:rPr lang="en-US" sz="1100" b="1" dirty="0">
                <a:solidFill>
                  <a:srgbClr val="000000"/>
                </a:solidFill>
                <a:latin typeface="Times New Roman" panose="02020603050405020304" pitchFamily="18" charset="0"/>
              </a:rPr>
              <a:t>8.1. </a:t>
            </a:r>
            <a:r>
              <a:rPr lang="en-US" sz="1100" dirty="0">
                <a:solidFill>
                  <a:srgbClr val="000000"/>
                </a:solidFill>
                <a:latin typeface="Times New Roman" panose="02020603050405020304" pitchFamily="18" charset="0"/>
              </a:rPr>
              <a:t>Under the Data Tab, select Get External Data &gt; From Text </a:t>
            </a:r>
          </a:p>
          <a:p>
            <a:pPr lvl="0"/>
            <a:r>
              <a:rPr lang="en-US" sz="1100" b="1" dirty="0">
                <a:solidFill>
                  <a:srgbClr val="000000"/>
                </a:solidFill>
                <a:latin typeface="Times New Roman" panose="02020603050405020304" pitchFamily="18" charset="0"/>
              </a:rPr>
              <a:t>8.2. </a:t>
            </a:r>
            <a:r>
              <a:rPr lang="en-US" sz="1100" dirty="0">
                <a:solidFill>
                  <a:srgbClr val="000000"/>
                </a:solidFill>
                <a:latin typeface="Times New Roman" panose="02020603050405020304" pitchFamily="18" charset="0"/>
              </a:rPr>
              <a:t>Navigate to the text file you exported from ArcMap </a:t>
            </a:r>
          </a:p>
          <a:p>
            <a:pPr lvl="0"/>
            <a:r>
              <a:rPr lang="en-US" sz="1100" b="1" dirty="0">
                <a:solidFill>
                  <a:srgbClr val="000000"/>
                </a:solidFill>
                <a:latin typeface="Times New Roman" panose="02020603050405020304" pitchFamily="18" charset="0"/>
              </a:rPr>
              <a:t>8.3. </a:t>
            </a:r>
            <a:r>
              <a:rPr lang="en-US" sz="1100" dirty="0">
                <a:solidFill>
                  <a:srgbClr val="000000"/>
                </a:solidFill>
                <a:latin typeface="Times New Roman" panose="02020603050405020304" pitchFamily="18" charset="0"/>
              </a:rPr>
              <a:t>In the Text Import Wizard </a:t>
            </a:r>
          </a:p>
          <a:p>
            <a:pPr lvl="0"/>
            <a:r>
              <a:rPr lang="en-US" sz="1100" b="1" dirty="0">
                <a:solidFill>
                  <a:srgbClr val="000000"/>
                </a:solidFill>
                <a:latin typeface="Times New Roman" panose="02020603050405020304" pitchFamily="18" charset="0"/>
              </a:rPr>
              <a:t>8.3.1. </a:t>
            </a:r>
            <a:r>
              <a:rPr lang="en-US" sz="1100" dirty="0">
                <a:solidFill>
                  <a:srgbClr val="000000"/>
                </a:solidFill>
                <a:latin typeface="Times New Roman" panose="02020603050405020304" pitchFamily="18" charset="0"/>
              </a:rPr>
              <a:t>Choose Delimited &gt; Next &gt; </a:t>
            </a:r>
          </a:p>
          <a:p>
            <a:pPr lvl="0"/>
            <a:r>
              <a:rPr lang="en-US" sz="1100" b="1" dirty="0">
                <a:solidFill>
                  <a:srgbClr val="000000"/>
                </a:solidFill>
                <a:latin typeface="Times New Roman" panose="02020603050405020304" pitchFamily="18" charset="0"/>
              </a:rPr>
              <a:t>8.3.1.1. </a:t>
            </a:r>
            <a:r>
              <a:rPr lang="en-US" sz="1100" dirty="0">
                <a:solidFill>
                  <a:srgbClr val="000000"/>
                </a:solidFill>
                <a:latin typeface="Times New Roman" panose="02020603050405020304" pitchFamily="18" charset="0"/>
              </a:rPr>
              <a:t>Delimiters: Comma &gt; Finish </a:t>
            </a:r>
          </a:p>
          <a:p>
            <a:pPr lvl="0"/>
            <a:r>
              <a:rPr lang="en-US" sz="1100" b="1" dirty="0">
                <a:solidFill>
                  <a:srgbClr val="000000"/>
                </a:solidFill>
                <a:latin typeface="Times New Roman" panose="02020603050405020304" pitchFamily="18" charset="0"/>
              </a:rPr>
              <a:t>8.4. </a:t>
            </a:r>
            <a:r>
              <a:rPr lang="en-US" sz="1100" dirty="0">
                <a:solidFill>
                  <a:srgbClr val="000000"/>
                </a:solidFill>
                <a:latin typeface="Times New Roman" panose="02020603050405020304" pitchFamily="18" charset="0"/>
              </a:rPr>
              <a:t>Delete the “Id” column </a:t>
            </a:r>
          </a:p>
          <a:p>
            <a:pPr lvl="0"/>
            <a:r>
              <a:rPr lang="en-US" sz="1100" b="1" dirty="0">
                <a:solidFill>
                  <a:srgbClr val="000000"/>
                </a:solidFill>
                <a:latin typeface="Times New Roman" panose="02020603050405020304" pitchFamily="18" charset="0"/>
              </a:rPr>
              <a:t>8.5. </a:t>
            </a:r>
            <a:r>
              <a:rPr lang="en-US" sz="1100" dirty="0">
                <a:solidFill>
                  <a:srgbClr val="000000"/>
                </a:solidFill>
                <a:latin typeface="Times New Roman" panose="02020603050405020304" pitchFamily="18" charset="0"/>
              </a:rPr>
              <a:t>File &gt; Save As &gt; Save As Type &gt; CSV (comma delimited) </a:t>
            </a:r>
          </a:p>
          <a:p>
            <a:pPr lvl="0"/>
            <a:r>
              <a:rPr lang="en-US" sz="1100" b="1" dirty="0">
                <a:solidFill>
                  <a:srgbClr val="000000"/>
                </a:solidFill>
                <a:latin typeface="Times New Roman" panose="02020603050405020304" pitchFamily="18" charset="0"/>
              </a:rPr>
              <a:t>8.5.1. </a:t>
            </a:r>
            <a:r>
              <a:rPr lang="en-US" sz="1100" dirty="0">
                <a:solidFill>
                  <a:srgbClr val="000000"/>
                </a:solidFill>
                <a:latin typeface="Times New Roman" panose="02020603050405020304" pitchFamily="18" charset="0"/>
              </a:rPr>
              <a:t>Click Yes </a:t>
            </a:r>
          </a:p>
          <a:p>
            <a:pPr lvl="0"/>
            <a:endParaRPr lang="en-US" sz="1100" dirty="0">
              <a:solidFill>
                <a:srgbClr val="000000"/>
              </a:solidFill>
              <a:latin typeface="Times New Roman" panose="02020603050405020304" pitchFamily="18" charset="0"/>
            </a:endParaRPr>
          </a:p>
          <a:p>
            <a:pPr lvl="0"/>
            <a:r>
              <a:rPr lang="en-US" sz="1100" b="1" dirty="0">
                <a:solidFill>
                  <a:srgbClr val="000000"/>
                </a:solidFill>
                <a:latin typeface="Times New Roman" panose="02020603050405020304" pitchFamily="18" charset="0"/>
              </a:rPr>
              <a:t>In Web Browser: Make a Sample Request in </a:t>
            </a:r>
            <a:r>
              <a:rPr lang="en-US" sz="1100" b="1" dirty="0" err="1">
                <a:solidFill>
                  <a:srgbClr val="000000"/>
                </a:solidFill>
                <a:latin typeface="Times New Roman" panose="02020603050405020304" pitchFamily="18" charset="0"/>
              </a:rPr>
              <a:t>AppEEARS</a:t>
            </a:r>
            <a:r>
              <a:rPr lang="en-US" sz="1100" b="1" dirty="0">
                <a:solidFill>
                  <a:srgbClr val="000000"/>
                </a:solidFill>
                <a:latin typeface="Times New Roman" panose="02020603050405020304" pitchFamily="18" charset="0"/>
              </a:rPr>
              <a:t> </a:t>
            </a:r>
            <a:endParaRPr lang="en-US" sz="1100" dirty="0">
              <a:solidFill>
                <a:srgbClr val="000000"/>
              </a:solidFill>
              <a:latin typeface="Times New Roman" panose="02020603050405020304" pitchFamily="18" charset="0"/>
            </a:endParaRPr>
          </a:p>
          <a:p>
            <a:pPr lvl="0"/>
            <a:r>
              <a:rPr lang="pl-PL" sz="1100" b="1" dirty="0">
                <a:solidFill>
                  <a:srgbClr val="000000"/>
                </a:solidFill>
                <a:latin typeface="Times New Roman" panose="02020603050405020304" pitchFamily="18" charset="0"/>
              </a:rPr>
              <a:t>9. </a:t>
            </a:r>
            <a:r>
              <a:rPr lang="pl-PL" sz="1100" dirty="0">
                <a:solidFill>
                  <a:srgbClr val="000000"/>
                </a:solidFill>
                <a:latin typeface="Times New Roman" panose="02020603050405020304" pitchFamily="18" charset="0"/>
              </a:rPr>
              <a:t>Go to https://lpdaacsvc.cr.usgs.gov/appeears/ </a:t>
            </a:r>
          </a:p>
          <a:p>
            <a:pPr lvl="0"/>
            <a:r>
              <a:rPr lang="en-US" sz="1100" b="1" dirty="0">
                <a:solidFill>
                  <a:srgbClr val="000000"/>
                </a:solidFill>
                <a:latin typeface="Times New Roman" panose="02020603050405020304" pitchFamily="18" charset="0"/>
              </a:rPr>
              <a:t>10. </a:t>
            </a:r>
            <a:r>
              <a:rPr lang="en-US" sz="1100" dirty="0">
                <a:solidFill>
                  <a:srgbClr val="000000"/>
                </a:solidFill>
                <a:latin typeface="Times New Roman" panose="02020603050405020304" pitchFamily="18" charset="0"/>
              </a:rPr>
              <a:t>Under the Extract Dropdown, select Point Sample </a:t>
            </a:r>
          </a:p>
          <a:p>
            <a:pPr lvl="0"/>
            <a:r>
              <a:rPr lang="en-US" sz="1100" b="1" dirty="0">
                <a:solidFill>
                  <a:srgbClr val="000000"/>
                </a:solidFill>
                <a:latin typeface="Times New Roman" panose="02020603050405020304" pitchFamily="18" charset="0"/>
              </a:rPr>
              <a:t>11. </a:t>
            </a:r>
            <a:r>
              <a:rPr lang="en-US" sz="1100" dirty="0">
                <a:solidFill>
                  <a:srgbClr val="000000"/>
                </a:solidFill>
                <a:latin typeface="Times New Roman" panose="02020603050405020304" pitchFamily="18" charset="0"/>
              </a:rPr>
              <a:t>Select “Start a new request” </a:t>
            </a:r>
          </a:p>
          <a:p>
            <a:pPr lvl="0"/>
            <a:r>
              <a:rPr lang="en-US" sz="1100" b="1" dirty="0">
                <a:solidFill>
                  <a:srgbClr val="000000"/>
                </a:solidFill>
                <a:latin typeface="Times New Roman" panose="02020603050405020304" pitchFamily="18" charset="0"/>
              </a:rPr>
              <a:t>12. </a:t>
            </a:r>
            <a:r>
              <a:rPr lang="en-US" sz="1100" dirty="0">
                <a:solidFill>
                  <a:srgbClr val="000000"/>
                </a:solidFill>
                <a:latin typeface="Times New Roman" panose="02020603050405020304" pitchFamily="18" charset="0"/>
              </a:rPr>
              <a:t>Extract Point Sample </a:t>
            </a:r>
          </a:p>
          <a:p>
            <a:pPr lvl="0"/>
            <a:r>
              <a:rPr lang="en-US" sz="1100" b="1" dirty="0">
                <a:solidFill>
                  <a:srgbClr val="000000"/>
                </a:solidFill>
                <a:latin typeface="Times New Roman" panose="02020603050405020304" pitchFamily="18" charset="0"/>
              </a:rPr>
              <a:t>12.1. </a:t>
            </a:r>
            <a:r>
              <a:rPr lang="en-US" sz="1100" dirty="0">
                <a:solidFill>
                  <a:srgbClr val="000000"/>
                </a:solidFill>
                <a:latin typeface="Times New Roman" panose="02020603050405020304" pitchFamily="18" charset="0"/>
              </a:rPr>
              <a:t>Enter a Name </a:t>
            </a:r>
          </a:p>
          <a:p>
            <a:pPr lvl="0"/>
            <a:r>
              <a:rPr lang="en-US" sz="1100" b="1" dirty="0">
                <a:solidFill>
                  <a:srgbClr val="000000"/>
                </a:solidFill>
                <a:latin typeface="Times New Roman" panose="02020603050405020304" pitchFamily="18" charset="0"/>
              </a:rPr>
              <a:t>12.2. </a:t>
            </a:r>
            <a:r>
              <a:rPr lang="en-US" sz="1100" dirty="0">
                <a:solidFill>
                  <a:srgbClr val="000000"/>
                </a:solidFill>
                <a:latin typeface="Times New Roman" panose="02020603050405020304" pitchFamily="18" charset="0"/>
              </a:rPr>
              <a:t>“Drag and Drop” the csv file of point locations into the Upload coordinates from a file section </a:t>
            </a:r>
          </a:p>
          <a:p>
            <a:pPr lvl="0"/>
            <a:r>
              <a:rPr lang="en-US" sz="1100" b="1" dirty="0">
                <a:solidFill>
                  <a:srgbClr val="000000"/>
                </a:solidFill>
                <a:latin typeface="Times New Roman" panose="02020603050405020304" pitchFamily="18" charset="0"/>
              </a:rPr>
              <a:t>12.3. </a:t>
            </a:r>
            <a:r>
              <a:rPr lang="en-US" sz="1100" dirty="0">
                <a:solidFill>
                  <a:srgbClr val="000000"/>
                </a:solidFill>
                <a:latin typeface="Times New Roman" panose="02020603050405020304" pitchFamily="18" charset="0"/>
              </a:rPr>
              <a:t>Start Date: 01-01-2000 </a:t>
            </a:r>
          </a:p>
          <a:p>
            <a:pPr lvl="0"/>
            <a:r>
              <a:rPr lang="en-US" sz="1100" b="1" dirty="0">
                <a:solidFill>
                  <a:srgbClr val="000000"/>
                </a:solidFill>
                <a:latin typeface="Times New Roman" panose="02020603050405020304" pitchFamily="18" charset="0"/>
              </a:rPr>
              <a:t>12.4. </a:t>
            </a:r>
            <a:r>
              <a:rPr lang="en-US" sz="1100" dirty="0">
                <a:solidFill>
                  <a:srgbClr val="000000"/>
                </a:solidFill>
                <a:latin typeface="Times New Roman" panose="02020603050405020304" pitchFamily="18" charset="0"/>
              </a:rPr>
              <a:t>End Date: 12/31/2004 </a:t>
            </a:r>
            <a:endParaRPr lang="en-US" sz="1100" dirty="0" smtClean="0">
              <a:solidFill>
                <a:srgbClr val="000000"/>
              </a:solidFill>
              <a:latin typeface="Times New Roman" panose="02020603050405020304" pitchFamily="18" charset="0"/>
            </a:endParaRPr>
          </a:p>
          <a:p>
            <a:pPr lvl="0"/>
            <a:r>
              <a:rPr lang="en-US" sz="1100" dirty="0" smtClean="0">
                <a:solidFill>
                  <a:srgbClr val="000000"/>
                </a:solidFill>
                <a:latin typeface="Times New Roman" panose="02020603050405020304" pitchFamily="18" charset="0"/>
              </a:rPr>
              <a:t>…</a:t>
            </a:r>
            <a:endParaRPr lang="en-US" sz="11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322881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9450" y="923925"/>
            <a:ext cx="52451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63500"/>
            <a:ext cx="4572000" cy="3647152"/>
          </a:xfrm>
          <a:prstGeom prst="rect">
            <a:avLst/>
          </a:prstGeom>
        </p:spPr>
        <p:txBody>
          <a:bodyPr>
            <a:spAutoFit/>
          </a:bodyPr>
          <a:lstStyle/>
          <a:p>
            <a:pPr lvl="0"/>
            <a:r>
              <a:rPr lang="en-US" sz="1100" b="1" dirty="0">
                <a:solidFill>
                  <a:srgbClr val="000000"/>
                </a:solidFill>
                <a:latin typeface="Times New Roman" panose="02020603050405020304" pitchFamily="18" charset="0"/>
              </a:rPr>
              <a:t>12.5. </a:t>
            </a:r>
            <a:r>
              <a:rPr lang="en-US" sz="1100" dirty="0">
                <a:solidFill>
                  <a:srgbClr val="000000"/>
                </a:solidFill>
                <a:latin typeface="Times New Roman" panose="02020603050405020304" pitchFamily="18" charset="0"/>
              </a:rPr>
              <a:t>Select the Layers to include in the sample: </a:t>
            </a:r>
          </a:p>
          <a:p>
            <a:pPr lvl="0"/>
            <a:r>
              <a:rPr lang="en-US" sz="1100" b="1" dirty="0">
                <a:solidFill>
                  <a:srgbClr val="000000"/>
                </a:solidFill>
                <a:latin typeface="Times New Roman" panose="02020603050405020304" pitchFamily="18" charset="0"/>
              </a:rPr>
              <a:t>12.5.1.1. </a:t>
            </a:r>
            <a:r>
              <a:rPr lang="en-US" sz="1100" dirty="0">
                <a:solidFill>
                  <a:srgbClr val="000000"/>
                </a:solidFill>
                <a:latin typeface="Times New Roman" panose="02020603050405020304" pitchFamily="18" charset="0"/>
              </a:rPr>
              <a:t>MOD13Q1.006 &gt;_250m_16_days_NDVI </a:t>
            </a:r>
          </a:p>
          <a:p>
            <a:pPr lvl="0"/>
            <a:r>
              <a:rPr lang="en-US" sz="1100" b="1" dirty="0">
                <a:solidFill>
                  <a:srgbClr val="000000"/>
                </a:solidFill>
                <a:latin typeface="Times New Roman" panose="02020603050405020304" pitchFamily="18" charset="0"/>
              </a:rPr>
              <a:t>12.5.1.2. </a:t>
            </a:r>
            <a:r>
              <a:rPr lang="en-US" sz="1100" dirty="0">
                <a:solidFill>
                  <a:srgbClr val="000000"/>
                </a:solidFill>
                <a:latin typeface="Times New Roman" panose="02020603050405020304" pitchFamily="18" charset="0"/>
              </a:rPr>
              <a:t>MOD11A2.006 &gt; LST_Day_1km </a:t>
            </a:r>
          </a:p>
          <a:p>
            <a:pPr lvl="0"/>
            <a:r>
              <a:rPr lang="en-US" sz="1100" b="1" dirty="0">
                <a:solidFill>
                  <a:srgbClr val="000000"/>
                </a:solidFill>
                <a:latin typeface="Times New Roman" panose="02020603050405020304" pitchFamily="18" charset="0"/>
              </a:rPr>
              <a:t>12.5.1.3. </a:t>
            </a:r>
            <a:r>
              <a:rPr lang="en-US" sz="1100" dirty="0">
                <a:solidFill>
                  <a:srgbClr val="000000"/>
                </a:solidFill>
                <a:latin typeface="Times New Roman" panose="02020603050405020304" pitchFamily="18" charset="0"/>
              </a:rPr>
              <a:t>WELDUSMO.001 &gt; NDVI_TOA </a:t>
            </a:r>
          </a:p>
          <a:p>
            <a:pPr lvl="0"/>
            <a:r>
              <a:rPr lang="en-US" sz="1100" b="1" dirty="0">
                <a:solidFill>
                  <a:srgbClr val="000000"/>
                </a:solidFill>
                <a:latin typeface="Times New Roman" panose="02020603050405020304" pitchFamily="18" charset="0"/>
              </a:rPr>
              <a:t>12.5.1.4. </a:t>
            </a:r>
            <a:r>
              <a:rPr lang="en-US" sz="1100" dirty="0">
                <a:solidFill>
                  <a:srgbClr val="000000"/>
                </a:solidFill>
                <a:latin typeface="Times New Roman" panose="02020603050405020304" pitchFamily="18" charset="0"/>
              </a:rPr>
              <a:t>MOD14A2.006 &gt; </a:t>
            </a:r>
            <a:r>
              <a:rPr lang="en-US" sz="1100" dirty="0" err="1">
                <a:solidFill>
                  <a:srgbClr val="000000"/>
                </a:solidFill>
                <a:latin typeface="Times New Roman" panose="02020603050405020304" pitchFamily="18" charset="0"/>
              </a:rPr>
              <a:t>FireMask</a:t>
            </a:r>
            <a:r>
              <a:rPr lang="en-US" sz="1100" dirty="0">
                <a:solidFill>
                  <a:srgbClr val="000000"/>
                </a:solidFill>
                <a:latin typeface="Times New Roman" panose="02020603050405020304" pitchFamily="18" charset="0"/>
              </a:rPr>
              <a:t> </a:t>
            </a:r>
          </a:p>
          <a:p>
            <a:pPr lvl="0"/>
            <a:r>
              <a:rPr lang="en-US" sz="1100" b="1" dirty="0">
                <a:solidFill>
                  <a:srgbClr val="000000"/>
                </a:solidFill>
                <a:latin typeface="Times New Roman" panose="02020603050405020304" pitchFamily="18" charset="0"/>
              </a:rPr>
              <a:t>12.5.2. </a:t>
            </a:r>
            <a:r>
              <a:rPr lang="en-US" sz="1100" dirty="0">
                <a:solidFill>
                  <a:srgbClr val="000000"/>
                </a:solidFill>
                <a:latin typeface="Times New Roman" panose="02020603050405020304" pitchFamily="18" charset="0"/>
              </a:rPr>
              <a:t>Submit Request </a:t>
            </a:r>
          </a:p>
          <a:p>
            <a:pPr lvl="0"/>
            <a:r>
              <a:rPr lang="en-US" sz="1100" b="1" dirty="0">
                <a:solidFill>
                  <a:srgbClr val="000000"/>
                </a:solidFill>
                <a:latin typeface="Times New Roman" panose="02020603050405020304" pitchFamily="18" charset="0"/>
              </a:rPr>
              <a:t>13. </a:t>
            </a:r>
            <a:r>
              <a:rPr lang="en-US" sz="1100" dirty="0">
                <a:solidFill>
                  <a:srgbClr val="000000"/>
                </a:solidFill>
                <a:latin typeface="Times New Roman" panose="02020603050405020304" pitchFamily="18" charset="0"/>
              </a:rPr>
              <a:t>Explore </a:t>
            </a:r>
            <a:r>
              <a:rPr lang="en-US" sz="1100" dirty="0" err="1">
                <a:solidFill>
                  <a:srgbClr val="000000"/>
                </a:solidFill>
                <a:latin typeface="Times New Roman" panose="02020603050405020304" pitchFamily="18" charset="0"/>
              </a:rPr>
              <a:t>AppEEARS</a:t>
            </a:r>
            <a:r>
              <a:rPr lang="en-US" sz="1100" dirty="0">
                <a:solidFill>
                  <a:srgbClr val="000000"/>
                </a:solidFill>
                <a:latin typeface="Times New Roman" panose="02020603050405020304" pitchFamily="18" charset="0"/>
              </a:rPr>
              <a:t> Request </a:t>
            </a:r>
          </a:p>
          <a:p>
            <a:pPr lvl="0"/>
            <a:r>
              <a:rPr lang="en-US" sz="1100" b="1" dirty="0">
                <a:solidFill>
                  <a:srgbClr val="000000"/>
                </a:solidFill>
                <a:latin typeface="Times New Roman" panose="02020603050405020304" pitchFamily="18" charset="0"/>
              </a:rPr>
              <a:t>13.1.1. </a:t>
            </a:r>
            <a:r>
              <a:rPr lang="en-US" sz="1100" dirty="0">
                <a:solidFill>
                  <a:srgbClr val="000000"/>
                </a:solidFill>
                <a:latin typeface="Times New Roman" panose="02020603050405020304" pitchFamily="18" charset="0"/>
              </a:rPr>
              <a:t>Click on the Explore Tab </a:t>
            </a:r>
          </a:p>
          <a:p>
            <a:pPr lvl="0"/>
            <a:r>
              <a:rPr lang="en-US" sz="1100" b="1" dirty="0">
                <a:solidFill>
                  <a:srgbClr val="000000"/>
                </a:solidFill>
                <a:latin typeface="Times New Roman" panose="02020603050405020304" pitchFamily="18" charset="0"/>
              </a:rPr>
              <a:t>13.1.2. </a:t>
            </a:r>
            <a:r>
              <a:rPr lang="en-US" sz="1100" dirty="0">
                <a:solidFill>
                  <a:srgbClr val="000000"/>
                </a:solidFill>
                <a:latin typeface="Times New Roman" panose="02020603050405020304" pitchFamily="18" charset="0"/>
              </a:rPr>
              <a:t>Once the order has completed processing, click on the request </a:t>
            </a:r>
          </a:p>
          <a:p>
            <a:pPr lvl="0"/>
            <a:r>
              <a:rPr lang="en-US" sz="1100" b="1" dirty="0">
                <a:solidFill>
                  <a:srgbClr val="000000"/>
                </a:solidFill>
                <a:latin typeface="Times New Roman" panose="02020603050405020304" pitchFamily="18" charset="0"/>
              </a:rPr>
              <a:t>13.1.3. </a:t>
            </a:r>
            <a:r>
              <a:rPr lang="en-US" sz="1100" dirty="0">
                <a:solidFill>
                  <a:srgbClr val="000000"/>
                </a:solidFill>
                <a:latin typeface="Times New Roman" panose="02020603050405020304" pitchFamily="18" charset="0"/>
              </a:rPr>
              <a:t>Explore the data visualizations—look for changes due to fire disturbance and vegetation recovery over time! </a:t>
            </a:r>
          </a:p>
          <a:p>
            <a:pPr lvl="0"/>
            <a:r>
              <a:rPr lang="en-US" sz="1100" b="1" dirty="0">
                <a:solidFill>
                  <a:srgbClr val="000000"/>
                </a:solidFill>
                <a:latin typeface="Times New Roman" panose="02020603050405020304" pitchFamily="18" charset="0"/>
              </a:rPr>
              <a:t>14. </a:t>
            </a:r>
            <a:r>
              <a:rPr lang="en-US" sz="1100" dirty="0">
                <a:solidFill>
                  <a:srgbClr val="000000"/>
                </a:solidFill>
                <a:latin typeface="Times New Roman" panose="02020603050405020304" pitchFamily="18" charset="0"/>
              </a:rPr>
              <a:t>Download </a:t>
            </a:r>
            <a:r>
              <a:rPr lang="en-US" sz="1100" dirty="0" err="1">
                <a:solidFill>
                  <a:srgbClr val="000000"/>
                </a:solidFill>
                <a:latin typeface="Times New Roman" panose="02020603050405020304" pitchFamily="18" charset="0"/>
              </a:rPr>
              <a:t>AppEEARS</a:t>
            </a:r>
            <a:r>
              <a:rPr lang="en-US" sz="1100" dirty="0">
                <a:solidFill>
                  <a:srgbClr val="000000"/>
                </a:solidFill>
                <a:latin typeface="Times New Roman" panose="02020603050405020304" pitchFamily="18" charset="0"/>
              </a:rPr>
              <a:t> Request </a:t>
            </a:r>
          </a:p>
          <a:p>
            <a:pPr lvl="0"/>
            <a:r>
              <a:rPr lang="en-US" sz="1100" b="1" dirty="0">
                <a:solidFill>
                  <a:srgbClr val="000000"/>
                </a:solidFill>
                <a:latin typeface="Times New Roman" panose="02020603050405020304" pitchFamily="18" charset="0"/>
              </a:rPr>
              <a:t>14.1.1. </a:t>
            </a:r>
            <a:r>
              <a:rPr lang="en-US" sz="1100" dirty="0">
                <a:solidFill>
                  <a:srgbClr val="000000"/>
                </a:solidFill>
                <a:latin typeface="Times New Roman" panose="02020603050405020304" pitchFamily="18" charset="0"/>
              </a:rPr>
              <a:t>Under the Explore tab, click download link on the right hand side of your request </a:t>
            </a:r>
          </a:p>
          <a:p>
            <a:pPr lvl="0"/>
            <a:r>
              <a:rPr lang="en-US" sz="1100" b="1" dirty="0">
                <a:solidFill>
                  <a:srgbClr val="000000"/>
                </a:solidFill>
                <a:latin typeface="Times New Roman" panose="02020603050405020304" pitchFamily="18" charset="0"/>
              </a:rPr>
              <a:t>14.1.2. </a:t>
            </a:r>
            <a:r>
              <a:rPr lang="en-US" sz="1100" dirty="0">
                <a:solidFill>
                  <a:srgbClr val="000000"/>
                </a:solidFill>
                <a:latin typeface="Times New Roman" panose="02020603050405020304" pitchFamily="18" charset="0"/>
              </a:rPr>
              <a:t>Unzip output bundle </a:t>
            </a:r>
          </a:p>
          <a:p>
            <a:pPr lvl="0"/>
            <a:r>
              <a:rPr lang="en-US" sz="1100" b="1" dirty="0">
                <a:solidFill>
                  <a:srgbClr val="000000"/>
                </a:solidFill>
                <a:latin typeface="Times New Roman" panose="02020603050405020304" pitchFamily="18" charset="0"/>
              </a:rPr>
              <a:t>14.1.3. </a:t>
            </a:r>
            <a:r>
              <a:rPr lang="en-US" sz="1100" dirty="0">
                <a:solidFill>
                  <a:srgbClr val="000000"/>
                </a:solidFill>
                <a:latin typeface="Times New Roman" panose="02020603050405020304" pitchFamily="18" charset="0"/>
              </a:rPr>
              <a:t>Explore excel files containing output data. </a:t>
            </a:r>
          </a:p>
          <a:p>
            <a:pPr lvl="0"/>
            <a:endParaRPr lang="en-US" sz="1100" dirty="0">
              <a:solidFill>
                <a:srgbClr val="000000"/>
              </a:solidFill>
              <a:latin typeface="Times New Roman" panose="02020603050405020304" pitchFamily="18" charset="0"/>
            </a:endParaRPr>
          </a:p>
          <a:p>
            <a:pPr lvl="0"/>
            <a:r>
              <a:rPr lang="en-US" sz="1100" dirty="0">
                <a:solidFill>
                  <a:srgbClr val="000000"/>
                </a:solidFill>
                <a:latin typeface="Times New Roman" panose="02020603050405020304" pitchFamily="18" charset="0"/>
              </a:rPr>
              <a:t>Challenge: Try to join the output csv table with point shapefile attribute table in </a:t>
            </a:r>
            <a:r>
              <a:rPr lang="en-US" sz="1100" dirty="0" smtClean="0">
                <a:solidFill>
                  <a:srgbClr val="000000"/>
                </a:solidFill>
                <a:latin typeface="Times New Roman" panose="02020603050405020304" pitchFamily="18" charset="0"/>
              </a:rPr>
              <a:t>ArcMap </a:t>
            </a:r>
          </a:p>
          <a:p>
            <a:pPr lvl="0"/>
            <a:endParaRPr lang="en-US" sz="1100" dirty="0">
              <a:solidFill>
                <a:srgbClr val="000000"/>
              </a:solidFill>
              <a:latin typeface="Times New Roman" panose="02020603050405020304" pitchFamily="18" charset="0"/>
            </a:endParaRPr>
          </a:p>
          <a:p>
            <a:pPr lvl="0"/>
            <a:r>
              <a:rPr lang="en-US" sz="1100" dirty="0" smtClean="0">
                <a:solidFill>
                  <a:srgbClr val="000000"/>
                </a:solidFill>
                <a:latin typeface="Times New Roman" panose="02020603050405020304" pitchFamily="18" charset="0"/>
              </a:rPr>
              <a:t>END</a:t>
            </a:r>
          </a:p>
        </p:txBody>
      </p:sp>
    </p:spTree>
    <p:extLst>
      <p:ext uri="{BB962C8B-B14F-4D97-AF65-F5344CB8AC3E}">
        <p14:creationId xmlns:p14="http://schemas.microsoft.com/office/powerpoint/2010/main" val="1270830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950493" y="926375"/>
            <a:ext cx="5243014" cy="5005250"/>
          </a:xfrm>
          <a:prstGeom prst="rect">
            <a:avLst/>
          </a:prstGeom>
        </p:spPr>
      </p:pic>
    </p:spTree>
    <p:extLst>
      <p:ext uri="{BB962C8B-B14F-4D97-AF65-F5344CB8AC3E}">
        <p14:creationId xmlns:p14="http://schemas.microsoft.com/office/powerpoint/2010/main" val="37285278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121" y="507736"/>
            <a:ext cx="2499577" cy="292633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2794" y="3065585"/>
            <a:ext cx="2493480" cy="292633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0178" y="317315"/>
            <a:ext cx="2505673" cy="292633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362" y="2892590"/>
            <a:ext cx="2493480" cy="2926334"/>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7554" y="507736"/>
            <a:ext cx="2493480" cy="2926334"/>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1034" y="2892590"/>
            <a:ext cx="2493480" cy="2926334"/>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6799" y="791941"/>
            <a:ext cx="2572735" cy="2926334"/>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66805" y="1113217"/>
            <a:ext cx="2499577" cy="2926334"/>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56889" y="2576384"/>
            <a:ext cx="2493480" cy="2926334"/>
          </a:xfrm>
          <a:prstGeom prst="rect">
            <a:avLst/>
          </a:prstGeom>
        </p:spPr>
      </p:pic>
    </p:spTree>
    <p:extLst>
      <p:ext uri="{BB962C8B-B14F-4D97-AF65-F5344CB8AC3E}">
        <p14:creationId xmlns:p14="http://schemas.microsoft.com/office/powerpoint/2010/main" val="254559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 presetClass="entr" presetSubtype="4"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altLang="en-US" dirty="0" smtClean="0">
                <a:ea typeface="ＭＳ Ｐゴシック" panose="020B0600070205080204" pitchFamily="34" charset="-128"/>
              </a:rPr>
              <a:t>Data: MODIS</a:t>
            </a:r>
          </a:p>
        </p:txBody>
      </p:sp>
      <p:sp>
        <p:nvSpPr>
          <p:cNvPr id="3" name="Content Placeholder 2"/>
          <p:cNvSpPr>
            <a:spLocks noGrp="1"/>
          </p:cNvSpPr>
          <p:nvPr>
            <p:ph idx="1"/>
          </p:nvPr>
        </p:nvSpPr>
        <p:spPr/>
        <p:txBody>
          <a:bodyPr/>
          <a:lstStyle/>
          <a:p>
            <a:pPr>
              <a:buFont typeface="Wingdings" charset="2"/>
              <a:buChar char="§"/>
              <a:defRPr/>
            </a:pPr>
            <a:r>
              <a:rPr lang="en-US" dirty="0"/>
              <a:t>Moderate Resolution Imaging </a:t>
            </a:r>
            <a:r>
              <a:rPr lang="en-US" dirty="0" err="1"/>
              <a:t>Spectroradiometer</a:t>
            </a:r>
            <a:r>
              <a:rPr lang="en-US" dirty="0"/>
              <a:t> (MODIS</a:t>
            </a:r>
            <a:r>
              <a:rPr lang="en-US" dirty="0" smtClean="0"/>
              <a:t>)</a:t>
            </a:r>
          </a:p>
          <a:p>
            <a:pPr>
              <a:buFont typeface="Wingdings" charset="2"/>
              <a:buChar char="§"/>
              <a:defRPr/>
            </a:pPr>
            <a:r>
              <a:rPr lang="en-US" dirty="0" smtClean="0"/>
              <a:t>Largest Collection </a:t>
            </a:r>
            <a:endParaRPr lang="en-US" sz="1400" dirty="0"/>
          </a:p>
          <a:p>
            <a:pPr>
              <a:buFont typeface="Wingdings" charset="2"/>
              <a:buChar char="§"/>
              <a:defRPr/>
            </a:pPr>
            <a:r>
              <a:rPr lang="en-US" dirty="0" smtClean="0"/>
              <a:t>Terra, Aqua, and Combined Products</a:t>
            </a:r>
          </a:p>
          <a:p>
            <a:pPr marL="457200" lvl="1" indent="0">
              <a:buNone/>
              <a:defRPr/>
            </a:pPr>
            <a:endParaRPr lang="en-US" dirty="0" smtClean="0"/>
          </a:p>
          <a:p>
            <a:pPr marL="457200" lvl="1" indent="0">
              <a:buNone/>
              <a:defRPr/>
            </a:pPr>
            <a:endParaRPr lang="en-US" dirty="0" smtClean="0"/>
          </a:p>
          <a:p>
            <a:pPr>
              <a:buFont typeface="Wingdings" charset="2"/>
              <a:buChar char="§"/>
              <a:defRPr/>
            </a:pPr>
            <a:endParaRPr lang="en-US" sz="3200" dirty="0" smtClean="0"/>
          </a:p>
          <a:p>
            <a:pPr>
              <a:buFont typeface="Wingdings" charset="2"/>
              <a:buChar char="§"/>
              <a:defRPr/>
            </a:pPr>
            <a:endParaRPr lang="en-US" sz="3200" dirty="0"/>
          </a:p>
          <a:p>
            <a:pPr>
              <a:buFont typeface="Wingdings" charset="2"/>
              <a:buChar char="§"/>
              <a:defRPr/>
            </a:pPr>
            <a:endParaRPr lang="en-US" sz="3200" dirty="0" smtClean="0"/>
          </a:p>
          <a:p>
            <a:pPr marL="0" indent="0">
              <a:buNone/>
              <a:defRPr/>
            </a:pPr>
            <a:endParaRPr lang="en-US" sz="3200" dirty="0"/>
          </a:p>
        </p:txBody>
      </p:sp>
      <p:pic>
        <p:nvPicPr>
          <p:cNvPr id="296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lide Number Placeholder 1"/>
          <p:cNvSpPr>
            <a:spLocks noGrp="1"/>
          </p:cNvSpPr>
          <p:nvPr>
            <p:ph type="sldNum" sz="quarter" idx="4294967295"/>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ea typeface="ＭＳ Ｐゴシック" panose="020B0600070205080204" pitchFamily="34" charset="-128"/>
              </a:defRPr>
            </a:lvl1pPr>
            <a:lvl2pPr marL="742950" indent="-285750">
              <a:defRPr sz="4000">
                <a:solidFill>
                  <a:schemeClr val="tx1"/>
                </a:solidFill>
                <a:latin typeface="Arial" panose="020B0604020202020204" pitchFamily="34" charset="0"/>
                <a:ea typeface="ＭＳ Ｐゴシック" panose="020B0600070205080204" pitchFamily="34" charset="-128"/>
              </a:defRPr>
            </a:lvl2pPr>
            <a:lvl3pPr marL="1143000" indent="-228600">
              <a:defRPr sz="4000">
                <a:solidFill>
                  <a:schemeClr val="tx1"/>
                </a:solidFill>
                <a:latin typeface="Arial" panose="020B0604020202020204" pitchFamily="34" charset="0"/>
                <a:ea typeface="ＭＳ Ｐゴシック" panose="020B0600070205080204" pitchFamily="34" charset="-128"/>
              </a:defRPr>
            </a:lvl3pPr>
            <a:lvl4pPr marL="1600200" indent="-228600">
              <a:defRPr sz="4000">
                <a:solidFill>
                  <a:schemeClr val="tx1"/>
                </a:solidFill>
                <a:latin typeface="Arial" panose="020B0604020202020204" pitchFamily="34" charset="0"/>
                <a:ea typeface="ＭＳ Ｐゴシック" panose="020B0600070205080204" pitchFamily="34" charset="-128"/>
              </a:defRPr>
            </a:lvl4pPr>
            <a:lvl5pPr marL="2057400" indent="-228600">
              <a:defRPr sz="4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fld id="{7D1B5100-197D-4AA8-A1B9-1776BCE57B89}" type="slidenum">
              <a:rPr lang="en-US" altLang="en-US" sz="1200">
                <a:solidFill>
                  <a:schemeClr val="bg1"/>
                </a:solidFill>
              </a:rPr>
              <a:pPr/>
              <a:t>7</a:t>
            </a:fld>
            <a:endParaRPr lang="en-US" altLang="en-US" sz="1200"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266001450"/>
              </p:ext>
            </p:extLst>
          </p:nvPr>
        </p:nvGraphicFramePr>
        <p:xfrm>
          <a:off x="901785" y="3301683"/>
          <a:ext cx="7076945" cy="2392680"/>
        </p:xfrm>
        <a:graphic>
          <a:graphicData uri="http://schemas.openxmlformats.org/drawingml/2006/table">
            <a:tbl>
              <a:tblPr firstRow="1" bandRow="1">
                <a:tableStyleId>{ED083AE6-46FA-4A59-8FB0-9F97EB10719F}</a:tableStyleId>
              </a:tblPr>
              <a:tblGrid>
                <a:gridCol w="2762615"/>
                <a:gridCol w="4314330"/>
              </a:tblGrid>
              <a:tr h="370840">
                <a:tc>
                  <a:txBody>
                    <a:bodyPr/>
                    <a:lstStyle/>
                    <a:p>
                      <a:r>
                        <a:rPr lang="en-US" b="1" dirty="0" smtClean="0"/>
                        <a:t>Spatial Coverage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dirty="0" smtClean="0"/>
                        <a:t>Global</a:t>
                      </a: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b="1" dirty="0" smtClean="0"/>
                        <a:t>Temporal Coverage</a:t>
                      </a:r>
                    </a:p>
                  </a:txBody>
                  <a:tcPr>
                    <a:lnT w="12700" cap="flat" cmpd="sng" algn="ctr">
                      <a:solidFill>
                        <a:schemeClr val="tx1"/>
                      </a:solidFill>
                      <a:prstDash val="solid"/>
                      <a:round/>
                      <a:headEnd type="none" w="med" len="med"/>
                      <a:tailEnd type="none" w="med" len="med"/>
                    </a:lnT>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smtClean="0"/>
                        <a:t>2000 (Terra)</a:t>
                      </a:r>
                      <a:r>
                        <a:rPr lang="en-US" sz="1800" b="0" baseline="0" smtClean="0"/>
                        <a:t>, 2002 (Aqua)</a:t>
                      </a:r>
                      <a:r>
                        <a:rPr lang="en-US" sz="1800" b="0" smtClean="0"/>
                        <a:t> - Present</a:t>
                      </a:r>
                    </a:p>
                    <a:p>
                      <a:endParaRPr lang="en-US" b="0" dirty="0"/>
                    </a:p>
                  </a:txBody>
                  <a:tcPr>
                    <a:lnT w="12700" cap="flat" cmpd="sng" algn="ctr">
                      <a:solidFill>
                        <a:schemeClr val="tx1"/>
                      </a:solidFill>
                      <a:prstDash val="solid"/>
                      <a:round/>
                      <a:headEnd type="none" w="med" len="med"/>
                      <a:tailEnd type="none" w="med" len="med"/>
                    </a:lnT>
                  </a:tcPr>
                </a:tc>
              </a:tr>
              <a:tr h="370840">
                <a:tc>
                  <a:txBody>
                    <a:bodyPr/>
                    <a:lstStyle/>
                    <a:p>
                      <a:r>
                        <a:rPr lang="en-US" b="1" dirty="0" smtClean="0"/>
                        <a:t>Spatial</a:t>
                      </a:r>
                      <a:r>
                        <a:rPr lang="en-US" b="1" baseline="0" dirty="0" smtClean="0"/>
                        <a:t> Resolution</a:t>
                      </a:r>
                      <a:endParaRPr lang="en-US"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smtClean="0"/>
                        <a:t>250 m, 500 m,</a:t>
                      </a:r>
                      <a:r>
                        <a:rPr lang="en-US" sz="1800" b="0" baseline="0" dirty="0" smtClean="0"/>
                        <a:t> 1000 m, 5600 m</a:t>
                      </a:r>
                      <a:endParaRPr lang="en-US" sz="1800" b="0" dirty="0" smtClean="0"/>
                    </a:p>
                    <a:p>
                      <a:endParaRPr lang="en-US" b="0" dirty="0"/>
                    </a:p>
                  </a:txBody>
                  <a:tcPr/>
                </a:tc>
              </a:tr>
              <a:tr h="370840">
                <a:tc>
                  <a:txBody>
                    <a:bodyPr/>
                    <a:lstStyle/>
                    <a:p>
                      <a:r>
                        <a:rPr lang="en-US" b="1" smtClean="0"/>
                        <a:t>Temporal Resolution</a:t>
                      </a:r>
                      <a:endParaRPr lang="en-US" b="1" dirty="0"/>
                    </a:p>
                  </a:txBody>
                  <a:tcPr/>
                </a:tc>
                <a:tc>
                  <a:txBody>
                    <a:bodyPr/>
                    <a:lstStyle/>
                    <a:p>
                      <a:r>
                        <a:rPr lang="en-US" b="0" dirty="0" smtClean="0"/>
                        <a:t>Daily,</a:t>
                      </a:r>
                      <a:r>
                        <a:rPr lang="en-US" b="0" baseline="0" dirty="0" smtClean="0"/>
                        <a:t> 8-day, 16-day, Monthly, Annual</a:t>
                      </a:r>
                      <a:endParaRPr lang="en-US" b="0" dirty="0"/>
                    </a:p>
                  </a:txBody>
                  <a:tcPr/>
                </a:tc>
              </a:tr>
              <a:tr h="370840">
                <a:tc>
                  <a:txBody>
                    <a:bodyPr/>
                    <a:lstStyle/>
                    <a:p>
                      <a:r>
                        <a:rPr lang="en-US" b="1" dirty="0" smtClean="0"/>
                        <a:t>Unique Products</a:t>
                      </a:r>
                      <a:endParaRPr lang="en-US" b="1" dirty="0"/>
                    </a:p>
                  </a:txBody>
                  <a:tcPr/>
                </a:tc>
                <a:tc>
                  <a:txBody>
                    <a:bodyPr/>
                    <a:lstStyle/>
                    <a:p>
                      <a:r>
                        <a:rPr lang="en-US" b="0" dirty="0" smtClean="0"/>
                        <a:t>126 and growing!</a:t>
                      </a:r>
                      <a:endParaRPr lang="en-US" b="0" dirty="0"/>
                    </a:p>
                  </a:txBody>
                  <a:tcPr/>
                </a:tc>
              </a:tr>
            </a:tbl>
          </a:graphicData>
        </a:graphic>
      </p:graphicFrame>
    </p:spTree>
    <p:extLst>
      <p:ext uri="{BB962C8B-B14F-4D97-AF65-F5344CB8AC3E}">
        <p14:creationId xmlns:p14="http://schemas.microsoft.com/office/powerpoint/2010/main" val="36946139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MODIS Collection 6 (C6)</a:t>
            </a:r>
            <a:endParaRPr lang="en-US" dirty="0"/>
          </a:p>
        </p:txBody>
      </p:sp>
      <p:sp>
        <p:nvSpPr>
          <p:cNvPr id="3" name="Content Placeholder 2"/>
          <p:cNvSpPr>
            <a:spLocks noGrp="1"/>
          </p:cNvSpPr>
          <p:nvPr>
            <p:ph idx="1"/>
          </p:nvPr>
        </p:nvSpPr>
        <p:spPr/>
        <p:txBody>
          <a:bodyPr/>
          <a:lstStyle/>
          <a:p>
            <a:r>
              <a:rPr lang="en-US" dirty="0" smtClean="0"/>
              <a:t>Geolocation Updates</a:t>
            </a:r>
          </a:p>
          <a:p>
            <a:r>
              <a:rPr lang="en-US" dirty="0" smtClean="0"/>
              <a:t>Polarization Corrected L1B</a:t>
            </a:r>
          </a:p>
          <a:p>
            <a:r>
              <a:rPr lang="en-US" dirty="0" smtClean="0"/>
              <a:t>New Land Water mask</a:t>
            </a:r>
          </a:p>
          <a:p>
            <a:r>
              <a:rPr lang="en-US" dirty="0" smtClean="0"/>
              <a:t>Improved Cloud					 mask</a:t>
            </a:r>
          </a:p>
          <a:p>
            <a:r>
              <a:rPr lang="en-US" dirty="0" smtClean="0"/>
              <a:t>Product specific					 updates</a:t>
            </a:r>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548" y="2788006"/>
            <a:ext cx="5040304" cy="2460399"/>
          </a:xfrm>
          <a:prstGeom prst="rect">
            <a:avLst/>
          </a:prstGeom>
        </p:spPr>
      </p:pic>
      <p:sp>
        <p:nvSpPr>
          <p:cNvPr id="6" name="Rectangle 5"/>
          <p:cNvSpPr/>
          <p:nvPr/>
        </p:nvSpPr>
        <p:spPr>
          <a:xfrm>
            <a:off x="3671548" y="5232698"/>
            <a:ext cx="5015252" cy="800219"/>
          </a:xfrm>
          <a:prstGeom prst="rect">
            <a:avLst/>
          </a:prstGeom>
        </p:spPr>
        <p:txBody>
          <a:bodyPr wrap="square">
            <a:spAutoFit/>
          </a:bodyPr>
          <a:lstStyle/>
          <a:p>
            <a:pPr algn="r"/>
            <a:r>
              <a:rPr lang="en-US" sz="1400" dirty="0" smtClean="0"/>
              <a:t>MOD09Q1.A2000241.h10v04.006 True Color</a:t>
            </a:r>
          </a:p>
          <a:p>
            <a:pPr algn="r"/>
            <a:r>
              <a:rPr lang="en-US" sz="1400" dirty="0" smtClean="0"/>
              <a:t>R = band 1; G = band 4; B = band 3</a:t>
            </a:r>
          </a:p>
          <a:p>
            <a:endParaRPr lang="en-US" sz="1800" dirty="0"/>
          </a:p>
        </p:txBody>
      </p:sp>
    </p:spTree>
    <p:extLst>
      <p:ext uri="{BB962C8B-B14F-4D97-AF65-F5344CB8AC3E}">
        <p14:creationId xmlns:p14="http://schemas.microsoft.com/office/powerpoint/2010/main" val="753703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altLang="en-US" dirty="0" smtClean="0">
                <a:ea typeface="ＭＳ Ｐゴシック" panose="020B0600070205080204" pitchFamily="34" charset="-128"/>
              </a:rPr>
              <a:t>Data: ASTER</a:t>
            </a:r>
          </a:p>
        </p:txBody>
      </p:sp>
      <p:sp>
        <p:nvSpPr>
          <p:cNvPr id="3" name="Content Placeholder 2"/>
          <p:cNvSpPr>
            <a:spLocks noGrp="1"/>
          </p:cNvSpPr>
          <p:nvPr>
            <p:ph sz="half" idx="1"/>
          </p:nvPr>
        </p:nvSpPr>
        <p:spPr/>
        <p:txBody>
          <a:bodyPr/>
          <a:lstStyle/>
          <a:p>
            <a:pPr>
              <a:defRPr/>
            </a:pPr>
            <a:r>
              <a:rPr lang="en-US" dirty="0"/>
              <a:t>Advanced </a:t>
            </a:r>
            <a:r>
              <a:rPr lang="en-US" dirty="0" err="1"/>
              <a:t>Spaceborne</a:t>
            </a:r>
            <a:r>
              <a:rPr lang="en-US" dirty="0"/>
              <a:t> Thermal Emission and Reflection Radiometer (ASTER</a:t>
            </a:r>
            <a:r>
              <a:rPr lang="en-US" dirty="0" smtClean="0"/>
              <a:t>)</a:t>
            </a:r>
          </a:p>
          <a:p>
            <a:pPr>
              <a:defRPr/>
            </a:pPr>
            <a:r>
              <a:rPr lang="en-US" dirty="0" smtClean="0"/>
              <a:t>Global Coverage</a:t>
            </a:r>
          </a:p>
          <a:p>
            <a:pPr lvl="1">
              <a:defRPr/>
            </a:pPr>
            <a:r>
              <a:rPr lang="en-US" dirty="0" err="1" smtClean="0"/>
              <a:t>Taskable</a:t>
            </a:r>
            <a:endParaRPr lang="en-US" dirty="0" smtClean="0"/>
          </a:p>
          <a:p>
            <a:pPr lvl="1">
              <a:defRPr/>
            </a:pPr>
            <a:r>
              <a:rPr lang="en-US" dirty="0" err="1" smtClean="0"/>
              <a:t>Pointable</a:t>
            </a:r>
            <a:endParaRPr lang="en-US" dirty="0" smtClean="0"/>
          </a:p>
          <a:p>
            <a:pPr lvl="1">
              <a:defRPr/>
            </a:pPr>
            <a:r>
              <a:rPr lang="en-US" dirty="0" smtClean="0"/>
              <a:t>Expedited</a:t>
            </a:r>
          </a:p>
        </p:txBody>
      </p:sp>
      <p:sp>
        <p:nvSpPr>
          <p:cNvPr id="29700" name="Slide Number Placeholder 1"/>
          <p:cNvSpPr>
            <a:spLocks noGrp="1"/>
          </p:cNvSpPr>
          <p:nvPr>
            <p:ph type="sldNum" sz="quarter" idx="4294967295"/>
          </p:nvPr>
        </p:nvSpPr>
        <p:spPr bwMode="auto">
          <a:xfrm>
            <a:off x="708660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ea typeface="ＭＳ Ｐゴシック" panose="020B0600070205080204" pitchFamily="34" charset="-128"/>
              </a:defRPr>
            </a:lvl1pPr>
            <a:lvl2pPr marL="742950" indent="-285750">
              <a:defRPr sz="4000">
                <a:solidFill>
                  <a:schemeClr val="tx1"/>
                </a:solidFill>
                <a:latin typeface="Arial" panose="020B0604020202020204" pitchFamily="34" charset="0"/>
                <a:ea typeface="ＭＳ Ｐゴシック" panose="020B0600070205080204" pitchFamily="34" charset="-128"/>
              </a:defRPr>
            </a:lvl2pPr>
            <a:lvl3pPr marL="1143000" indent="-228600">
              <a:defRPr sz="4000">
                <a:solidFill>
                  <a:schemeClr val="tx1"/>
                </a:solidFill>
                <a:latin typeface="Arial" panose="020B0604020202020204" pitchFamily="34" charset="0"/>
                <a:ea typeface="ＭＳ Ｐゴシック" panose="020B0600070205080204" pitchFamily="34" charset="-128"/>
              </a:defRPr>
            </a:lvl3pPr>
            <a:lvl4pPr marL="1600200" indent="-228600">
              <a:defRPr sz="4000">
                <a:solidFill>
                  <a:schemeClr val="tx1"/>
                </a:solidFill>
                <a:latin typeface="Arial" panose="020B0604020202020204" pitchFamily="34" charset="0"/>
                <a:ea typeface="ＭＳ Ｐゴシック" panose="020B0600070205080204" pitchFamily="34" charset="-128"/>
              </a:defRPr>
            </a:lvl4pPr>
            <a:lvl5pPr marL="2057400" indent="-228600">
              <a:defRPr sz="4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fld id="{7D1B5100-197D-4AA8-A1B9-1776BCE57B89}" type="slidenum">
              <a:rPr lang="en-US" altLang="en-US" sz="1200">
                <a:solidFill>
                  <a:schemeClr val="bg1"/>
                </a:solidFill>
              </a:rPr>
              <a:pPr/>
              <a:t>9</a:t>
            </a:fld>
            <a:endParaRPr lang="en-US" altLang="en-US" sz="1200">
              <a:solidFill>
                <a:schemeClr val="bg1"/>
              </a:solidFill>
            </a:endParaRPr>
          </a:p>
        </p:txBody>
      </p:sp>
      <p:pic>
        <p:nvPicPr>
          <p:cNvPr id="296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87799490"/>
              </p:ext>
            </p:extLst>
          </p:nvPr>
        </p:nvGraphicFramePr>
        <p:xfrm>
          <a:off x="4610101" y="1636713"/>
          <a:ext cx="4076700" cy="3252195"/>
        </p:xfrm>
        <a:graphic>
          <a:graphicData uri="http://schemas.openxmlformats.org/drawingml/2006/table">
            <a:tbl>
              <a:tblPr firstRow="1" bandRow="1">
                <a:tableStyleId>{ED083AE6-46FA-4A59-8FB0-9F97EB10719F}</a:tableStyleId>
              </a:tblPr>
              <a:tblGrid>
                <a:gridCol w="1515126"/>
                <a:gridCol w="2561574"/>
              </a:tblGrid>
              <a:tr h="613982">
                <a:tc>
                  <a:txBody>
                    <a:bodyPr/>
                    <a:lstStyle/>
                    <a:p>
                      <a:r>
                        <a:rPr lang="en-US" b="1" dirty="0" smtClean="0"/>
                        <a:t>Spatial Coverage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dirty="0" smtClean="0"/>
                        <a:t>Global</a:t>
                      </a: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91875">
                <a:tc>
                  <a:txBody>
                    <a:bodyPr/>
                    <a:lstStyle/>
                    <a:p>
                      <a:r>
                        <a:rPr lang="en-US" b="1" dirty="0" smtClean="0"/>
                        <a:t>Temporal Coverage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smtClean="0"/>
                        <a:t>2000 - Present</a:t>
                      </a:r>
                    </a:p>
                    <a:p>
                      <a:endParaRPr lang="en-US" b="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613982">
                <a:tc>
                  <a:txBody>
                    <a:bodyPr/>
                    <a:lstStyle/>
                    <a:p>
                      <a:r>
                        <a:rPr lang="en-US" b="1" dirty="0" smtClean="0"/>
                        <a:t>Spatial</a:t>
                      </a:r>
                      <a:r>
                        <a:rPr lang="en-US" b="1" baseline="0" dirty="0" smtClean="0"/>
                        <a:t> Resolution</a:t>
                      </a:r>
                      <a:endParaRPr lang="en-US" b="1" dirty="0"/>
                    </a:p>
                  </a:txBody>
                  <a:tcPr>
                    <a:lnL w="12700" cap="flat" cmpd="sng" algn="ctr">
                      <a:solidFill>
                        <a:schemeClr val="tx1"/>
                      </a:solidFill>
                      <a:prstDash val="solid"/>
                      <a:round/>
                      <a:headEnd type="none" w="med" len="med"/>
                      <a:tailEnd type="none" w="med" len="med"/>
                    </a:ln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smtClean="0"/>
                        <a:t>15 m (VNIR), 30 m (SWIR), 90 m (TIR)</a:t>
                      </a:r>
                      <a:endParaRPr lang="en-US" b="0" dirty="0"/>
                    </a:p>
                  </a:txBody>
                  <a:tcPr>
                    <a:lnR w="12700" cap="flat" cmpd="sng" algn="ctr">
                      <a:solidFill>
                        <a:schemeClr val="tx1"/>
                      </a:solidFill>
                      <a:prstDash val="solid"/>
                      <a:round/>
                      <a:headEnd type="none" w="med" len="med"/>
                      <a:tailEnd type="none" w="med" len="med"/>
                    </a:lnR>
                  </a:tcPr>
                </a:tc>
              </a:tr>
              <a:tr h="613982">
                <a:tc>
                  <a:txBody>
                    <a:bodyPr/>
                    <a:lstStyle/>
                    <a:p>
                      <a:r>
                        <a:rPr lang="en-US" b="1" smtClean="0"/>
                        <a:t>Temporal Resolution</a:t>
                      </a:r>
                      <a:endParaRPr lang="en-US" b="1" dirty="0"/>
                    </a:p>
                  </a:txBody>
                  <a:tcPr>
                    <a:lnL w="12700" cap="flat" cmpd="sng" algn="ctr">
                      <a:solidFill>
                        <a:schemeClr val="tx1"/>
                      </a:solidFill>
                      <a:prstDash val="solid"/>
                      <a:round/>
                      <a:headEnd type="none" w="med" len="med"/>
                      <a:tailEnd type="none" w="med" len="med"/>
                    </a:lnL>
                  </a:tcPr>
                </a:tc>
                <a:tc>
                  <a:txBody>
                    <a:bodyPr/>
                    <a:lstStyle/>
                    <a:p>
                      <a:endParaRPr lang="en-US" b="0" dirty="0"/>
                    </a:p>
                  </a:txBody>
                  <a:tcPr>
                    <a:lnR w="12700" cap="flat" cmpd="sng" algn="ctr">
                      <a:solidFill>
                        <a:schemeClr val="tx1"/>
                      </a:solidFill>
                      <a:prstDash val="solid"/>
                      <a:round/>
                      <a:headEnd type="none" w="med" len="med"/>
                      <a:tailEnd type="none" w="med" len="med"/>
                    </a:lnR>
                  </a:tcPr>
                </a:tc>
              </a:tr>
              <a:tr h="613982">
                <a:tc>
                  <a:txBody>
                    <a:bodyPr/>
                    <a:lstStyle/>
                    <a:p>
                      <a:r>
                        <a:rPr lang="en-US" b="1" dirty="0" smtClean="0"/>
                        <a:t>Unique Products</a:t>
                      </a:r>
                      <a:endParaRPr lang="en-US" b="1"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b="0" dirty="0" smtClean="0"/>
                        <a:t>6 standard, 10 on-demand</a:t>
                      </a:r>
                      <a:endParaRPr lang="en-US" b="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87012360"/>
      </p:ext>
    </p:extLst>
  </p:cSld>
  <p:clrMapOvr>
    <a:masterClrMapping/>
  </p:clrMapOvr>
  <p:timing>
    <p:tnLst>
      <p:par>
        <p:cTn id="1" dur="indefinite" restart="never" nodeType="tmRoot"/>
      </p:par>
    </p:tnLst>
  </p:timing>
</p:sld>
</file>

<file path=ppt/theme/theme1.xml><?xml version="1.0" encoding="utf-8"?>
<a:theme xmlns:a="http://schemas.openxmlformats.org/drawingml/2006/main" name="green-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green-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pitchFamily="-107" charset="0"/>
          </a:defRPr>
        </a:defPPr>
      </a:lstStyle>
    </a:lnDef>
  </a:objectDefaults>
  <a:extraClrSchemeLst>
    <a:extraClrScheme>
      <a:clrScheme name="green-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reen-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reen-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reen-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reen-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reen-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reen-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15009</TotalTime>
  <Pages>4</Pages>
  <Words>3198</Words>
  <Application>Microsoft Office PowerPoint</Application>
  <PresentationFormat>On-screen Show (4:3)</PresentationFormat>
  <Paragraphs>427</Paragraphs>
  <Slides>40</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MS PGothic</vt:lpstr>
      <vt:lpstr>MS PGothic</vt:lpstr>
      <vt:lpstr>Arial</vt:lpstr>
      <vt:lpstr>Times New Roman</vt:lpstr>
      <vt:lpstr>Wingdings</vt:lpstr>
      <vt:lpstr>green-template</vt:lpstr>
      <vt:lpstr>PowerPoint Presentation</vt:lpstr>
      <vt:lpstr>NASA’s LP DAAC</vt:lpstr>
      <vt:lpstr>PowerPoint Presentation</vt:lpstr>
      <vt:lpstr>PowerPoint Presentation</vt:lpstr>
      <vt:lpstr>PowerPoint Presentation</vt:lpstr>
      <vt:lpstr>PowerPoint Presentation</vt:lpstr>
      <vt:lpstr>Data: MODIS</vt:lpstr>
      <vt:lpstr>Data: MODIS Collection 6 (C6)</vt:lpstr>
      <vt:lpstr>Data: ASTER</vt:lpstr>
      <vt:lpstr>ASTER Data Products</vt:lpstr>
      <vt:lpstr>ASTER L1T</vt:lpstr>
      <vt:lpstr>Data: MEaSUREs</vt:lpstr>
      <vt:lpstr>Data: Community Products</vt:lpstr>
      <vt:lpstr>PowerPoint Presentation</vt:lpstr>
      <vt:lpstr>PowerPoint Presentation</vt:lpstr>
      <vt:lpstr>PowerPoint Presentation</vt:lpstr>
      <vt:lpstr>Retrieving Data Via OPeNDAP </vt:lpstr>
      <vt:lpstr>OPeNDAP Data Access</vt:lpstr>
      <vt:lpstr>PowerPoint Presentation</vt:lpstr>
      <vt:lpstr>AppEEARS</vt:lpstr>
      <vt:lpstr>AppEEARS</vt:lpstr>
      <vt:lpstr>PowerPoint Presentation</vt:lpstr>
      <vt:lpstr>PowerPoint Presentation</vt:lpstr>
      <vt:lpstr>Tools and Tutorials</vt:lpstr>
      <vt:lpstr>Using Quality Filtered Data</vt:lpstr>
      <vt:lpstr>Decoding MODIS QA</vt:lpstr>
      <vt:lpstr>Decoding MODIS QA</vt:lpstr>
      <vt:lpstr>PowerPoint Presentation</vt:lpstr>
      <vt:lpstr>LP DAAC User Resources</vt:lpstr>
      <vt:lpstr>PowerPoint Presentation</vt:lpstr>
      <vt:lpstr>Demo and Hands-on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USGS/EROS Data Center</Company>
  <LinksUpToDate>false</LinksUpToDate>
  <SharedDoc>false</SharedDoc>
  <HyperlinkBase>http://www.usgs.gov/visual-id/specs/slides/slide.html</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Presentation format with USGS Visual Identity</dc:subject>
  <dc:creator>Jan Nelson</dc:creator>
  <cp:keywords/>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Friesz (CTR), Aaron M</cp:lastModifiedBy>
  <cp:revision>306</cp:revision>
  <cp:lastPrinted>1998-03-23T17:09:44Z</cp:lastPrinted>
  <dcterms:created xsi:type="dcterms:W3CDTF">2011-02-09T17:37:07Z</dcterms:created>
  <dcterms:modified xsi:type="dcterms:W3CDTF">2016-12-05T18:05:26Z</dcterms:modified>
</cp:coreProperties>
</file>