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5"/>
  </p:notesMasterIdLst>
  <p:sldIdLst>
    <p:sldId id="256" r:id="rId2"/>
    <p:sldId id="257" r:id="rId3"/>
    <p:sldId id="261" r:id="rId4"/>
    <p:sldId id="258" r:id="rId5"/>
    <p:sldId id="260" r:id="rId6"/>
    <p:sldId id="262" r:id="rId7"/>
    <p:sldId id="263" r:id="rId8"/>
    <p:sldId id="300" r:id="rId9"/>
    <p:sldId id="301" r:id="rId10"/>
    <p:sldId id="298" r:id="rId11"/>
    <p:sldId id="306" r:id="rId12"/>
    <p:sldId id="307" r:id="rId13"/>
    <p:sldId id="317" r:id="rId14"/>
    <p:sldId id="295" r:id="rId15"/>
    <p:sldId id="294" r:id="rId16"/>
    <p:sldId id="316" r:id="rId17"/>
    <p:sldId id="285" r:id="rId18"/>
    <p:sldId id="296" r:id="rId19"/>
    <p:sldId id="286" r:id="rId20"/>
    <p:sldId id="297" r:id="rId21"/>
    <p:sldId id="287" r:id="rId22"/>
    <p:sldId id="268" r:id="rId23"/>
    <p:sldId id="270" r:id="rId24"/>
    <p:sldId id="309" r:id="rId25"/>
    <p:sldId id="302" r:id="rId26"/>
    <p:sldId id="272" r:id="rId27"/>
    <p:sldId id="274" r:id="rId28"/>
    <p:sldId id="304" r:id="rId29"/>
    <p:sldId id="303" r:id="rId30"/>
    <p:sldId id="275" r:id="rId31"/>
    <p:sldId id="277" r:id="rId32"/>
    <p:sldId id="278" r:id="rId33"/>
    <p:sldId id="305" r:id="rId34"/>
    <p:sldId id="276" r:id="rId35"/>
    <p:sldId id="273" r:id="rId36"/>
    <p:sldId id="279" r:id="rId37"/>
    <p:sldId id="308" r:id="rId38"/>
    <p:sldId id="318" r:id="rId39"/>
    <p:sldId id="319" r:id="rId40"/>
    <p:sldId id="320" r:id="rId41"/>
    <p:sldId id="321" r:id="rId42"/>
    <p:sldId id="322" r:id="rId43"/>
    <p:sldId id="323" r:id="rId4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userDrawn="1">
          <p15:clr>
            <a:srgbClr val="A4A3A4"/>
          </p15:clr>
        </p15:guide>
        <p15:guide id="3" pos="5520" userDrawn="1">
          <p15:clr>
            <a:srgbClr val="A4A3A4"/>
          </p15:clr>
        </p15:guide>
        <p15:guide id="4" pos="2880" userDrawn="1">
          <p15:clr>
            <a:srgbClr val="A4A3A4"/>
          </p15:clr>
        </p15:guide>
        <p15:guide id="5" orient="horz" pos="4032" userDrawn="1">
          <p15:clr>
            <a:srgbClr val="A4A3A4"/>
          </p15:clr>
        </p15:guide>
        <p15:guide id="6" orient="horz" pos="2160" userDrawn="1">
          <p15:clr>
            <a:srgbClr val="A4A3A4"/>
          </p15:clr>
        </p15:guide>
        <p15:guide id="8" orient="horz" pos="792" userDrawn="1">
          <p15:clr>
            <a:srgbClr val="A4A3A4"/>
          </p15:clr>
        </p15:guide>
        <p15:guide id="9" orient="horz" pos="72" userDrawn="1">
          <p15:clr>
            <a:srgbClr val="A4A3A4"/>
          </p15:clr>
        </p15:guide>
        <p15:guide id="10" pos="2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fault" initials="DG" lastIdx="1" clrIdx="0">
    <p:extLst>
      <p:ext uri="{19B8F6BF-5375-455C-9EA6-DF929625EA0E}">
        <p15:presenceInfo xmlns:p15="http://schemas.microsoft.com/office/powerpoint/2012/main" userId="Defaul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A67A"/>
    <a:srgbClr val="76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4F56B2-EC80-4311-90B8-6E45A340467A}">
  <a:tblStyle styleId="{454F56B2-EC80-4311-90B8-6E45A340467A}" styleName="Table_0"/>
  <a:tblStyle styleId="{F584406C-BC87-4E07-A168-BA0AB067A9ED}"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6" autoAdjust="0"/>
  </p:normalViewPr>
  <p:slideViewPr>
    <p:cSldViewPr snapToGrid="0" showGuides="1">
      <p:cViewPr varScale="1">
        <p:scale>
          <a:sx n="81" d="100"/>
          <a:sy n="81" d="100"/>
        </p:scale>
        <p:origin x="1498" y="58"/>
      </p:cViewPr>
      <p:guideLst>
        <p:guide orient="horz" pos="288"/>
        <p:guide pos="5520"/>
        <p:guide pos="2880"/>
        <p:guide orient="horz" pos="4032"/>
        <p:guide orient="horz" pos="2160"/>
        <p:guide orient="horz" pos="792"/>
        <p:guide orient="horz" pos="72"/>
        <p:guide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image" Target="../media/image13.jpeg"/><Relationship Id="rId4"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image" Target="../media/image14.jp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3E5E00-1FCE-44FB-8BDA-EED1B4EDCACA}" type="doc">
      <dgm:prSet loTypeId="urn:microsoft.com/office/officeart/2008/layout/HexagonCluster" loCatId="relationship" qsTypeId="urn:microsoft.com/office/officeart/2005/8/quickstyle/simple4" qsCatId="simple" csTypeId="urn:microsoft.com/office/officeart/2005/8/colors/accent0_3" csCatId="mainScheme" phldr="1"/>
      <dgm:spPr/>
      <dgm:t>
        <a:bodyPr/>
        <a:lstStyle/>
        <a:p>
          <a:endParaRPr lang="en-US"/>
        </a:p>
      </dgm:t>
    </dgm:pt>
    <dgm:pt modelId="{53DA69EE-9C2C-42F6-A414-3ADA25AF819E}">
      <dgm:prSet custT="1"/>
      <dgm:spPr>
        <a:solidFill>
          <a:schemeClr val="tx1"/>
        </a:solidFill>
        <a:scene3d>
          <a:camera prst="orthographicFront"/>
          <a:lightRig rig="threePt" dir="t"/>
        </a:scene3d>
        <a:sp3d>
          <a:bevelT/>
        </a:sp3d>
      </dgm:spPr>
      <dgm:t>
        <a:bodyPr/>
        <a:lstStyle/>
        <a:p>
          <a:r>
            <a:rPr lang="en-US" sz="1900" dirty="0" err="1"/>
            <a:t>MEaSUREs</a:t>
          </a:r>
          <a:endParaRPr lang="en-US" sz="1900" dirty="0"/>
        </a:p>
      </dgm:t>
    </dgm:pt>
    <dgm:pt modelId="{2328A015-0230-4E69-8CA6-A2D6D6C77D6D}" type="parTrans" cxnId="{FBAFCBEC-285A-4CFF-B5E2-DF24469E2A66}">
      <dgm:prSet/>
      <dgm:spPr/>
      <dgm:t>
        <a:bodyPr/>
        <a:lstStyle/>
        <a:p>
          <a:endParaRPr lang="en-US"/>
        </a:p>
      </dgm:t>
    </dgm:pt>
    <dgm:pt modelId="{90812E71-B944-4779-B108-A48F9A0BE311}" type="sibTrans" cxnId="{FBAFCBEC-285A-4CFF-B5E2-DF24469E2A6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25000" r="-125000"/>
          </a:stretch>
        </a:blipFill>
        <a:ln>
          <a:solidFill>
            <a:schemeClr val="tx1"/>
          </a:solidFill>
        </a:ln>
      </dgm:spPr>
      <dgm:t>
        <a:bodyPr/>
        <a:lstStyle/>
        <a:p>
          <a:endParaRPr lang="en-US"/>
        </a:p>
      </dgm:t>
    </dgm:pt>
    <dgm:pt modelId="{79FEA1C2-6180-46EC-ABE1-E2A19B05A245}">
      <dgm:prSet custT="1"/>
      <dgm:spPr>
        <a:solidFill>
          <a:schemeClr val="tx1"/>
        </a:solidFill>
        <a:scene3d>
          <a:camera prst="orthographicFront"/>
          <a:lightRig rig="threePt" dir="t"/>
        </a:scene3d>
        <a:sp3d>
          <a:bevelT/>
        </a:sp3d>
      </dgm:spPr>
      <dgm:t>
        <a:bodyPr/>
        <a:lstStyle/>
        <a:p>
          <a:r>
            <a:rPr lang="en-US" sz="2000" dirty="0"/>
            <a:t>Community</a:t>
          </a:r>
        </a:p>
      </dgm:t>
    </dgm:pt>
    <dgm:pt modelId="{C94E3514-B248-4CE2-835A-ED4841180D5D}" type="parTrans" cxnId="{DCC4D580-B2CC-4277-BE2D-1DBB3EA19F82}">
      <dgm:prSet/>
      <dgm:spPr/>
      <dgm:t>
        <a:bodyPr/>
        <a:lstStyle/>
        <a:p>
          <a:endParaRPr lang="en-US"/>
        </a:p>
      </dgm:t>
    </dgm:pt>
    <dgm:pt modelId="{F1164857-1475-47A6-BE8A-A22540B51BF6}" type="sibTrans" cxnId="{DCC4D580-B2CC-4277-BE2D-1DBB3EA19F8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a:solidFill>
            <a:schemeClr val="tx1"/>
          </a:solidFill>
        </a:ln>
      </dgm:spPr>
      <dgm:t>
        <a:bodyPr/>
        <a:lstStyle/>
        <a:p>
          <a:endParaRPr lang="en-US"/>
        </a:p>
      </dgm:t>
    </dgm:pt>
    <dgm:pt modelId="{5F111467-DBBB-4D82-9D02-637D6ECC5DB2}">
      <dgm:prSet custT="1"/>
      <dgm:spPr>
        <a:solidFill>
          <a:schemeClr val="tx1"/>
        </a:solidFill>
        <a:scene3d>
          <a:camera prst="orthographicFront"/>
          <a:lightRig rig="threePt" dir="t"/>
        </a:scene3d>
        <a:sp3d>
          <a:bevelT/>
        </a:sp3d>
      </dgm:spPr>
      <dgm:t>
        <a:bodyPr/>
        <a:lstStyle/>
        <a:p>
          <a:r>
            <a:rPr lang="en-US" sz="2000" dirty="0"/>
            <a:t>MODIS</a:t>
          </a:r>
        </a:p>
      </dgm:t>
    </dgm:pt>
    <dgm:pt modelId="{DDD0969E-236D-4CD2-A13D-2D74C45D153E}" type="parTrans" cxnId="{C60CFA30-09FC-4BD1-99DE-CAFB25CEC36C}">
      <dgm:prSet/>
      <dgm:spPr/>
      <dgm:t>
        <a:bodyPr/>
        <a:lstStyle/>
        <a:p>
          <a:endParaRPr lang="en-US"/>
        </a:p>
      </dgm:t>
    </dgm:pt>
    <dgm:pt modelId="{B4518349-4C09-40EA-8EAB-B1458FDA20C7}" type="sibTrans" cxnId="{C60CFA30-09FC-4BD1-99DE-CAFB25CEC36C}">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chemeClr val="tx1"/>
          </a:solidFill>
        </a:ln>
      </dgm:spPr>
      <dgm:t>
        <a:bodyPr/>
        <a:lstStyle/>
        <a:p>
          <a:endParaRPr lang="en-US"/>
        </a:p>
      </dgm:t>
    </dgm:pt>
    <dgm:pt modelId="{C8380199-FE54-440B-AC49-3995716973FE}">
      <dgm:prSet custT="1"/>
      <dgm:spPr>
        <a:solidFill>
          <a:schemeClr val="tx1"/>
        </a:solidFill>
        <a:scene3d>
          <a:camera prst="orthographicFront"/>
          <a:lightRig rig="threePt" dir="t"/>
        </a:scene3d>
        <a:sp3d>
          <a:bevelT/>
        </a:sp3d>
      </dgm:spPr>
      <dgm:t>
        <a:bodyPr/>
        <a:lstStyle/>
        <a:p>
          <a:r>
            <a:rPr lang="en-US" sz="2000" dirty="0"/>
            <a:t>ASTER</a:t>
          </a:r>
        </a:p>
      </dgm:t>
    </dgm:pt>
    <dgm:pt modelId="{67C30664-B868-447F-9544-A3F303AAACAE}" type="parTrans" cxnId="{80C0D0E9-006A-4884-B609-834260D731D5}">
      <dgm:prSet/>
      <dgm:spPr/>
      <dgm:t>
        <a:bodyPr/>
        <a:lstStyle/>
        <a:p>
          <a:endParaRPr lang="en-US"/>
        </a:p>
      </dgm:t>
    </dgm:pt>
    <dgm:pt modelId="{05565B0D-D94C-4FFA-A3D2-58A0A93BCD72}" type="sibTrans" cxnId="{80C0D0E9-006A-4884-B609-834260D731D5}">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chemeClr val="tx1"/>
          </a:solidFill>
        </a:ln>
      </dgm:spPr>
      <dgm:t>
        <a:bodyPr/>
        <a:lstStyle/>
        <a:p>
          <a:endParaRPr lang="en-US"/>
        </a:p>
      </dgm:t>
    </dgm:pt>
    <dgm:pt modelId="{D7BB284C-B964-4730-B408-32E98B368B25}" type="pres">
      <dgm:prSet presAssocID="{873E5E00-1FCE-44FB-8BDA-EED1B4EDCACA}" presName="Name0" presStyleCnt="0">
        <dgm:presLayoutVars>
          <dgm:chMax val="21"/>
          <dgm:chPref val="21"/>
        </dgm:presLayoutVars>
      </dgm:prSet>
      <dgm:spPr/>
    </dgm:pt>
    <dgm:pt modelId="{D4203BC7-57D3-49E0-8CEC-A8A788349EAF}" type="pres">
      <dgm:prSet presAssocID="{79FEA1C2-6180-46EC-ABE1-E2A19B05A245}" presName="text1" presStyleCnt="0"/>
      <dgm:spPr/>
    </dgm:pt>
    <dgm:pt modelId="{3B81B694-8BFE-4D7C-9CD2-16030F568C09}" type="pres">
      <dgm:prSet presAssocID="{79FEA1C2-6180-46EC-ABE1-E2A19B05A245}" presName="textRepeatNode" presStyleLbl="alignNode1" presStyleIdx="0" presStyleCnt="4">
        <dgm:presLayoutVars>
          <dgm:chMax val="0"/>
          <dgm:chPref val="0"/>
          <dgm:bulletEnabled val="1"/>
        </dgm:presLayoutVars>
      </dgm:prSet>
      <dgm:spPr/>
    </dgm:pt>
    <dgm:pt modelId="{CFCEB158-D11A-4363-902E-2C6E221AE209}" type="pres">
      <dgm:prSet presAssocID="{79FEA1C2-6180-46EC-ABE1-E2A19B05A245}" presName="textaccent1" presStyleCnt="0"/>
      <dgm:spPr/>
    </dgm:pt>
    <dgm:pt modelId="{2BF93F18-F8DD-4D37-BF4E-AEDA3E62682F}" type="pres">
      <dgm:prSet presAssocID="{79FEA1C2-6180-46EC-ABE1-E2A19B05A245}" presName="accentRepeatNode" presStyleLbl="solidAlignAcc1" presStyleIdx="0" presStyleCnt="8"/>
      <dgm:spPr/>
    </dgm:pt>
    <dgm:pt modelId="{F9C0B9B5-1729-42B7-8E61-EDCF94FC5D50}" type="pres">
      <dgm:prSet presAssocID="{F1164857-1475-47A6-BE8A-A22540B51BF6}" presName="image1" presStyleCnt="0"/>
      <dgm:spPr/>
    </dgm:pt>
    <dgm:pt modelId="{0E4AC245-69D1-4C02-8F72-2449406B8F45}" type="pres">
      <dgm:prSet presAssocID="{F1164857-1475-47A6-BE8A-A22540B51BF6}" presName="imageRepeatNode" presStyleLbl="alignAcc1" presStyleIdx="0" presStyleCnt="4"/>
      <dgm:spPr/>
    </dgm:pt>
    <dgm:pt modelId="{CE4E4E58-F094-403B-962F-FD47053EE7AE}" type="pres">
      <dgm:prSet presAssocID="{F1164857-1475-47A6-BE8A-A22540B51BF6}" presName="imageaccent1" presStyleCnt="0"/>
      <dgm:spPr/>
    </dgm:pt>
    <dgm:pt modelId="{097DD02F-F44B-4550-BF58-F09A755A5255}" type="pres">
      <dgm:prSet presAssocID="{F1164857-1475-47A6-BE8A-A22540B51BF6}" presName="accentRepeatNode" presStyleLbl="solidAlignAcc1" presStyleIdx="1" presStyleCnt="8"/>
      <dgm:spPr/>
    </dgm:pt>
    <dgm:pt modelId="{B53004B4-CF38-4BA7-B3A1-C85840419E9A}" type="pres">
      <dgm:prSet presAssocID="{53DA69EE-9C2C-42F6-A414-3ADA25AF819E}" presName="text2" presStyleCnt="0"/>
      <dgm:spPr/>
    </dgm:pt>
    <dgm:pt modelId="{DC530F40-A5CA-4C75-B1BB-9234C04793C4}" type="pres">
      <dgm:prSet presAssocID="{53DA69EE-9C2C-42F6-A414-3ADA25AF819E}" presName="textRepeatNode" presStyleLbl="alignNode1" presStyleIdx="1" presStyleCnt="4">
        <dgm:presLayoutVars>
          <dgm:chMax val="0"/>
          <dgm:chPref val="0"/>
          <dgm:bulletEnabled val="1"/>
        </dgm:presLayoutVars>
      </dgm:prSet>
      <dgm:spPr/>
    </dgm:pt>
    <dgm:pt modelId="{E01F4703-5047-4D93-8650-AA77D243DE33}" type="pres">
      <dgm:prSet presAssocID="{53DA69EE-9C2C-42F6-A414-3ADA25AF819E}" presName="textaccent2" presStyleCnt="0"/>
      <dgm:spPr/>
    </dgm:pt>
    <dgm:pt modelId="{55854D5D-E95E-4411-8433-E61E44E5B69E}" type="pres">
      <dgm:prSet presAssocID="{53DA69EE-9C2C-42F6-A414-3ADA25AF819E}" presName="accentRepeatNode" presStyleLbl="solidAlignAcc1" presStyleIdx="2" presStyleCnt="8"/>
      <dgm:spPr/>
    </dgm:pt>
    <dgm:pt modelId="{F459D152-DE99-42CB-9381-240548616884}" type="pres">
      <dgm:prSet presAssocID="{90812E71-B944-4779-B108-A48F9A0BE311}" presName="image2" presStyleCnt="0"/>
      <dgm:spPr/>
    </dgm:pt>
    <dgm:pt modelId="{EA15BAD8-4FA8-4BD8-93F4-3478B58332FF}" type="pres">
      <dgm:prSet presAssocID="{90812E71-B944-4779-B108-A48F9A0BE311}" presName="imageRepeatNode" presStyleLbl="alignAcc1" presStyleIdx="1" presStyleCnt="4"/>
      <dgm:spPr/>
    </dgm:pt>
    <dgm:pt modelId="{9AA95CBF-C6BC-4DE7-9777-0F5ACCBEDED9}" type="pres">
      <dgm:prSet presAssocID="{90812E71-B944-4779-B108-A48F9A0BE311}" presName="imageaccent2" presStyleCnt="0"/>
      <dgm:spPr/>
    </dgm:pt>
    <dgm:pt modelId="{48982A0B-17CE-431E-9919-A0283E647588}" type="pres">
      <dgm:prSet presAssocID="{90812E71-B944-4779-B108-A48F9A0BE311}" presName="accentRepeatNode" presStyleLbl="solidAlignAcc1" presStyleIdx="3" presStyleCnt="8"/>
      <dgm:spPr/>
    </dgm:pt>
    <dgm:pt modelId="{EB0895D9-4D49-4549-8670-0A778792A254}" type="pres">
      <dgm:prSet presAssocID="{5F111467-DBBB-4D82-9D02-637D6ECC5DB2}" presName="text3" presStyleCnt="0"/>
      <dgm:spPr/>
    </dgm:pt>
    <dgm:pt modelId="{78F77E19-E769-460F-9B94-332FB9664C5D}" type="pres">
      <dgm:prSet presAssocID="{5F111467-DBBB-4D82-9D02-637D6ECC5DB2}" presName="textRepeatNode" presStyleLbl="alignNode1" presStyleIdx="2" presStyleCnt="4">
        <dgm:presLayoutVars>
          <dgm:chMax val="0"/>
          <dgm:chPref val="0"/>
          <dgm:bulletEnabled val="1"/>
        </dgm:presLayoutVars>
      </dgm:prSet>
      <dgm:spPr/>
    </dgm:pt>
    <dgm:pt modelId="{E88BCBA9-C717-4104-9DD7-E06B2FA4B06C}" type="pres">
      <dgm:prSet presAssocID="{5F111467-DBBB-4D82-9D02-637D6ECC5DB2}" presName="textaccent3" presStyleCnt="0"/>
      <dgm:spPr/>
    </dgm:pt>
    <dgm:pt modelId="{45D8BED4-80FF-43C9-B519-E2C9944BB337}" type="pres">
      <dgm:prSet presAssocID="{5F111467-DBBB-4D82-9D02-637D6ECC5DB2}" presName="accentRepeatNode" presStyleLbl="solidAlignAcc1" presStyleIdx="4" presStyleCnt="8"/>
      <dgm:spPr/>
    </dgm:pt>
    <dgm:pt modelId="{BCA9E077-CF8C-4CCA-A6A6-A719C40D3405}" type="pres">
      <dgm:prSet presAssocID="{B4518349-4C09-40EA-8EAB-B1458FDA20C7}" presName="image3" presStyleCnt="0"/>
      <dgm:spPr/>
    </dgm:pt>
    <dgm:pt modelId="{ADCAE7EB-22AA-4EC5-B1E0-2329CA9EE661}" type="pres">
      <dgm:prSet presAssocID="{B4518349-4C09-40EA-8EAB-B1458FDA20C7}" presName="imageRepeatNode" presStyleLbl="alignAcc1" presStyleIdx="2" presStyleCnt="4"/>
      <dgm:spPr/>
    </dgm:pt>
    <dgm:pt modelId="{E45018BE-3309-4B8B-9CEE-AFC99E13FA51}" type="pres">
      <dgm:prSet presAssocID="{B4518349-4C09-40EA-8EAB-B1458FDA20C7}" presName="imageaccent3" presStyleCnt="0"/>
      <dgm:spPr/>
    </dgm:pt>
    <dgm:pt modelId="{92BBFBE6-E45A-485B-9666-CBD468EDE720}" type="pres">
      <dgm:prSet presAssocID="{B4518349-4C09-40EA-8EAB-B1458FDA20C7}" presName="accentRepeatNode" presStyleLbl="solidAlignAcc1" presStyleIdx="5" presStyleCnt="8"/>
      <dgm:spPr/>
    </dgm:pt>
    <dgm:pt modelId="{D711B0EE-86AB-4ECB-A340-0FCA6A357A72}" type="pres">
      <dgm:prSet presAssocID="{C8380199-FE54-440B-AC49-3995716973FE}" presName="text4" presStyleCnt="0"/>
      <dgm:spPr/>
    </dgm:pt>
    <dgm:pt modelId="{C72B9FAC-D7F6-49EE-9780-3AED91962ED7}" type="pres">
      <dgm:prSet presAssocID="{C8380199-FE54-440B-AC49-3995716973FE}" presName="textRepeatNode" presStyleLbl="alignNode1" presStyleIdx="3" presStyleCnt="4">
        <dgm:presLayoutVars>
          <dgm:chMax val="0"/>
          <dgm:chPref val="0"/>
          <dgm:bulletEnabled val="1"/>
        </dgm:presLayoutVars>
      </dgm:prSet>
      <dgm:spPr/>
    </dgm:pt>
    <dgm:pt modelId="{253905EF-903E-43A1-A42B-D7FCCC60F631}" type="pres">
      <dgm:prSet presAssocID="{C8380199-FE54-440B-AC49-3995716973FE}" presName="textaccent4" presStyleCnt="0"/>
      <dgm:spPr/>
    </dgm:pt>
    <dgm:pt modelId="{9F98F620-432A-45DD-9912-0B3651393198}" type="pres">
      <dgm:prSet presAssocID="{C8380199-FE54-440B-AC49-3995716973FE}" presName="accentRepeatNode" presStyleLbl="solidAlignAcc1" presStyleIdx="6" presStyleCnt="8"/>
      <dgm:spPr/>
    </dgm:pt>
    <dgm:pt modelId="{855A5393-F9D5-46D2-96A9-F6A508D00540}" type="pres">
      <dgm:prSet presAssocID="{05565B0D-D94C-4FFA-A3D2-58A0A93BCD72}" presName="image4" presStyleCnt="0"/>
      <dgm:spPr/>
    </dgm:pt>
    <dgm:pt modelId="{2873F25A-B82A-43E3-BC19-62288D246F9D}" type="pres">
      <dgm:prSet presAssocID="{05565B0D-D94C-4FFA-A3D2-58A0A93BCD72}" presName="imageRepeatNode" presStyleLbl="alignAcc1" presStyleIdx="3" presStyleCnt="4"/>
      <dgm:spPr/>
    </dgm:pt>
    <dgm:pt modelId="{5DF7131F-8C70-40A7-9C92-C2D2D33527B5}" type="pres">
      <dgm:prSet presAssocID="{05565B0D-D94C-4FFA-A3D2-58A0A93BCD72}" presName="imageaccent4" presStyleCnt="0"/>
      <dgm:spPr/>
    </dgm:pt>
    <dgm:pt modelId="{9FF2B706-EB82-4A79-9E0F-B2C02537270C}" type="pres">
      <dgm:prSet presAssocID="{05565B0D-D94C-4FFA-A3D2-58A0A93BCD72}" presName="accentRepeatNode" presStyleLbl="solidAlignAcc1" presStyleIdx="7" presStyleCnt="8"/>
      <dgm:spPr/>
    </dgm:pt>
  </dgm:ptLst>
  <dgm:cxnLst>
    <dgm:cxn modelId="{C60CFA30-09FC-4BD1-99DE-CAFB25CEC36C}" srcId="{873E5E00-1FCE-44FB-8BDA-EED1B4EDCACA}" destId="{5F111467-DBBB-4D82-9D02-637D6ECC5DB2}" srcOrd="2" destOrd="0" parTransId="{DDD0969E-236D-4CD2-A13D-2D74C45D153E}" sibTransId="{B4518349-4C09-40EA-8EAB-B1458FDA20C7}"/>
    <dgm:cxn modelId="{41A5A033-A855-4393-A001-3DF3865380B9}" type="presOf" srcId="{C8380199-FE54-440B-AC49-3995716973FE}" destId="{C72B9FAC-D7F6-49EE-9780-3AED91962ED7}" srcOrd="0" destOrd="0" presId="urn:microsoft.com/office/officeart/2008/layout/HexagonCluster"/>
    <dgm:cxn modelId="{7480AB34-8669-4570-B9E3-73D5D65A7562}" type="presOf" srcId="{5F111467-DBBB-4D82-9D02-637D6ECC5DB2}" destId="{78F77E19-E769-460F-9B94-332FB9664C5D}" srcOrd="0" destOrd="0" presId="urn:microsoft.com/office/officeart/2008/layout/HexagonCluster"/>
    <dgm:cxn modelId="{56627151-1498-4A2E-B4D9-132B321E3347}" type="presOf" srcId="{05565B0D-D94C-4FFA-A3D2-58A0A93BCD72}" destId="{2873F25A-B82A-43E3-BC19-62288D246F9D}" srcOrd="0" destOrd="0" presId="urn:microsoft.com/office/officeart/2008/layout/HexagonCluster"/>
    <dgm:cxn modelId="{0F002E57-E49C-4B63-A1A5-370D53479593}" type="presOf" srcId="{53DA69EE-9C2C-42F6-A414-3ADA25AF819E}" destId="{DC530F40-A5CA-4C75-B1BB-9234C04793C4}" srcOrd="0" destOrd="0" presId="urn:microsoft.com/office/officeart/2008/layout/HexagonCluster"/>
    <dgm:cxn modelId="{61C5067C-0067-4075-861E-4EDE20D454E9}" type="presOf" srcId="{873E5E00-1FCE-44FB-8BDA-EED1B4EDCACA}" destId="{D7BB284C-B964-4730-B408-32E98B368B25}" srcOrd="0" destOrd="0" presId="urn:microsoft.com/office/officeart/2008/layout/HexagonCluster"/>
    <dgm:cxn modelId="{DCC4D580-B2CC-4277-BE2D-1DBB3EA19F82}" srcId="{873E5E00-1FCE-44FB-8BDA-EED1B4EDCACA}" destId="{79FEA1C2-6180-46EC-ABE1-E2A19B05A245}" srcOrd="0" destOrd="0" parTransId="{C94E3514-B248-4CE2-835A-ED4841180D5D}" sibTransId="{F1164857-1475-47A6-BE8A-A22540B51BF6}"/>
    <dgm:cxn modelId="{5520EEA3-885E-4A85-AE14-B8A55DEB9EB0}" type="presOf" srcId="{B4518349-4C09-40EA-8EAB-B1458FDA20C7}" destId="{ADCAE7EB-22AA-4EC5-B1E0-2329CA9EE661}" srcOrd="0" destOrd="0" presId="urn:microsoft.com/office/officeart/2008/layout/HexagonCluster"/>
    <dgm:cxn modelId="{FDD8D7AA-2ECB-4416-8513-96DACCD881FD}" type="presOf" srcId="{90812E71-B944-4779-B108-A48F9A0BE311}" destId="{EA15BAD8-4FA8-4BD8-93F4-3478B58332FF}" srcOrd="0" destOrd="0" presId="urn:microsoft.com/office/officeart/2008/layout/HexagonCluster"/>
    <dgm:cxn modelId="{62694EB9-7CA2-4CA5-9847-BA9F4AE2990D}" type="presOf" srcId="{F1164857-1475-47A6-BE8A-A22540B51BF6}" destId="{0E4AC245-69D1-4C02-8F72-2449406B8F45}" srcOrd="0" destOrd="0" presId="urn:microsoft.com/office/officeart/2008/layout/HexagonCluster"/>
    <dgm:cxn modelId="{80C0D0E9-006A-4884-B609-834260D731D5}" srcId="{873E5E00-1FCE-44FB-8BDA-EED1B4EDCACA}" destId="{C8380199-FE54-440B-AC49-3995716973FE}" srcOrd="3" destOrd="0" parTransId="{67C30664-B868-447F-9544-A3F303AAACAE}" sibTransId="{05565B0D-D94C-4FFA-A3D2-58A0A93BCD72}"/>
    <dgm:cxn modelId="{FBAFCBEC-285A-4CFF-B5E2-DF24469E2A66}" srcId="{873E5E00-1FCE-44FB-8BDA-EED1B4EDCACA}" destId="{53DA69EE-9C2C-42F6-A414-3ADA25AF819E}" srcOrd="1" destOrd="0" parTransId="{2328A015-0230-4E69-8CA6-A2D6D6C77D6D}" sibTransId="{90812E71-B944-4779-B108-A48F9A0BE311}"/>
    <dgm:cxn modelId="{AF6401F4-3669-47AF-A162-205D71CA2FCC}" type="presOf" srcId="{79FEA1C2-6180-46EC-ABE1-E2A19B05A245}" destId="{3B81B694-8BFE-4D7C-9CD2-16030F568C09}" srcOrd="0" destOrd="0" presId="urn:microsoft.com/office/officeart/2008/layout/HexagonCluster"/>
    <dgm:cxn modelId="{D10C4507-C04A-48A6-9BB5-DF3BAD6FDB35}" type="presParOf" srcId="{D7BB284C-B964-4730-B408-32E98B368B25}" destId="{D4203BC7-57D3-49E0-8CEC-A8A788349EAF}" srcOrd="0" destOrd="0" presId="urn:microsoft.com/office/officeart/2008/layout/HexagonCluster"/>
    <dgm:cxn modelId="{42760A04-491C-4E6F-B2D2-38D64F7D638A}" type="presParOf" srcId="{D4203BC7-57D3-49E0-8CEC-A8A788349EAF}" destId="{3B81B694-8BFE-4D7C-9CD2-16030F568C09}" srcOrd="0" destOrd="0" presId="urn:microsoft.com/office/officeart/2008/layout/HexagonCluster"/>
    <dgm:cxn modelId="{49842B42-24EC-4298-AFC2-AD06169EC19E}" type="presParOf" srcId="{D7BB284C-B964-4730-B408-32E98B368B25}" destId="{CFCEB158-D11A-4363-902E-2C6E221AE209}" srcOrd="1" destOrd="0" presId="urn:microsoft.com/office/officeart/2008/layout/HexagonCluster"/>
    <dgm:cxn modelId="{720C7DBD-496E-478C-A94E-6122E8F229B9}" type="presParOf" srcId="{CFCEB158-D11A-4363-902E-2C6E221AE209}" destId="{2BF93F18-F8DD-4D37-BF4E-AEDA3E62682F}" srcOrd="0" destOrd="0" presId="urn:microsoft.com/office/officeart/2008/layout/HexagonCluster"/>
    <dgm:cxn modelId="{F8C3724C-C599-4BDF-86B3-70206A6B61A2}" type="presParOf" srcId="{D7BB284C-B964-4730-B408-32E98B368B25}" destId="{F9C0B9B5-1729-42B7-8E61-EDCF94FC5D50}" srcOrd="2" destOrd="0" presId="urn:microsoft.com/office/officeart/2008/layout/HexagonCluster"/>
    <dgm:cxn modelId="{7FF554D5-3497-4CA1-8FE6-F39C8F0AC75A}" type="presParOf" srcId="{F9C0B9B5-1729-42B7-8E61-EDCF94FC5D50}" destId="{0E4AC245-69D1-4C02-8F72-2449406B8F45}" srcOrd="0" destOrd="0" presId="urn:microsoft.com/office/officeart/2008/layout/HexagonCluster"/>
    <dgm:cxn modelId="{93C4D525-2E90-4792-BB66-B6B3B5EF7538}" type="presParOf" srcId="{D7BB284C-B964-4730-B408-32E98B368B25}" destId="{CE4E4E58-F094-403B-962F-FD47053EE7AE}" srcOrd="3" destOrd="0" presId="urn:microsoft.com/office/officeart/2008/layout/HexagonCluster"/>
    <dgm:cxn modelId="{2258958E-A44A-479D-9529-86A27845C264}" type="presParOf" srcId="{CE4E4E58-F094-403B-962F-FD47053EE7AE}" destId="{097DD02F-F44B-4550-BF58-F09A755A5255}" srcOrd="0" destOrd="0" presId="urn:microsoft.com/office/officeart/2008/layout/HexagonCluster"/>
    <dgm:cxn modelId="{EBE266AA-9E95-457A-B0FA-16EA8855A8C3}" type="presParOf" srcId="{D7BB284C-B964-4730-B408-32E98B368B25}" destId="{B53004B4-CF38-4BA7-B3A1-C85840419E9A}" srcOrd="4" destOrd="0" presId="urn:microsoft.com/office/officeart/2008/layout/HexagonCluster"/>
    <dgm:cxn modelId="{1AB3D0B5-FAA4-4560-B833-1C826C3FF0F8}" type="presParOf" srcId="{B53004B4-CF38-4BA7-B3A1-C85840419E9A}" destId="{DC530F40-A5CA-4C75-B1BB-9234C04793C4}" srcOrd="0" destOrd="0" presId="urn:microsoft.com/office/officeart/2008/layout/HexagonCluster"/>
    <dgm:cxn modelId="{403A2421-3DA4-4643-81F7-055D4DD0F4F5}" type="presParOf" srcId="{D7BB284C-B964-4730-B408-32E98B368B25}" destId="{E01F4703-5047-4D93-8650-AA77D243DE33}" srcOrd="5" destOrd="0" presId="urn:microsoft.com/office/officeart/2008/layout/HexagonCluster"/>
    <dgm:cxn modelId="{B53BE877-83CF-48FB-81ED-6DE9B0E8D9DC}" type="presParOf" srcId="{E01F4703-5047-4D93-8650-AA77D243DE33}" destId="{55854D5D-E95E-4411-8433-E61E44E5B69E}" srcOrd="0" destOrd="0" presId="urn:microsoft.com/office/officeart/2008/layout/HexagonCluster"/>
    <dgm:cxn modelId="{6A3AB8E9-552F-4397-80D2-81B44423D66F}" type="presParOf" srcId="{D7BB284C-B964-4730-B408-32E98B368B25}" destId="{F459D152-DE99-42CB-9381-240548616884}" srcOrd="6" destOrd="0" presId="urn:microsoft.com/office/officeart/2008/layout/HexagonCluster"/>
    <dgm:cxn modelId="{4E5D9BF6-9E66-458A-86D5-C1D909F37BA8}" type="presParOf" srcId="{F459D152-DE99-42CB-9381-240548616884}" destId="{EA15BAD8-4FA8-4BD8-93F4-3478B58332FF}" srcOrd="0" destOrd="0" presId="urn:microsoft.com/office/officeart/2008/layout/HexagonCluster"/>
    <dgm:cxn modelId="{C33BEE23-C135-4EBA-957A-48D20911AE1B}" type="presParOf" srcId="{D7BB284C-B964-4730-B408-32E98B368B25}" destId="{9AA95CBF-C6BC-4DE7-9777-0F5ACCBEDED9}" srcOrd="7" destOrd="0" presId="urn:microsoft.com/office/officeart/2008/layout/HexagonCluster"/>
    <dgm:cxn modelId="{C800FC56-3EBC-49B2-B2C1-5FA731A2572B}" type="presParOf" srcId="{9AA95CBF-C6BC-4DE7-9777-0F5ACCBEDED9}" destId="{48982A0B-17CE-431E-9919-A0283E647588}" srcOrd="0" destOrd="0" presId="urn:microsoft.com/office/officeart/2008/layout/HexagonCluster"/>
    <dgm:cxn modelId="{A3A66981-C955-45FF-9787-58642680E60E}" type="presParOf" srcId="{D7BB284C-B964-4730-B408-32E98B368B25}" destId="{EB0895D9-4D49-4549-8670-0A778792A254}" srcOrd="8" destOrd="0" presId="urn:microsoft.com/office/officeart/2008/layout/HexagonCluster"/>
    <dgm:cxn modelId="{71063A40-E6E0-4668-85A6-6E407B5EE6C4}" type="presParOf" srcId="{EB0895D9-4D49-4549-8670-0A778792A254}" destId="{78F77E19-E769-460F-9B94-332FB9664C5D}" srcOrd="0" destOrd="0" presId="urn:microsoft.com/office/officeart/2008/layout/HexagonCluster"/>
    <dgm:cxn modelId="{9C35D833-A91D-4AD2-A5CE-FBB3C6034582}" type="presParOf" srcId="{D7BB284C-B964-4730-B408-32E98B368B25}" destId="{E88BCBA9-C717-4104-9DD7-E06B2FA4B06C}" srcOrd="9" destOrd="0" presId="urn:microsoft.com/office/officeart/2008/layout/HexagonCluster"/>
    <dgm:cxn modelId="{04F29760-ADCD-42EC-BA2D-67AB7B05F6EC}" type="presParOf" srcId="{E88BCBA9-C717-4104-9DD7-E06B2FA4B06C}" destId="{45D8BED4-80FF-43C9-B519-E2C9944BB337}" srcOrd="0" destOrd="0" presId="urn:microsoft.com/office/officeart/2008/layout/HexagonCluster"/>
    <dgm:cxn modelId="{4352EC0A-9E1A-46CF-8D48-018FBA2C40F6}" type="presParOf" srcId="{D7BB284C-B964-4730-B408-32E98B368B25}" destId="{BCA9E077-CF8C-4CCA-A6A6-A719C40D3405}" srcOrd="10" destOrd="0" presId="urn:microsoft.com/office/officeart/2008/layout/HexagonCluster"/>
    <dgm:cxn modelId="{44C856E9-CEFC-4B0F-9CE6-20D7BB38E8FC}" type="presParOf" srcId="{BCA9E077-CF8C-4CCA-A6A6-A719C40D3405}" destId="{ADCAE7EB-22AA-4EC5-B1E0-2329CA9EE661}" srcOrd="0" destOrd="0" presId="urn:microsoft.com/office/officeart/2008/layout/HexagonCluster"/>
    <dgm:cxn modelId="{56587659-3E79-4636-89EA-18631FB8CF20}" type="presParOf" srcId="{D7BB284C-B964-4730-B408-32E98B368B25}" destId="{E45018BE-3309-4B8B-9CEE-AFC99E13FA51}" srcOrd="11" destOrd="0" presId="urn:microsoft.com/office/officeart/2008/layout/HexagonCluster"/>
    <dgm:cxn modelId="{3E565EBD-F0D3-465A-98CE-9F970B9DC478}" type="presParOf" srcId="{E45018BE-3309-4B8B-9CEE-AFC99E13FA51}" destId="{92BBFBE6-E45A-485B-9666-CBD468EDE720}" srcOrd="0" destOrd="0" presId="urn:microsoft.com/office/officeart/2008/layout/HexagonCluster"/>
    <dgm:cxn modelId="{7731273F-5A64-47A4-A3D8-D522CD173FA2}" type="presParOf" srcId="{D7BB284C-B964-4730-B408-32E98B368B25}" destId="{D711B0EE-86AB-4ECB-A340-0FCA6A357A72}" srcOrd="12" destOrd="0" presId="urn:microsoft.com/office/officeart/2008/layout/HexagonCluster"/>
    <dgm:cxn modelId="{3746B44D-6C48-4512-90A5-F00E895A47BB}" type="presParOf" srcId="{D711B0EE-86AB-4ECB-A340-0FCA6A357A72}" destId="{C72B9FAC-D7F6-49EE-9780-3AED91962ED7}" srcOrd="0" destOrd="0" presId="urn:microsoft.com/office/officeart/2008/layout/HexagonCluster"/>
    <dgm:cxn modelId="{1E3DEE5D-8765-4228-B4C7-147BCF83B211}" type="presParOf" srcId="{D7BB284C-B964-4730-B408-32E98B368B25}" destId="{253905EF-903E-43A1-A42B-D7FCCC60F631}" srcOrd="13" destOrd="0" presId="urn:microsoft.com/office/officeart/2008/layout/HexagonCluster"/>
    <dgm:cxn modelId="{034C30BB-6265-4CB2-AA22-9214DF958EE7}" type="presParOf" srcId="{253905EF-903E-43A1-A42B-D7FCCC60F631}" destId="{9F98F620-432A-45DD-9912-0B3651393198}" srcOrd="0" destOrd="0" presId="urn:microsoft.com/office/officeart/2008/layout/HexagonCluster"/>
    <dgm:cxn modelId="{82E206AE-024F-4807-93CE-8E3DA52E8E95}" type="presParOf" srcId="{D7BB284C-B964-4730-B408-32E98B368B25}" destId="{855A5393-F9D5-46D2-96A9-F6A508D00540}" srcOrd="14" destOrd="0" presId="urn:microsoft.com/office/officeart/2008/layout/HexagonCluster"/>
    <dgm:cxn modelId="{AA5B3D2B-39CA-4059-BEC1-28E930B8CF36}" type="presParOf" srcId="{855A5393-F9D5-46D2-96A9-F6A508D00540}" destId="{2873F25A-B82A-43E3-BC19-62288D246F9D}" srcOrd="0" destOrd="0" presId="urn:microsoft.com/office/officeart/2008/layout/HexagonCluster"/>
    <dgm:cxn modelId="{166732BB-05BD-4B37-AD7A-D7C40D8A1B88}" type="presParOf" srcId="{D7BB284C-B964-4730-B408-32E98B368B25}" destId="{5DF7131F-8C70-40A7-9C92-C2D2D33527B5}" srcOrd="15" destOrd="0" presId="urn:microsoft.com/office/officeart/2008/layout/HexagonCluster"/>
    <dgm:cxn modelId="{DE591AD8-AE99-4CB7-8145-25E6DEF6CF00}" type="presParOf" srcId="{5DF7131F-8C70-40A7-9C92-C2D2D33527B5}" destId="{9FF2B706-EB82-4A79-9E0F-B2C02537270C}" srcOrd="0" destOrd="0" presId="urn:microsoft.com/office/officeart/2008/layout/HexagonCluster"/>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C8BCD7-FF85-4E63-800E-297266FA1A93}"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US"/>
        </a:p>
      </dgm:t>
    </dgm:pt>
    <dgm:pt modelId="{4DBDB22D-4541-4010-8A48-482B77B7379A}">
      <dgm:prSet phldrT="[Text]" custT="1"/>
      <dgm:spPr>
        <a:solidFill>
          <a:schemeClr val="tx1">
            <a:lumMod val="75000"/>
            <a:lumOff val="25000"/>
          </a:schemeClr>
        </a:solidFill>
      </dgm:spPr>
      <dgm:t>
        <a:bodyPr/>
        <a:lstStyle/>
        <a:p>
          <a:r>
            <a:rPr lang="en-US" sz="2000" dirty="0"/>
            <a:t>L1B Granule Structure</a:t>
          </a:r>
        </a:p>
      </dgm:t>
    </dgm:pt>
    <dgm:pt modelId="{1342F622-9EEA-44A6-A4DC-FBBD26793943}" type="parTrans" cxnId="{F012298A-836D-4DA6-A1AD-523D8E5B84E3}">
      <dgm:prSet/>
      <dgm:spPr/>
      <dgm:t>
        <a:bodyPr/>
        <a:lstStyle/>
        <a:p>
          <a:endParaRPr lang="en-US"/>
        </a:p>
      </dgm:t>
    </dgm:pt>
    <dgm:pt modelId="{8D00E4F9-2575-4A07-88C0-D70596BD5C33}" type="sibTrans" cxnId="{F012298A-836D-4DA6-A1AD-523D8E5B84E3}">
      <dgm:prSet/>
      <dgm:spPr/>
      <dgm:t>
        <a:bodyPr/>
        <a:lstStyle/>
        <a:p>
          <a:endParaRPr lang="en-US"/>
        </a:p>
      </dgm:t>
    </dgm:pt>
    <dgm:pt modelId="{4E73F1AC-6960-4F22-8694-01601A605C53}">
      <dgm:prSet phldrT="[Text]" custT="1"/>
      <dgm:spPr/>
      <dgm:t>
        <a:bodyPr/>
        <a:lstStyle/>
        <a:p>
          <a:r>
            <a:rPr lang="en-US" sz="1600" dirty="0"/>
            <a:t>Data Directory</a:t>
          </a:r>
        </a:p>
      </dgm:t>
    </dgm:pt>
    <dgm:pt modelId="{F3FA7557-DE19-402E-89E7-5E18B4DE8359}" type="parTrans" cxnId="{11D0C0DD-E840-4B5C-BDCD-E36131CB23A9}">
      <dgm:prSet/>
      <dgm:spPr/>
      <dgm:t>
        <a:bodyPr/>
        <a:lstStyle/>
        <a:p>
          <a:endParaRPr lang="en-US"/>
        </a:p>
      </dgm:t>
    </dgm:pt>
    <dgm:pt modelId="{8222ADE2-8B90-4502-B72F-6ED0965A2407}" type="sibTrans" cxnId="{11D0C0DD-E840-4B5C-BDCD-E36131CB23A9}">
      <dgm:prSet/>
      <dgm:spPr/>
      <dgm:t>
        <a:bodyPr/>
        <a:lstStyle/>
        <a:p>
          <a:endParaRPr lang="en-US"/>
        </a:p>
      </dgm:t>
    </dgm:pt>
    <dgm:pt modelId="{9BBA6E40-FD36-4230-B454-D546A2CA0D4B}">
      <dgm:prSet phldrT="[Text]" custT="1"/>
      <dgm:spPr/>
      <dgm:t>
        <a:bodyPr/>
        <a:lstStyle/>
        <a:p>
          <a:r>
            <a:rPr lang="en-US" sz="1600" dirty="0"/>
            <a:t>Generic Header</a:t>
          </a:r>
        </a:p>
      </dgm:t>
    </dgm:pt>
    <dgm:pt modelId="{86CD2951-655F-4574-BEB2-497957A7685E}" type="parTrans" cxnId="{C6DA8684-0E0B-4340-A8A1-0AD2A4DD267E}">
      <dgm:prSet/>
      <dgm:spPr/>
      <dgm:t>
        <a:bodyPr/>
        <a:lstStyle/>
        <a:p>
          <a:endParaRPr lang="en-US"/>
        </a:p>
      </dgm:t>
    </dgm:pt>
    <dgm:pt modelId="{C1789D3C-2492-4622-92AC-20A1D6F4855D}" type="sibTrans" cxnId="{C6DA8684-0E0B-4340-A8A1-0AD2A4DD267E}">
      <dgm:prSet/>
      <dgm:spPr/>
      <dgm:t>
        <a:bodyPr/>
        <a:lstStyle/>
        <a:p>
          <a:endParaRPr lang="en-US"/>
        </a:p>
      </dgm:t>
    </dgm:pt>
    <dgm:pt modelId="{6328C355-7940-4C2D-B116-C0602488D76C}">
      <dgm:prSet phldrT="[Text]" custT="1"/>
      <dgm:spPr/>
      <dgm:t>
        <a:bodyPr/>
        <a:lstStyle/>
        <a:p>
          <a:r>
            <a:rPr lang="en-US" sz="1600" dirty="0"/>
            <a:t>Ancillary Data</a:t>
          </a:r>
        </a:p>
      </dgm:t>
    </dgm:pt>
    <dgm:pt modelId="{DD890E79-644A-4853-A203-1FEF186D9274}" type="parTrans" cxnId="{34F61CBD-0D6E-4EFE-A442-805FE067F275}">
      <dgm:prSet/>
      <dgm:spPr/>
      <dgm:t>
        <a:bodyPr/>
        <a:lstStyle/>
        <a:p>
          <a:endParaRPr lang="en-US"/>
        </a:p>
      </dgm:t>
    </dgm:pt>
    <dgm:pt modelId="{B688BF0D-9692-480D-9632-532BD8CD6DE2}" type="sibTrans" cxnId="{34F61CBD-0D6E-4EFE-A442-805FE067F275}">
      <dgm:prSet/>
      <dgm:spPr/>
      <dgm:t>
        <a:bodyPr/>
        <a:lstStyle/>
        <a:p>
          <a:endParaRPr lang="en-US"/>
        </a:p>
      </dgm:t>
    </dgm:pt>
    <dgm:pt modelId="{9B2FFB9A-25B1-418D-A338-1050A2E4DFBF}">
      <dgm:prSet custT="1"/>
      <dgm:spPr>
        <a:effectLst>
          <a:outerShdw blurRad="88900" dist="63500" dir="2700000" algn="tl" rotWithShape="0">
            <a:prstClr val="black">
              <a:alpha val="40000"/>
            </a:prstClr>
          </a:outerShdw>
        </a:effectLst>
      </dgm:spPr>
      <dgm:t>
        <a:bodyPr/>
        <a:lstStyle/>
        <a:p>
          <a:r>
            <a:rPr lang="en-US" sz="1600" dirty="0"/>
            <a:t>VNIR Data</a:t>
          </a:r>
        </a:p>
      </dgm:t>
    </dgm:pt>
    <dgm:pt modelId="{9DB15E50-84B7-4CDA-B5C4-F5F20E491053}" type="parTrans" cxnId="{DAAE62FA-D437-482F-911B-8576864CEC6D}">
      <dgm:prSet/>
      <dgm:spPr/>
      <dgm:t>
        <a:bodyPr/>
        <a:lstStyle/>
        <a:p>
          <a:endParaRPr lang="en-US"/>
        </a:p>
      </dgm:t>
    </dgm:pt>
    <dgm:pt modelId="{06D1DD8F-9DB2-45E6-A833-FD45AEAA2E55}" type="sibTrans" cxnId="{DAAE62FA-D437-482F-911B-8576864CEC6D}">
      <dgm:prSet/>
      <dgm:spPr/>
      <dgm:t>
        <a:bodyPr/>
        <a:lstStyle/>
        <a:p>
          <a:endParaRPr lang="en-US"/>
        </a:p>
      </dgm:t>
    </dgm:pt>
    <dgm:pt modelId="{26DAC287-A46D-4B2D-9B00-5FDC1F072363}">
      <dgm:prSet custT="1"/>
      <dgm:spPr>
        <a:effectLst>
          <a:outerShdw blurRad="88900" dist="63500" dir="2700000" algn="tl" rotWithShape="0">
            <a:prstClr val="black">
              <a:alpha val="40000"/>
            </a:prstClr>
          </a:outerShdw>
        </a:effectLst>
      </dgm:spPr>
      <dgm:t>
        <a:bodyPr/>
        <a:lstStyle/>
        <a:p>
          <a:r>
            <a:rPr lang="en-US" sz="1600" dirty="0"/>
            <a:t>SWIR Data</a:t>
          </a:r>
        </a:p>
      </dgm:t>
    </dgm:pt>
    <dgm:pt modelId="{7E432F7C-BA2B-4269-926A-29AC7FCB9D1E}" type="parTrans" cxnId="{FE17FC86-0A93-4F37-BEDB-B0D7E7009A2D}">
      <dgm:prSet/>
      <dgm:spPr/>
      <dgm:t>
        <a:bodyPr/>
        <a:lstStyle/>
        <a:p>
          <a:endParaRPr lang="en-US"/>
        </a:p>
      </dgm:t>
    </dgm:pt>
    <dgm:pt modelId="{623A5396-2794-4870-8182-D2F6150CF80B}" type="sibTrans" cxnId="{FE17FC86-0A93-4F37-BEDB-B0D7E7009A2D}">
      <dgm:prSet/>
      <dgm:spPr/>
      <dgm:t>
        <a:bodyPr/>
        <a:lstStyle/>
        <a:p>
          <a:endParaRPr lang="en-US"/>
        </a:p>
      </dgm:t>
    </dgm:pt>
    <dgm:pt modelId="{D8E8665A-1F1B-4E2A-B512-D5AF45DA2DA1}">
      <dgm:prSet custT="1"/>
      <dgm:spPr>
        <a:effectLst>
          <a:outerShdw blurRad="88900" dist="63500" dir="2700000" algn="tl" rotWithShape="0">
            <a:prstClr val="black">
              <a:alpha val="40000"/>
            </a:prstClr>
          </a:outerShdw>
        </a:effectLst>
      </dgm:spPr>
      <dgm:t>
        <a:bodyPr/>
        <a:lstStyle/>
        <a:p>
          <a:r>
            <a:rPr lang="en-US" sz="1600" dirty="0"/>
            <a:t>TIR Data</a:t>
          </a:r>
        </a:p>
      </dgm:t>
    </dgm:pt>
    <dgm:pt modelId="{D98FC942-2BDC-462D-B162-2473E8D2F6CC}" type="parTrans" cxnId="{5DE33CF5-F03C-41BC-8A49-61EF40BC5F90}">
      <dgm:prSet/>
      <dgm:spPr/>
      <dgm:t>
        <a:bodyPr/>
        <a:lstStyle/>
        <a:p>
          <a:endParaRPr lang="en-US"/>
        </a:p>
      </dgm:t>
    </dgm:pt>
    <dgm:pt modelId="{CFB117E8-1CB8-401C-9986-C04CEC45C29F}" type="sibTrans" cxnId="{5DE33CF5-F03C-41BC-8A49-61EF40BC5F90}">
      <dgm:prSet/>
      <dgm:spPr/>
      <dgm:t>
        <a:bodyPr/>
        <a:lstStyle/>
        <a:p>
          <a:endParaRPr lang="en-US"/>
        </a:p>
      </dgm:t>
    </dgm:pt>
    <dgm:pt modelId="{88F2AAC2-7EAB-45FD-AB8C-383770CF3955}">
      <dgm:prSet custT="1"/>
      <dgm:spPr/>
      <dgm:t>
        <a:bodyPr/>
        <a:lstStyle/>
        <a:p>
          <a:r>
            <a:rPr lang="en-US" sz="1600" dirty="0"/>
            <a:t>HDF-EOS Metadata</a:t>
          </a:r>
        </a:p>
      </dgm:t>
    </dgm:pt>
    <dgm:pt modelId="{E31DEB94-CE10-4B07-8FD3-517B95CA47AE}" type="parTrans" cxnId="{EB339AE7-D68B-4169-AA8B-0B8838EFF35E}">
      <dgm:prSet/>
      <dgm:spPr/>
      <dgm:t>
        <a:bodyPr/>
        <a:lstStyle/>
        <a:p>
          <a:endParaRPr lang="en-US"/>
        </a:p>
      </dgm:t>
    </dgm:pt>
    <dgm:pt modelId="{76D055F6-60E5-456A-90E7-3CFBC883F7E4}" type="sibTrans" cxnId="{EB339AE7-D68B-4169-AA8B-0B8838EFF35E}">
      <dgm:prSet/>
      <dgm:spPr/>
      <dgm:t>
        <a:bodyPr/>
        <a:lstStyle/>
        <a:p>
          <a:endParaRPr lang="en-US"/>
        </a:p>
      </dgm:t>
    </dgm:pt>
    <dgm:pt modelId="{198E2738-462C-4F15-9CF3-C0775EF1FFA4}">
      <dgm:prSet custT="1"/>
      <dgm:spPr/>
      <dgm:t>
        <a:bodyPr/>
        <a:lstStyle/>
        <a:p>
          <a:r>
            <a:rPr lang="en-US" sz="1200" dirty="0"/>
            <a:t>VNIR Band 1</a:t>
          </a:r>
        </a:p>
        <a:p>
          <a:r>
            <a:rPr lang="en-US" sz="1200" dirty="0"/>
            <a:t>VNIR Band 2</a:t>
          </a:r>
        </a:p>
        <a:p>
          <a:r>
            <a:rPr lang="en-US" sz="1200" dirty="0"/>
            <a:t>VNIR Band 3N</a:t>
          </a:r>
        </a:p>
        <a:p>
          <a:r>
            <a:rPr lang="en-US" sz="1200" dirty="0"/>
            <a:t>VNIR Band 3B</a:t>
          </a:r>
        </a:p>
      </dgm:t>
    </dgm:pt>
    <dgm:pt modelId="{47AB311F-2D4B-4885-9AFF-BE8CF0E58B8C}" type="parTrans" cxnId="{9E8FDFF8-9272-4D35-8C2E-067F3BCA0E48}">
      <dgm:prSet/>
      <dgm:spPr/>
      <dgm:t>
        <a:bodyPr/>
        <a:lstStyle/>
        <a:p>
          <a:endParaRPr lang="en-US"/>
        </a:p>
      </dgm:t>
    </dgm:pt>
    <dgm:pt modelId="{54D0CF59-4636-403B-AE3B-C23A0F4420E9}" type="sibTrans" cxnId="{9E8FDFF8-9272-4D35-8C2E-067F3BCA0E48}">
      <dgm:prSet/>
      <dgm:spPr/>
      <dgm:t>
        <a:bodyPr/>
        <a:lstStyle/>
        <a:p>
          <a:endParaRPr lang="en-US"/>
        </a:p>
      </dgm:t>
    </dgm:pt>
    <dgm:pt modelId="{C8E25EF3-3C8D-4CEE-8E31-15486AB2C1ED}">
      <dgm:prSet custT="1"/>
      <dgm:spPr/>
      <dgm:t>
        <a:bodyPr/>
        <a:lstStyle/>
        <a:p>
          <a:r>
            <a:rPr lang="en-US" sz="1200" dirty="0"/>
            <a:t>SWIR Band 4</a:t>
          </a:r>
        </a:p>
        <a:p>
          <a:r>
            <a:rPr lang="en-US" sz="1200" dirty="0"/>
            <a:t>SWIR Band 5</a:t>
          </a:r>
        </a:p>
        <a:p>
          <a:r>
            <a:rPr lang="en-US" sz="1200" dirty="0"/>
            <a:t>SWIR Band 7</a:t>
          </a:r>
        </a:p>
        <a:p>
          <a:r>
            <a:rPr lang="en-US" sz="1200" dirty="0"/>
            <a:t>SWIR Band 8</a:t>
          </a:r>
        </a:p>
        <a:p>
          <a:r>
            <a:rPr lang="en-US" sz="1200" dirty="0"/>
            <a:t>SWIR Band 9</a:t>
          </a:r>
        </a:p>
      </dgm:t>
    </dgm:pt>
    <dgm:pt modelId="{2E1BDEFB-381F-4B61-8B21-1A245FDE5E70}" type="parTrans" cxnId="{F0894D88-6B51-442A-BA4F-CD0877AE5944}">
      <dgm:prSet/>
      <dgm:spPr/>
      <dgm:t>
        <a:bodyPr/>
        <a:lstStyle/>
        <a:p>
          <a:endParaRPr lang="en-US"/>
        </a:p>
      </dgm:t>
    </dgm:pt>
    <dgm:pt modelId="{A2670610-9F9B-4484-82D7-2B46AB721945}" type="sibTrans" cxnId="{F0894D88-6B51-442A-BA4F-CD0877AE5944}">
      <dgm:prSet/>
      <dgm:spPr/>
      <dgm:t>
        <a:bodyPr/>
        <a:lstStyle/>
        <a:p>
          <a:endParaRPr lang="en-US"/>
        </a:p>
      </dgm:t>
    </dgm:pt>
    <dgm:pt modelId="{39F49854-6369-4FF8-8497-38C3C8C0C78B}">
      <dgm:prSet custT="1"/>
      <dgm:spPr/>
      <dgm:t>
        <a:bodyPr/>
        <a:lstStyle/>
        <a:p>
          <a:r>
            <a:rPr lang="en-US" sz="1200" dirty="0"/>
            <a:t>TIR Band 10</a:t>
          </a:r>
        </a:p>
        <a:p>
          <a:r>
            <a:rPr lang="en-US" sz="1200" dirty="0"/>
            <a:t>TIR Band 11</a:t>
          </a:r>
        </a:p>
        <a:p>
          <a:r>
            <a:rPr lang="en-US" sz="1200" dirty="0"/>
            <a:t>TIR Band 12</a:t>
          </a:r>
        </a:p>
        <a:p>
          <a:r>
            <a:rPr lang="en-US" sz="1200" dirty="0"/>
            <a:t>TIR Band 13</a:t>
          </a:r>
        </a:p>
        <a:p>
          <a:r>
            <a:rPr lang="en-US" sz="1200" dirty="0"/>
            <a:t>TIR Band 14</a:t>
          </a:r>
        </a:p>
      </dgm:t>
    </dgm:pt>
    <dgm:pt modelId="{2DDF4D4B-CEF8-447F-BCA9-E59B1875AC20}" type="parTrans" cxnId="{A269341F-58B1-42E0-BA21-9A6D01A08BFD}">
      <dgm:prSet/>
      <dgm:spPr/>
      <dgm:t>
        <a:bodyPr/>
        <a:lstStyle/>
        <a:p>
          <a:endParaRPr lang="en-US"/>
        </a:p>
      </dgm:t>
    </dgm:pt>
    <dgm:pt modelId="{3D089197-22A0-40FE-957E-805E7F5F09C2}" type="sibTrans" cxnId="{A269341F-58B1-42E0-BA21-9A6D01A08BFD}">
      <dgm:prSet/>
      <dgm:spPr/>
      <dgm:t>
        <a:bodyPr/>
        <a:lstStyle/>
        <a:p>
          <a:endParaRPr lang="en-US"/>
        </a:p>
      </dgm:t>
    </dgm:pt>
    <dgm:pt modelId="{8033E8A1-FFF2-4A55-8109-BEDBF631D984}" type="pres">
      <dgm:prSet presAssocID="{A1C8BCD7-FF85-4E63-800E-297266FA1A93}" presName="Name0" presStyleCnt="0">
        <dgm:presLayoutVars>
          <dgm:chPref val="1"/>
          <dgm:dir/>
          <dgm:animOne val="branch"/>
          <dgm:animLvl val="lvl"/>
          <dgm:resizeHandles val="exact"/>
        </dgm:presLayoutVars>
      </dgm:prSet>
      <dgm:spPr/>
    </dgm:pt>
    <dgm:pt modelId="{2E05A44E-30C6-47F0-BE09-711103B213E9}" type="pres">
      <dgm:prSet presAssocID="{4DBDB22D-4541-4010-8A48-482B77B7379A}" presName="root1" presStyleCnt="0"/>
      <dgm:spPr/>
    </dgm:pt>
    <dgm:pt modelId="{8F48DCD4-1840-4788-A448-78522D1E2824}" type="pres">
      <dgm:prSet presAssocID="{4DBDB22D-4541-4010-8A48-482B77B7379A}" presName="LevelOneTextNode" presStyleLbl="node0" presStyleIdx="0" presStyleCnt="1" custScaleX="52326" custScaleY="75247">
        <dgm:presLayoutVars>
          <dgm:chPref val="3"/>
        </dgm:presLayoutVars>
      </dgm:prSet>
      <dgm:spPr/>
    </dgm:pt>
    <dgm:pt modelId="{83B8CB96-7312-4B5F-A4A0-005DB5369352}" type="pres">
      <dgm:prSet presAssocID="{4DBDB22D-4541-4010-8A48-482B77B7379A}" presName="level2hierChild" presStyleCnt="0"/>
      <dgm:spPr/>
    </dgm:pt>
    <dgm:pt modelId="{E3EE85FA-51D7-446B-9D34-A31167F1872A}" type="pres">
      <dgm:prSet presAssocID="{F3FA7557-DE19-402E-89E7-5E18B4DE8359}" presName="conn2-1" presStyleLbl="parChTrans1D2" presStyleIdx="0" presStyleCnt="7"/>
      <dgm:spPr/>
    </dgm:pt>
    <dgm:pt modelId="{47F6B99D-AD0D-47FF-9E9C-9B5B7B51720E}" type="pres">
      <dgm:prSet presAssocID="{F3FA7557-DE19-402E-89E7-5E18B4DE8359}" presName="connTx" presStyleLbl="parChTrans1D2" presStyleIdx="0" presStyleCnt="7"/>
      <dgm:spPr/>
    </dgm:pt>
    <dgm:pt modelId="{47775ADD-2CED-4AEE-989E-AB9321A261DF}" type="pres">
      <dgm:prSet presAssocID="{4E73F1AC-6960-4F22-8694-01601A605C53}" presName="root2" presStyleCnt="0"/>
      <dgm:spPr/>
    </dgm:pt>
    <dgm:pt modelId="{D422244C-05C5-47B7-BC03-AECF72EEE31F}" type="pres">
      <dgm:prSet presAssocID="{4E73F1AC-6960-4F22-8694-01601A605C53}" presName="LevelTwoTextNode" presStyleLbl="node2" presStyleIdx="0" presStyleCnt="7" custScaleX="97001" custScaleY="52219">
        <dgm:presLayoutVars>
          <dgm:chPref val="3"/>
        </dgm:presLayoutVars>
      </dgm:prSet>
      <dgm:spPr/>
    </dgm:pt>
    <dgm:pt modelId="{F972FF1C-7272-40C4-AE27-4A37948CEDBB}" type="pres">
      <dgm:prSet presAssocID="{4E73F1AC-6960-4F22-8694-01601A605C53}" presName="level3hierChild" presStyleCnt="0"/>
      <dgm:spPr/>
    </dgm:pt>
    <dgm:pt modelId="{3FED82D8-03DB-44CC-87B9-6AF2EE08C65E}" type="pres">
      <dgm:prSet presAssocID="{86CD2951-655F-4574-BEB2-497957A7685E}" presName="conn2-1" presStyleLbl="parChTrans1D2" presStyleIdx="1" presStyleCnt="7"/>
      <dgm:spPr/>
    </dgm:pt>
    <dgm:pt modelId="{FACE6A0F-0A2D-4CF8-96B7-4AA31A0123CE}" type="pres">
      <dgm:prSet presAssocID="{86CD2951-655F-4574-BEB2-497957A7685E}" presName="connTx" presStyleLbl="parChTrans1D2" presStyleIdx="1" presStyleCnt="7"/>
      <dgm:spPr/>
    </dgm:pt>
    <dgm:pt modelId="{8234199B-5E73-40FC-B90B-B34CB7D44726}" type="pres">
      <dgm:prSet presAssocID="{9BBA6E40-FD36-4230-B454-D546A2CA0D4B}" presName="root2" presStyleCnt="0"/>
      <dgm:spPr/>
    </dgm:pt>
    <dgm:pt modelId="{0FC7ACED-E60A-4552-8762-0443147B1B1E}" type="pres">
      <dgm:prSet presAssocID="{9BBA6E40-FD36-4230-B454-D546A2CA0D4B}" presName="LevelTwoTextNode" presStyleLbl="node2" presStyleIdx="1" presStyleCnt="7" custScaleX="97001" custScaleY="52219">
        <dgm:presLayoutVars>
          <dgm:chPref val="3"/>
        </dgm:presLayoutVars>
      </dgm:prSet>
      <dgm:spPr/>
    </dgm:pt>
    <dgm:pt modelId="{BEFE9464-7E41-4F8B-9C96-2382431935A8}" type="pres">
      <dgm:prSet presAssocID="{9BBA6E40-FD36-4230-B454-D546A2CA0D4B}" presName="level3hierChild" presStyleCnt="0"/>
      <dgm:spPr/>
    </dgm:pt>
    <dgm:pt modelId="{9B924EAC-BDC5-4254-BCA7-46E30FB7E75F}" type="pres">
      <dgm:prSet presAssocID="{DD890E79-644A-4853-A203-1FEF186D9274}" presName="conn2-1" presStyleLbl="parChTrans1D2" presStyleIdx="2" presStyleCnt="7"/>
      <dgm:spPr/>
    </dgm:pt>
    <dgm:pt modelId="{BFD51112-2093-4D63-BA04-A0C71C678583}" type="pres">
      <dgm:prSet presAssocID="{DD890E79-644A-4853-A203-1FEF186D9274}" presName="connTx" presStyleLbl="parChTrans1D2" presStyleIdx="2" presStyleCnt="7"/>
      <dgm:spPr/>
    </dgm:pt>
    <dgm:pt modelId="{C3CFCE38-7AF1-4363-BD53-929C493809BD}" type="pres">
      <dgm:prSet presAssocID="{6328C355-7940-4C2D-B116-C0602488D76C}" presName="root2" presStyleCnt="0"/>
      <dgm:spPr/>
    </dgm:pt>
    <dgm:pt modelId="{D5C5A9D7-1F30-482D-A6DA-94117BEED7E7}" type="pres">
      <dgm:prSet presAssocID="{6328C355-7940-4C2D-B116-C0602488D76C}" presName="LevelTwoTextNode" presStyleLbl="node2" presStyleIdx="2" presStyleCnt="7" custScaleX="97001" custScaleY="52219">
        <dgm:presLayoutVars>
          <dgm:chPref val="3"/>
        </dgm:presLayoutVars>
      </dgm:prSet>
      <dgm:spPr/>
    </dgm:pt>
    <dgm:pt modelId="{9D2583A4-332D-472C-8478-EE36EC2C6385}" type="pres">
      <dgm:prSet presAssocID="{6328C355-7940-4C2D-B116-C0602488D76C}" presName="level3hierChild" presStyleCnt="0"/>
      <dgm:spPr/>
    </dgm:pt>
    <dgm:pt modelId="{EF520D78-F9E2-4347-8301-381D1BCDBAC9}" type="pres">
      <dgm:prSet presAssocID="{9DB15E50-84B7-4CDA-B5C4-F5F20E491053}" presName="conn2-1" presStyleLbl="parChTrans1D2" presStyleIdx="3" presStyleCnt="7"/>
      <dgm:spPr/>
    </dgm:pt>
    <dgm:pt modelId="{25244127-EDD7-47E7-AB0E-0F670CE9CDEB}" type="pres">
      <dgm:prSet presAssocID="{9DB15E50-84B7-4CDA-B5C4-F5F20E491053}" presName="connTx" presStyleLbl="parChTrans1D2" presStyleIdx="3" presStyleCnt="7"/>
      <dgm:spPr/>
    </dgm:pt>
    <dgm:pt modelId="{EEE6158E-44B3-44BE-ADD4-364FF231D376}" type="pres">
      <dgm:prSet presAssocID="{9B2FFB9A-25B1-418D-A338-1050A2E4DFBF}" presName="root2" presStyleCnt="0"/>
      <dgm:spPr/>
    </dgm:pt>
    <dgm:pt modelId="{801BC3EF-553B-4A51-881E-A976FF429248}" type="pres">
      <dgm:prSet presAssocID="{9B2FFB9A-25B1-418D-A338-1050A2E4DFBF}" presName="LevelTwoTextNode" presStyleLbl="node2" presStyleIdx="3" presStyleCnt="7" custScaleX="97001" custScaleY="52219" custLinFactNeighborY="-4316">
        <dgm:presLayoutVars>
          <dgm:chPref val="3"/>
        </dgm:presLayoutVars>
      </dgm:prSet>
      <dgm:spPr/>
    </dgm:pt>
    <dgm:pt modelId="{4D633C9B-3404-451E-B50D-C179A24FD2C6}" type="pres">
      <dgm:prSet presAssocID="{9B2FFB9A-25B1-418D-A338-1050A2E4DFBF}" presName="level3hierChild" presStyleCnt="0"/>
      <dgm:spPr/>
    </dgm:pt>
    <dgm:pt modelId="{1E4543F6-128B-4490-A3DF-A7EEEACCE970}" type="pres">
      <dgm:prSet presAssocID="{47AB311F-2D4B-4885-9AFF-BE8CF0E58B8C}" presName="conn2-1" presStyleLbl="parChTrans1D3" presStyleIdx="0" presStyleCnt="3"/>
      <dgm:spPr/>
    </dgm:pt>
    <dgm:pt modelId="{027C99E1-99F9-40FE-87CA-CF162AF0B6F9}" type="pres">
      <dgm:prSet presAssocID="{47AB311F-2D4B-4885-9AFF-BE8CF0E58B8C}" presName="connTx" presStyleLbl="parChTrans1D3" presStyleIdx="0" presStyleCnt="3"/>
      <dgm:spPr/>
    </dgm:pt>
    <dgm:pt modelId="{392FC616-9E46-4938-B312-7335EA9B4A3F}" type="pres">
      <dgm:prSet presAssocID="{198E2738-462C-4F15-9CF3-C0775EF1FFA4}" presName="root2" presStyleCnt="0"/>
      <dgm:spPr/>
    </dgm:pt>
    <dgm:pt modelId="{950B3144-1857-4D8F-AFE6-930410460CBE}" type="pres">
      <dgm:prSet presAssocID="{198E2738-462C-4F15-9CF3-C0775EF1FFA4}" presName="LevelTwoTextNode" presStyleLbl="node3" presStyleIdx="0" presStyleCnt="3" custScaleX="55053" custScaleY="152314" custLinFactNeighborX="-3992" custLinFactNeighborY="-33463">
        <dgm:presLayoutVars>
          <dgm:chPref val="3"/>
        </dgm:presLayoutVars>
      </dgm:prSet>
      <dgm:spPr/>
    </dgm:pt>
    <dgm:pt modelId="{179B431A-DF22-404C-B24E-94429520C947}" type="pres">
      <dgm:prSet presAssocID="{198E2738-462C-4F15-9CF3-C0775EF1FFA4}" presName="level3hierChild" presStyleCnt="0"/>
      <dgm:spPr/>
    </dgm:pt>
    <dgm:pt modelId="{052F8D66-FD43-4785-A846-0D80E2209B86}" type="pres">
      <dgm:prSet presAssocID="{7E432F7C-BA2B-4269-926A-29AC7FCB9D1E}" presName="conn2-1" presStyleLbl="parChTrans1D2" presStyleIdx="4" presStyleCnt="7"/>
      <dgm:spPr/>
    </dgm:pt>
    <dgm:pt modelId="{6788815D-3919-4432-8D9B-A2ED3FE4811D}" type="pres">
      <dgm:prSet presAssocID="{7E432F7C-BA2B-4269-926A-29AC7FCB9D1E}" presName="connTx" presStyleLbl="parChTrans1D2" presStyleIdx="4" presStyleCnt="7"/>
      <dgm:spPr/>
    </dgm:pt>
    <dgm:pt modelId="{8A3EC270-DC02-4E36-ABAA-4887E0C887B4}" type="pres">
      <dgm:prSet presAssocID="{26DAC287-A46D-4B2D-9B00-5FDC1F072363}" presName="root2" presStyleCnt="0"/>
      <dgm:spPr/>
    </dgm:pt>
    <dgm:pt modelId="{4C281DD2-A4FE-4A80-8299-9B72DC822B41}" type="pres">
      <dgm:prSet presAssocID="{26DAC287-A46D-4B2D-9B00-5FDC1F072363}" presName="LevelTwoTextNode" presStyleLbl="node2" presStyleIdx="4" presStyleCnt="7" custScaleX="97001" custScaleY="52219" custLinFactNeighborX="41" custLinFactNeighborY="-40635">
        <dgm:presLayoutVars>
          <dgm:chPref val="3"/>
        </dgm:presLayoutVars>
      </dgm:prSet>
      <dgm:spPr/>
    </dgm:pt>
    <dgm:pt modelId="{1ABABA0C-CD3B-4E00-93A1-F025CF773E32}" type="pres">
      <dgm:prSet presAssocID="{26DAC287-A46D-4B2D-9B00-5FDC1F072363}" presName="level3hierChild" presStyleCnt="0"/>
      <dgm:spPr/>
    </dgm:pt>
    <dgm:pt modelId="{AC4540CB-A824-4F23-B1DC-1555E6B72D6C}" type="pres">
      <dgm:prSet presAssocID="{2E1BDEFB-381F-4B61-8B21-1A245FDE5E70}" presName="conn2-1" presStyleLbl="parChTrans1D3" presStyleIdx="1" presStyleCnt="3"/>
      <dgm:spPr/>
    </dgm:pt>
    <dgm:pt modelId="{DB0415B9-4862-4070-9FCD-4AA84A2463FD}" type="pres">
      <dgm:prSet presAssocID="{2E1BDEFB-381F-4B61-8B21-1A245FDE5E70}" presName="connTx" presStyleLbl="parChTrans1D3" presStyleIdx="1" presStyleCnt="3"/>
      <dgm:spPr/>
    </dgm:pt>
    <dgm:pt modelId="{E22CB459-A207-41A5-B045-274403BDB15F}" type="pres">
      <dgm:prSet presAssocID="{C8E25EF3-3C8D-4CEE-8E31-15486AB2C1ED}" presName="root2" presStyleCnt="0"/>
      <dgm:spPr/>
    </dgm:pt>
    <dgm:pt modelId="{E35C0496-E4D9-44D9-AF77-A88C8D4C736D}" type="pres">
      <dgm:prSet presAssocID="{C8E25EF3-3C8D-4CEE-8E31-15486AB2C1ED}" presName="LevelTwoTextNode" presStyleLbl="node3" presStyleIdx="1" presStyleCnt="3" custScaleX="55126" custScaleY="193024" custLinFactNeighborX="-4646" custLinFactNeighborY="-4628">
        <dgm:presLayoutVars>
          <dgm:chPref val="3"/>
        </dgm:presLayoutVars>
      </dgm:prSet>
      <dgm:spPr/>
    </dgm:pt>
    <dgm:pt modelId="{911582C4-048A-4509-BC95-F6D91714E2F2}" type="pres">
      <dgm:prSet presAssocID="{C8E25EF3-3C8D-4CEE-8E31-15486AB2C1ED}" presName="level3hierChild" presStyleCnt="0"/>
      <dgm:spPr/>
    </dgm:pt>
    <dgm:pt modelId="{3BB7D348-2129-4B61-9F8A-33FCC06918B4}" type="pres">
      <dgm:prSet presAssocID="{D98FC942-2BDC-462D-B162-2473E8D2F6CC}" presName="conn2-1" presStyleLbl="parChTrans1D2" presStyleIdx="5" presStyleCnt="7"/>
      <dgm:spPr/>
    </dgm:pt>
    <dgm:pt modelId="{56548846-2D61-467F-81A6-5C686428E185}" type="pres">
      <dgm:prSet presAssocID="{D98FC942-2BDC-462D-B162-2473E8D2F6CC}" presName="connTx" presStyleLbl="parChTrans1D2" presStyleIdx="5" presStyleCnt="7"/>
      <dgm:spPr/>
    </dgm:pt>
    <dgm:pt modelId="{FF2A798F-46B2-4A14-B35E-76685DBF1105}" type="pres">
      <dgm:prSet presAssocID="{D8E8665A-1F1B-4E2A-B512-D5AF45DA2DA1}" presName="root2" presStyleCnt="0"/>
      <dgm:spPr/>
    </dgm:pt>
    <dgm:pt modelId="{1E197CA1-B507-4ACA-B8B5-D69240FCB909}" type="pres">
      <dgm:prSet presAssocID="{D8E8665A-1F1B-4E2A-B512-D5AF45DA2DA1}" presName="LevelTwoTextNode" presStyleLbl="node2" presStyleIdx="5" presStyleCnt="7" custScaleX="97001" custScaleY="52219" custLinFactNeighborX="852" custLinFactNeighborY="-80202">
        <dgm:presLayoutVars>
          <dgm:chPref val="3"/>
        </dgm:presLayoutVars>
      </dgm:prSet>
      <dgm:spPr/>
    </dgm:pt>
    <dgm:pt modelId="{4D451D9D-ECDA-4754-AE5F-98157F8DEEEA}" type="pres">
      <dgm:prSet presAssocID="{D8E8665A-1F1B-4E2A-B512-D5AF45DA2DA1}" presName="level3hierChild" presStyleCnt="0"/>
      <dgm:spPr/>
    </dgm:pt>
    <dgm:pt modelId="{D109C274-17FA-4AFF-AA45-C9087AE202F2}" type="pres">
      <dgm:prSet presAssocID="{2DDF4D4B-CEF8-447F-BCA9-E59B1875AC20}" presName="conn2-1" presStyleLbl="parChTrans1D3" presStyleIdx="2" presStyleCnt="3"/>
      <dgm:spPr/>
    </dgm:pt>
    <dgm:pt modelId="{33E13A29-5F5E-406F-AD63-66C2BDF9864F}" type="pres">
      <dgm:prSet presAssocID="{2DDF4D4B-CEF8-447F-BCA9-E59B1875AC20}" presName="connTx" presStyleLbl="parChTrans1D3" presStyleIdx="2" presStyleCnt="3"/>
      <dgm:spPr/>
    </dgm:pt>
    <dgm:pt modelId="{39DEA6DA-E4C6-4F03-959E-6BEEDC11EDDD}" type="pres">
      <dgm:prSet presAssocID="{39F49854-6369-4FF8-8497-38C3C8C0C78B}" presName="root2" presStyleCnt="0"/>
      <dgm:spPr/>
    </dgm:pt>
    <dgm:pt modelId="{9D147DCA-D4F1-4286-ACAA-31DD6304B5FF}" type="pres">
      <dgm:prSet presAssocID="{39F49854-6369-4FF8-8497-38C3C8C0C78B}" presName="LevelTwoTextNode" presStyleLbl="node3" presStyleIdx="2" presStyleCnt="3" custScaleX="52480" custScaleY="166031" custLinFactNeighborX="-4646" custLinFactNeighborY="-4628">
        <dgm:presLayoutVars>
          <dgm:chPref val="3"/>
        </dgm:presLayoutVars>
      </dgm:prSet>
      <dgm:spPr/>
    </dgm:pt>
    <dgm:pt modelId="{37F9E0C9-C619-473B-BF0A-B0FA360E1E8B}" type="pres">
      <dgm:prSet presAssocID="{39F49854-6369-4FF8-8497-38C3C8C0C78B}" presName="level3hierChild" presStyleCnt="0"/>
      <dgm:spPr/>
    </dgm:pt>
    <dgm:pt modelId="{A74C178C-BF25-4E76-A2CF-760D7C64F5B8}" type="pres">
      <dgm:prSet presAssocID="{E31DEB94-CE10-4B07-8FD3-517B95CA47AE}" presName="conn2-1" presStyleLbl="parChTrans1D2" presStyleIdx="6" presStyleCnt="7"/>
      <dgm:spPr/>
    </dgm:pt>
    <dgm:pt modelId="{842B7A51-BA48-4651-92DC-A67747B5F9F7}" type="pres">
      <dgm:prSet presAssocID="{E31DEB94-CE10-4B07-8FD3-517B95CA47AE}" presName="connTx" presStyleLbl="parChTrans1D2" presStyleIdx="6" presStyleCnt="7"/>
      <dgm:spPr/>
    </dgm:pt>
    <dgm:pt modelId="{13A36949-A28E-4308-BFE2-D467BDC08D40}" type="pres">
      <dgm:prSet presAssocID="{88F2AAC2-7EAB-45FD-AB8C-383770CF3955}" presName="root2" presStyleCnt="0"/>
      <dgm:spPr/>
    </dgm:pt>
    <dgm:pt modelId="{20AE9466-11D2-4186-A29C-2C6139A61495}" type="pres">
      <dgm:prSet presAssocID="{88F2AAC2-7EAB-45FD-AB8C-383770CF3955}" presName="LevelTwoTextNode" presStyleLbl="node2" presStyleIdx="6" presStyleCnt="7" custScaleX="97001" custScaleY="52219">
        <dgm:presLayoutVars>
          <dgm:chPref val="3"/>
        </dgm:presLayoutVars>
      </dgm:prSet>
      <dgm:spPr/>
    </dgm:pt>
    <dgm:pt modelId="{D76F46EC-F43F-496B-B849-7023136540A3}" type="pres">
      <dgm:prSet presAssocID="{88F2AAC2-7EAB-45FD-AB8C-383770CF3955}" presName="level3hierChild" presStyleCnt="0"/>
      <dgm:spPr/>
    </dgm:pt>
  </dgm:ptLst>
  <dgm:cxnLst>
    <dgm:cxn modelId="{03B7E800-EE64-4A2C-978D-CFE388EB8273}" type="presOf" srcId="{9DB15E50-84B7-4CDA-B5C4-F5F20E491053}" destId="{EF520D78-F9E2-4347-8301-381D1BCDBAC9}" srcOrd="0" destOrd="0" presId="urn:microsoft.com/office/officeart/2008/layout/HorizontalMultiLevelHierarchy"/>
    <dgm:cxn modelId="{09FFED00-58E8-4A9D-9C28-678D0E968F9E}" type="presOf" srcId="{D98FC942-2BDC-462D-B162-2473E8D2F6CC}" destId="{3BB7D348-2129-4B61-9F8A-33FCC06918B4}" srcOrd="0" destOrd="0" presId="urn:microsoft.com/office/officeart/2008/layout/HorizontalMultiLevelHierarchy"/>
    <dgm:cxn modelId="{B70DCC05-3486-4CBF-BAA6-9E490B3C1F16}" type="presOf" srcId="{DD890E79-644A-4853-A203-1FEF186D9274}" destId="{BFD51112-2093-4D63-BA04-A0C71C678583}" srcOrd="1" destOrd="0" presId="urn:microsoft.com/office/officeart/2008/layout/HorizontalMultiLevelHierarchy"/>
    <dgm:cxn modelId="{059E9813-7A71-4AB3-8861-EC64CAF7DFAE}" type="presOf" srcId="{E31DEB94-CE10-4B07-8FD3-517B95CA47AE}" destId="{842B7A51-BA48-4651-92DC-A67747B5F9F7}" srcOrd="1" destOrd="0" presId="urn:microsoft.com/office/officeart/2008/layout/HorizontalMultiLevelHierarchy"/>
    <dgm:cxn modelId="{99C2321A-7E64-4C83-B6A4-0D3D58F5BE92}" type="presOf" srcId="{26DAC287-A46D-4B2D-9B00-5FDC1F072363}" destId="{4C281DD2-A4FE-4A80-8299-9B72DC822B41}" srcOrd="0" destOrd="0" presId="urn:microsoft.com/office/officeart/2008/layout/HorizontalMultiLevelHierarchy"/>
    <dgm:cxn modelId="{D451AC1B-82DD-4251-98C8-A6978F051E59}" type="presOf" srcId="{198E2738-462C-4F15-9CF3-C0775EF1FFA4}" destId="{950B3144-1857-4D8F-AFE6-930410460CBE}" srcOrd="0" destOrd="0" presId="urn:microsoft.com/office/officeart/2008/layout/HorizontalMultiLevelHierarchy"/>
    <dgm:cxn modelId="{A269341F-58B1-42E0-BA21-9A6D01A08BFD}" srcId="{D8E8665A-1F1B-4E2A-B512-D5AF45DA2DA1}" destId="{39F49854-6369-4FF8-8497-38C3C8C0C78B}" srcOrd="0" destOrd="0" parTransId="{2DDF4D4B-CEF8-447F-BCA9-E59B1875AC20}" sibTransId="{3D089197-22A0-40FE-957E-805E7F5F09C2}"/>
    <dgm:cxn modelId="{EDA9A126-F78B-4445-90BF-4E19A78C6EB0}" type="presOf" srcId="{F3FA7557-DE19-402E-89E7-5E18B4DE8359}" destId="{47F6B99D-AD0D-47FF-9E9C-9B5B7B51720E}" srcOrd="1" destOrd="0" presId="urn:microsoft.com/office/officeart/2008/layout/HorizontalMultiLevelHierarchy"/>
    <dgm:cxn modelId="{13869528-D6B4-41FD-872B-63017A1E2FEC}" type="presOf" srcId="{A1C8BCD7-FF85-4E63-800E-297266FA1A93}" destId="{8033E8A1-FFF2-4A55-8109-BEDBF631D984}" srcOrd="0" destOrd="0" presId="urn:microsoft.com/office/officeart/2008/layout/HorizontalMultiLevelHierarchy"/>
    <dgm:cxn modelId="{D99BA633-8852-46F2-A633-D9C53BE5A857}" type="presOf" srcId="{7E432F7C-BA2B-4269-926A-29AC7FCB9D1E}" destId="{052F8D66-FD43-4785-A846-0D80E2209B86}" srcOrd="0" destOrd="0" presId="urn:microsoft.com/office/officeart/2008/layout/HorizontalMultiLevelHierarchy"/>
    <dgm:cxn modelId="{17613535-287F-4EA5-8376-19E93A678278}" type="presOf" srcId="{47AB311F-2D4B-4885-9AFF-BE8CF0E58B8C}" destId="{1E4543F6-128B-4490-A3DF-A7EEEACCE970}" srcOrd="0" destOrd="0" presId="urn:microsoft.com/office/officeart/2008/layout/HorizontalMultiLevelHierarchy"/>
    <dgm:cxn modelId="{EBBFA93A-AC3D-450A-8B4C-E8EF1BE82840}" type="presOf" srcId="{6328C355-7940-4C2D-B116-C0602488D76C}" destId="{D5C5A9D7-1F30-482D-A6DA-94117BEED7E7}" srcOrd="0" destOrd="0" presId="urn:microsoft.com/office/officeart/2008/layout/HorizontalMultiLevelHierarchy"/>
    <dgm:cxn modelId="{4D550D3C-0F31-4BD8-9C85-6087E4AA724F}" type="presOf" srcId="{9B2FFB9A-25B1-418D-A338-1050A2E4DFBF}" destId="{801BC3EF-553B-4A51-881E-A976FF429248}" srcOrd="0" destOrd="0" presId="urn:microsoft.com/office/officeart/2008/layout/HorizontalMultiLevelHierarchy"/>
    <dgm:cxn modelId="{7969D53C-4F10-4A38-B4AC-926C42726C63}" type="presOf" srcId="{C8E25EF3-3C8D-4CEE-8E31-15486AB2C1ED}" destId="{E35C0496-E4D9-44D9-AF77-A88C8D4C736D}" srcOrd="0" destOrd="0" presId="urn:microsoft.com/office/officeart/2008/layout/HorizontalMultiLevelHierarchy"/>
    <dgm:cxn modelId="{4355B344-FECB-4230-AD7D-51C2467E987E}" type="presOf" srcId="{39F49854-6369-4FF8-8497-38C3C8C0C78B}" destId="{9D147DCA-D4F1-4286-ACAA-31DD6304B5FF}" srcOrd="0" destOrd="0" presId="urn:microsoft.com/office/officeart/2008/layout/HorizontalMultiLevelHierarchy"/>
    <dgm:cxn modelId="{CDE73865-5514-43BA-8C55-76E52F1EB0C7}" type="presOf" srcId="{47AB311F-2D4B-4885-9AFF-BE8CF0E58B8C}" destId="{027C99E1-99F9-40FE-87CA-CF162AF0B6F9}" srcOrd="1" destOrd="0" presId="urn:microsoft.com/office/officeart/2008/layout/HorizontalMultiLevelHierarchy"/>
    <dgm:cxn modelId="{BFE64E6E-AF8A-4D38-B11E-E43F5E4D0720}" type="presOf" srcId="{86CD2951-655F-4574-BEB2-497957A7685E}" destId="{3FED82D8-03DB-44CC-87B9-6AF2EE08C65E}" srcOrd="0" destOrd="0" presId="urn:microsoft.com/office/officeart/2008/layout/HorizontalMultiLevelHierarchy"/>
    <dgm:cxn modelId="{A1D9F66F-CC50-44AD-9D39-2418CB38E37E}" type="presOf" srcId="{2DDF4D4B-CEF8-447F-BCA9-E59B1875AC20}" destId="{D109C274-17FA-4AFF-AA45-C9087AE202F2}" srcOrd="0" destOrd="0" presId="urn:microsoft.com/office/officeart/2008/layout/HorizontalMultiLevelHierarchy"/>
    <dgm:cxn modelId="{4D971273-4AF6-458B-A361-243F9D8F304A}" type="presOf" srcId="{9BBA6E40-FD36-4230-B454-D546A2CA0D4B}" destId="{0FC7ACED-E60A-4552-8762-0443147B1B1E}" srcOrd="0" destOrd="0" presId="urn:microsoft.com/office/officeart/2008/layout/HorizontalMultiLevelHierarchy"/>
    <dgm:cxn modelId="{35662A73-A2CF-4772-8F67-D3AF8322337D}" type="presOf" srcId="{2E1BDEFB-381F-4B61-8B21-1A245FDE5E70}" destId="{DB0415B9-4862-4070-9FCD-4AA84A2463FD}" srcOrd="1" destOrd="0" presId="urn:microsoft.com/office/officeart/2008/layout/HorizontalMultiLevelHierarchy"/>
    <dgm:cxn modelId="{90E1067D-C20A-48A6-B6ED-C5602088197B}" type="presOf" srcId="{D8E8665A-1F1B-4E2A-B512-D5AF45DA2DA1}" destId="{1E197CA1-B507-4ACA-B8B5-D69240FCB909}" srcOrd="0" destOrd="0" presId="urn:microsoft.com/office/officeart/2008/layout/HorizontalMultiLevelHierarchy"/>
    <dgm:cxn modelId="{75E39D82-E928-4ED5-BD55-41382F059676}" type="presOf" srcId="{F3FA7557-DE19-402E-89E7-5E18B4DE8359}" destId="{E3EE85FA-51D7-446B-9D34-A31167F1872A}" srcOrd="0" destOrd="0" presId="urn:microsoft.com/office/officeart/2008/layout/HorizontalMultiLevelHierarchy"/>
    <dgm:cxn modelId="{C6DA8684-0E0B-4340-A8A1-0AD2A4DD267E}" srcId="{4DBDB22D-4541-4010-8A48-482B77B7379A}" destId="{9BBA6E40-FD36-4230-B454-D546A2CA0D4B}" srcOrd="1" destOrd="0" parTransId="{86CD2951-655F-4574-BEB2-497957A7685E}" sibTransId="{C1789D3C-2492-4622-92AC-20A1D6F4855D}"/>
    <dgm:cxn modelId="{FE17FC86-0A93-4F37-BEDB-B0D7E7009A2D}" srcId="{4DBDB22D-4541-4010-8A48-482B77B7379A}" destId="{26DAC287-A46D-4B2D-9B00-5FDC1F072363}" srcOrd="4" destOrd="0" parTransId="{7E432F7C-BA2B-4269-926A-29AC7FCB9D1E}" sibTransId="{623A5396-2794-4870-8182-D2F6150CF80B}"/>
    <dgm:cxn modelId="{F0894D88-6B51-442A-BA4F-CD0877AE5944}" srcId="{26DAC287-A46D-4B2D-9B00-5FDC1F072363}" destId="{C8E25EF3-3C8D-4CEE-8E31-15486AB2C1ED}" srcOrd="0" destOrd="0" parTransId="{2E1BDEFB-381F-4B61-8B21-1A245FDE5E70}" sibTransId="{A2670610-9F9B-4484-82D7-2B46AB721945}"/>
    <dgm:cxn modelId="{F012298A-836D-4DA6-A1AD-523D8E5B84E3}" srcId="{A1C8BCD7-FF85-4E63-800E-297266FA1A93}" destId="{4DBDB22D-4541-4010-8A48-482B77B7379A}" srcOrd="0" destOrd="0" parTransId="{1342F622-9EEA-44A6-A4DC-FBBD26793943}" sibTransId="{8D00E4F9-2575-4A07-88C0-D70596BD5C33}"/>
    <dgm:cxn modelId="{FEE1FD92-5067-4E8B-B8A9-D5CAC6C7DD06}" type="presOf" srcId="{88F2AAC2-7EAB-45FD-AB8C-383770CF3955}" destId="{20AE9466-11D2-4186-A29C-2C6139A61495}" srcOrd="0" destOrd="0" presId="urn:microsoft.com/office/officeart/2008/layout/HorizontalMultiLevelHierarchy"/>
    <dgm:cxn modelId="{C416F6A6-CF88-410D-869C-D7FB9FA72F94}" type="presOf" srcId="{2DDF4D4B-CEF8-447F-BCA9-E59B1875AC20}" destId="{33E13A29-5F5E-406F-AD63-66C2BDF9864F}" srcOrd="1" destOrd="0" presId="urn:microsoft.com/office/officeart/2008/layout/HorizontalMultiLevelHierarchy"/>
    <dgm:cxn modelId="{259411AB-4ECD-4AD3-9CA8-2D109EB69925}" type="presOf" srcId="{7E432F7C-BA2B-4269-926A-29AC7FCB9D1E}" destId="{6788815D-3919-4432-8D9B-A2ED3FE4811D}" srcOrd="1" destOrd="0" presId="urn:microsoft.com/office/officeart/2008/layout/HorizontalMultiLevelHierarchy"/>
    <dgm:cxn modelId="{0944A8AC-5BA3-4623-A0EE-DFFF2FBFC3DA}" type="presOf" srcId="{9DB15E50-84B7-4CDA-B5C4-F5F20E491053}" destId="{25244127-EDD7-47E7-AB0E-0F670CE9CDEB}" srcOrd="1" destOrd="0" presId="urn:microsoft.com/office/officeart/2008/layout/HorizontalMultiLevelHierarchy"/>
    <dgm:cxn modelId="{661799B7-F7E4-497C-A798-671EFD72EEFE}" type="presOf" srcId="{4E73F1AC-6960-4F22-8694-01601A605C53}" destId="{D422244C-05C5-47B7-BC03-AECF72EEE31F}" srcOrd="0" destOrd="0" presId="urn:microsoft.com/office/officeart/2008/layout/HorizontalMultiLevelHierarchy"/>
    <dgm:cxn modelId="{34F61CBD-0D6E-4EFE-A442-805FE067F275}" srcId="{4DBDB22D-4541-4010-8A48-482B77B7379A}" destId="{6328C355-7940-4C2D-B116-C0602488D76C}" srcOrd="2" destOrd="0" parTransId="{DD890E79-644A-4853-A203-1FEF186D9274}" sibTransId="{B688BF0D-9692-480D-9632-532BD8CD6DE2}"/>
    <dgm:cxn modelId="{B65F63C6-2B61-4071-8362-364AA962FB10}" type="presOf" srcId="{DD890E79-644A-4853-A203-1FEF186D9274}" destId="{9B924EAC-BDC5-4254-BCA7-46E30FB7E75F}" srcOrd="0" destOrd="0" presId="urn:microsoft.com/office/officeart/2008/layout/HorizontalMultiLevelHierarchy"/>
    <dgm:cxn modelId="{984871C9-DEAE-4220-8A05-AAF0C528037D}" type="presOf" srcId="{D98FC942-2BDC-462D-B162-2473E8D2F6CC}" destId="{56548846-2D61-467F-81A6-5C686428E185}" srcOrd="1" destOrd="0" presId="urn:microsoft.com/office/officeart/2008/layout/HorizontalMultiLevelHierarchy"/>
    <dgm:cxn modelId="{65D7CAD0-644F-47F4-956C-07E5AE6D8083}" type="presOf" srcId="{86CD2951-655F-4574-BEB2-497957A7685E}" destId="{FACE6A0F-0A2D-4CF8-96B7-4AA31A0123CE}" srcOrd="1" destOrd="0" presId="urn:microsoft.com/office/officeart/2008/layout/HorizontalMultiLevelHierarchy"/>
    <dgm:cxn modelId="{4038D6D6-994C-4067-A449-98D6F1F73A31}" type="presOf" srcId="{E31DEB94-CE10-4B07-8FD3-517B95CA47AE}" destId="{A74C178C-BF25-4E76-A2CF-760D7C64F5B8}" srcOrd="0" destOrd="0" presId="urn:microsoft.com/office/officeart/2008/layout/HorizontalMultiLevelHierarchy"/>
    <dgm:cxn modelId="{56E01CD8-8AA7-4D0B-A9CE-585A2636B3AB}" type="presOf" srcId="{2E1BDEFB-381F-4B61-8B21-1A245FDE5E70}" destId="{AC4540CB-A824-4F23-B1DC-1555E6B72D6C}" srcOrd="0" destOrd="0" presId="urn:microsoft.com/office/officeart/2008/layout/HorizontalMultiLevelHierarchy"/>
    <dgm:cxn modelId="{6EF6C8DB-5BB6-463F-B7A7-04904F1DF8A4}" type="presOf" srcId="{4DBDB22D-4541-4010-8A48-482B77B7379A}" destId="{8F48DCD4-1840-4788-A448-78522D1E2824}" srcOrd="0" destOrd="0" presId="urn:microsoft.com/office/officeart/2008/layout/HorizontalMultiLevelHierarchy"/>
    <dgm:cxn modelId="{11D0C0DD-E840-4B5C-BDCD-E36131CB23A9}" srcId="{4DBDB22D-4541-4010-8A48-482B77B7379A}" destId="{4E73F1AC-6960-4F22-8694-01601A605C53}" srcOrd="0" destOrd="0" parTransId="{F3FA7557-DE19-402E-89E7-5E18B4DE8359}" sibTransId="{8222ADE2-8B90-4502-B72F-6ED0965A2407}"/>
    <dgm:cxn modelId="{EB339AE7-D68B-4169-AA8B-0B8838EFF35E}" srcId="{4DBDB22D-4541-4010-8A48-482B77B7379A}" destId="{88F2AAC2-7EAB-45FD-AB8C-383770CF3955}" srcOrd="6" destOrd="0" parTransId="{E31DEB94-CE10-4B07-8FD3-517B95CA47AE}" sibTransId="{76D055F6-60E5-456A-90E7-3CFBC883F7E4}"/>
    <dgm:cxn modelId="{5DE33CF5-F03C-41BC-8A49-61EF40BC5F90}" srcId="{4DBDB22D-4541-4010-8A48-482B77B7379A}" destId="{D8E8665A-1F1B-4E2A-B512-D5AF45DA2DA1}" srcOrd="5" destOrd="0" parTransId="{D98FC942-2BDC-462D-B162-2473E8D2F6CC}" sibTransId="{CFB117E8-1CB8-401C-9986-C04CEC45C29F}"/>
    <dgm:cxn modelId="{9E8FDFF8-9272-4D35-8C2E-067F3BCA0E48}" srcId="{9B2FFB9A-25B1-418D-A338-1050A2E4DFBF}" destId="{198E2738-462C-4F15-9CF3-C0775EF1FFA4}" srcOrd="0" destOrd="0" parTransId="{47AB311F-2D4B-4885-9AFF-BE8CF0E58B8C}" sibTransId="{54D0CF59-4636-403B-AE3B-C23A0F4420E9}"/>
    <dgm:cxn modelId="{DAAE62FA-D437-482F-911B-8576864CEC6D}" srcId="{4DBDB22D-4541-4010-8A48-482B77B7379A}" destId="{9B2FFB9A-25B1-418D-A338-1050A2E4DFBF}" srcOrd="3" destOrd="0" parTransId="{9DB15E50-84B7-4CDA-B5C4-F5F20E491053}" sibTransId="{06D1DD8F-9DB2-45E6-A833-FD45AEAA2E55}"/>
    <dgm:cxn modelId="{CDFF3A5A-EB38-474B-9C45-5D1BC79EFCB1}" type="presParOf" srcId="{8033E8A1-FFF2-4A55-8109-BEDBF631D984}" destId="{2E05A44E-30C6-47F0-BE09-711103B213E9}" srcOrd="0" destOrd="0" presId="urn:microsoft.com/office/officeart/2008/layout/HorizontalMultiLevelHierarchy"/>
    <dgm:cxn modelId="{AA65A513-DD05-499D-9A22-59A12078F5AC}" type="presParOf" srcId="{2E05A44E-30C6-47F0-BE09-711103B213E9}" destId="{8F48DCD4-1840-4788-A448-78522D1E2824}" srcOrd="0" destOrd="0" presId="urn:microsoft.com/office/officeart/2008/layout/HorizontalMultiLevelHierarchy"/>
    <dgm:cxn modelId="{12303A81-25B2-4CB1-BB61-FC4F9C044370}" type="presParOf" srcId="{2E05A44E-30C6-47F0-BE09-711103B213E9}" destId="{83B8CB96-7312-4B5F-A4A0-005DB5369352}" srcOrd="1" destOrd="0" presId="urn:microsoft.com/office/officeart/2008/layout/HorizontalMultiLevelHierarchy"/>
    <dgm:cxn modelId="{17A1673E-41B3-48FB-B3AA-E883D8A5BF9C}" type="presParOf" srcId="{83B8CB96-7312-4B5F-A4A0-005DB5369352}" destId="{E3EE85FA-51D7-446B-9D34-A31167F1872A}" srcOrd="0" destOrd="0" presId="urn:microsoft.com/office/officeart/2008/layout/HorizontalMultiLevelHierarchy"/>
    <dgm:cxn modelId="{5D3B7A1C-5CF5-44E3-B288-251AC2D98503}" type="presParOf" srcId="{E3EE85FA-51D7-446B-9D34-A31167F1872A}" destId="{47F6B99D-AD0D-47FF-9E9C-9B5B7B51720E}" srcOrd="0" destOrd="0" presId="urn:microsoft.com/office/officeart/2008/layout/HorizontalMultiLevelHierarchy"/>
    <dgm:cxn modelId="{B28830DA-E446-4B63-A1CE-61A250139C9E}" type="presParOf" srcId="{83B8CB96-7312-4B5F-A4A0-005DB5369352}" destId="{47775ADD-2CED-4AEE-989E-AB9321A261DF}" srcOrd="1" destOrd="0" presId="urn:microsoft.com/office/officeart/2008/layout/HorizontalMultiLevelHierarchy"/>
    <dgm:cxn modelId="{FBD5F76A-3BDB-41F3-BD77-427A02AA8592}" type="presParOf" srcId="{47775ADD-2CED-4AEE-989E-AB9321A261DF}" destId="{D422244C-05C5-47B7-BC03-AECF72EEE31F}" srcOrd="0" destOrd="0" presId="urn:microsoft.com/office/officeart/2008/layout/HorizontalMultiLevelHierarchy"/>
    <dgm:cxn modelId="{173FA9C6-3E29-4097-8D13-4579BC20D9CE}" type="presParOf" srcId="{47775ADD-2CED-4AEE-989E-AB9321A261DF}" destId="{F972FF1C-7272-40C4-AE27-4A37948CEDBB}" srcOrd="1" destOrd="0" presId="urn:microsoft.com/office/officeart/2008/layout/HorizontalMultiLevelHierarchy"/>
    <dgm:cxn modelId="{8926C519-4DA0-47B7-ACA0-A26D6349558A}" type="presParOf" srcId="{83B8CB96-7312-4B5F-A4A0-005DB5369352}" destId="{3FED82D8-03DB-44CC-87B9-6AF2EE08C65E}" srcOrd="2" destOrd="0" presId="urn:microsoft.com/office/officeart/2008/layout/HorizontalMultiLevelHierarchy"/>
    <dgm:cxn modelId="{811FE0BA-13A0-4AEB-9D3D-783A027C51A7}" type="presParOf" srcId="{3FED82D8-03DB-44CC-87B9-6AF2EE08C65E}" destId="{FACE6A0F-0A2D-4CF8-96B7-4AA31A0123CE}" srcOrd="0" destOrd="0" presId="urn:microsoft.com/office/officeart/2008/layout/HorizontalMultiLevelHierarchy"/>
    <dgm:cxn modelId="{B2EEB27F-51CE-4323-9153-686E50A147CC}" type="presParOf" srcId="{83B8CB96-7312-4B5F-A4A0-005DB5369352}" destId="{8234199B-5E73-40FC-B90B-B34CB7D44726}" srcOrd="3" destOrd="0" presId="urn:microsoft.com/office/officeart/2008/layout/HorizontalMultiLevelHierarchy"/>
    <dgm:cxn modelId="{7BDBDA26-C61F-49E1-879A-A98F5B53A7EF}" type="presParOf" srcId="{8234199B-5E73-40FC-B90B-B34CB7D44726}" destId="{0FC7ACED-E60A-4552-8762-0443147B1B1E}" srcOrd="0" destOrd="0" presId="urn:microsoft.com/office/officeart/2008/layout/HorizontalMultiLevelHierarchy"/>
    <dgm:cxn modelId="{0BA2C40E-DBEF-4148-9142-3C2EA7BDB0AA}" type="presParOf" srcId="{8234199B-5E73-40FC-B90B-B34CB7D44726}" destId="{BEFE9464-7E41-4F8B-9C96-2382431935A8}" srcOrd="1" destOrd="0" presId="urn:microsoft.com/office/officeart/2008/layout/HorizontalMultiLevelHierarchy"/>
    <dgm:cxn modelId="{F28DD0E0-2DED-438F-8D44-E55AA4AFCBB5}" type="presParOf" srcId="{83B8CB96-7312-4B5F-A4A0-005DB5369352}" destId="{9B924EAC-BDC5-4254-BCA7-46E30FB7E75F}" srcOrd="4" destOrd="0" presId="urn:microsoft.com/office/officeart/2008/layout/HorizontalMultiLevelHierarchy"/>
    <dgm:cxn modelId="{B4E95A49-57D6-4D17-8774-D9A4B692B6E4}" type="presParOf" srcId="{9B924EAC-BDC5-4254-BCA7-46E30FB7E75F}" destId="{BFD51112-2093-4D63-BA04-A0C71C678583}" srcOrd="0" destOrd="0" presId="urn:microsoft.com/office/officeart/2008/layout/HorizontalMultiLevelHierarchy"/>
    <dgm:cxn modelId="{9DDCF323-D02D-426A-8652-46EAF90E9E17}" type="presParOf" srcId="{83B8CB96-7312-4B5F-A4A0-005DB5369352}" destId="{C3CFCE38-7AF1-4363-BD53-929C493809BD}" srcOrd="5" destOrd="0" presId="urn:microsoft.com/office/officeart/2008/layout/HorizontalMultiLevelHierarchy"/>
    <dgm:cxn modelId="{AFB41617-A126-4AC0-BA8B-74F8017C4192}" type="presParOf" srcId="{C3CFCE38-7AF1-4363-BD53-929C493809BD}" destId="{D5C5A9D7-1F30-482D-A6DA-94117BEED7E7}" srcOrd="0" destOrd="0" presId="urn:microsoft.com/office/officeart/2008/layout/HorizontalMultiLevelHierarchy"/>
    <dgm:cxn modelId="{F3A152F8-53F3-4FAD-8A57-22DF2570EEB5}" type="presParOf" srcId="{C3CFCE38-7AF1-4363-BD53-929C493809BD}" destId="{9D2583A4-332D-472C-8478-EE36EC2C6385}" srcOrd="1" destOrd="0" presId="urn:microsoft.com/office/officeart/2008/layout/HorizontalMultiLevelHierarchy"/>
    <dgm:cxn modelId="{2FB87BD2-5647-4B1C-81B1-353C12C489F2}" type="presParOf" srcId="{83B8CB96-7312-4B5F-A4A0-005DB5369352}" destId="{EF520D78-F9E2-4347-8301-381D1BCDBAC9}" srcOrd="6" destOrd="0" presId="urn:microsoft.com/office/officeart/2008/layout/HorizontalMultiLevelHierarchy"/>
    <dgm:cxn modelId="{27CCB4B7-8367-4A8E-BA49-36F03DC509AF}" type="presParOf" srcId="{EF520D78-F9E2-4347-8301-381D1BCDBAC9}" destId="{25244127-EDD7-47E7-AB0E-0F670CE9CDEB}" srcOrd="0" destOrd="0" presId="urn:microsoft.com/office/officeart/2008/layout/HorizontalMultiLevelHierarchy"/>
    <dgm:cxn modelId="{D8716EDD-DC74-459D-A8D1-D19F0E8DD658}" type="presParOf" srcId="{83B8CB96-7312-4B5F-A4A0-005DB5369352}" destId="{EEE6158E-44B3-44BE-ADD4-364FF231D376}" srcOrd="7" destOrd="0" presId="urn:microsoft.com/office/officeart/2008/layout/HorizontalMultiLevelHierarchy"/>
    <dgm:cxn modelId="{9926E98B-944B-4ACC-A90F-D18B80966BDE}" type="presParOf" srcId="{EEE6158E-44B3-44BE-ADD4-364FF231D376}" destId="{801BC3EF-553B-4A51-881E-A976FF429248}" srcOrd="0" destOrd="0" presId="urn:microsoft.com/office/officeart/2008/layout/HorizontalMultiLevelHierarchy"/>
    <dgm:cxn modelId="{0109191B-5C9D-43D7-9FF0-30EC35BE664F}" type="presParOf" srcId="{EEE6158E-44B3-44BE-ADD4-364FF231D376}" destId="{4D633C9B-3404-451E-B50D-C179A24FD2C6}" srcOrd="1" destOrd="0" presId="urn:microsoft.com/office/officeart/2008/layout/HorizontalMultiLevelHierarchy"/>
    <dgm:cxn modelId="{3A273878-B4EC-439C-AACC-CA1671B2E0F0}" type="presParOf" srcId="{4D633C9B-3404-451E-B50D-C179A24FD2C6}" destId="{1E4543F6-128B-4490-A3DF-A7EEEACCE970}" srcOrd="0" destOrd="0" presId="urn:microsoft.com/office/officeart/2008/layout/HorizontalMultiLevelHierarchy"/>
    <dgm:cxn modelId="{07E9928B-8839-4D04-95ED-75CBFAC4B520}" type="presParOf" srcId="{1E4543F6-128B-4490-A3DF-A7EEEACCE970}" destId="{027C99E1-99F9-40FE-87CA-CF162AF0B6F9}" srcOrd="0" destOrd="0" presId="urn:microsoft.com/office/officeart/2008/layout/HorizontalMultiLevelHierarchy"/>
    <dgm:cxn modelId="{5DE0B172-B117-428F-8A98-E97731201B6A}" type="presParOf" srcId="{4D633C9B-3404-451E-B50D-C179A24FD2C6}" destId="{392FC616-9E46-4938-B312-7335EA9B4A3F}" srcOrd="1" destOrd="0" presId="urn:microsoft.com/office/officeart/2008/layout/HorizontalMultiLevelHierarchy"/>
    <dgm:cxn modelId="{A5A8EBD2-8F97-4446-9980-D940726FBD1A}" type="presParOf" srcId="{392FC616-9E46-4938-B312-7335EA9B4A3F}" destId="{950B3144-1857-4D8F-AFE6-930410460CBE}" srcOrd="0" destOrd="0" presId="urn:microsoft.com/office/officeart/2008/layout/HorizontalMultiLevelHierarchy"/>
    <dgm:cxn modelId="{1D3A948F-A2FB-4653-ACF6-4C035A26C848}" type="presParOf" srcId="{392FC616-9E46-4938-B312-7335EA9B4A3F}" destId="{179B431A-DF22-404C-B24E-94429520C947}" srcOrd="1" destOrd="0" presId="urn:microsoft.com/office/officeart/2008/layout/HorizontalMultiLevelHierarchy"/>
    <dgm:cxn modelId="{72AE5DF8-7F57-4E62-8089-5F4EE5D2CC94}" type="presParOf" srcId="{83B8CB96-7312-4B5F-A4A0-005DB5369352}" destId="{052F8D66-FD43-4785-A846-0D80E2209B86}" srcOrd="8" destOrd="0" presId="urn:microsoft.com/office/officeart/2008/layout/HorizontalMultiLevelHierarchy"/>
    <dgm:cxn modelId="{D503CDEE-6DA4-46E7-B1FD-1D83960CE504}" type="presParOf" srcId="{052F8D66-FD43-4785-A846-0D80E2209B86}" destId="{6788815D-3919-4432-8D9B-A2ED3FE4811D}" srcOrd="0" destOrd="0" presId="urn:microsoft.com/office/officeart/2008/layout/HorizontalMultiLevelHierarchy"/>
    <dgm:cxn modelId="{F9867972-3DE5-4352-82AE-786F9A7143F8}" type="presParOf" srcId="{83B8CB96-7312-4B5F-A4A0-005DB5369352}" destId="{8A3EC270-DC02-4E36-ABAA-4887E0C887B4}" srcOrd="9" destOrd="0" presId="urn:microsoft.com/office/officeart/2008/layout/HorizontalMultiLevelHierarchy"/>
    <dgm:cxn modelId="{9A609305-B4F7-4946-B255-D6876596093A}" type="presParOf" srcId="{8A3EC270-DC02-4E36-ABAA-4887E0C887B4}" destId="{4C281DD2-A4FE-4A80-8299-9B72DC822B41}" srcOrd="0" destOrd="0" presId="urn:microsoft.com/office/officeart/2008/layout/HorizontalMultiLevelHierarchy"/>
    <dgm:cxn modelId="{43FBBB0D-430F-4AAE-A967-F99433BE6C80}" type="presParOf" srcId="{8A3EC270-DC02-4E36-ABAA-4887E0C887B4}" destId="{1ABABA0C-CD3B-4E00-93A1-F025CF773E32}" srcOrd="1" destOrd="0" presId="urn:microsoft.com/office/officeart/2008/layout/HorizontalMultiLevelHierarchy"/>
    <dgm:cxn modelId="{A597BFCF-114C-441C-9628-D0EC55B74456}" type="presParOf" srcId="{1ABABA0C-CD3B-4E00-93A1-F025CF773E32}" destId="{AC4540CB-A824-4F23-B1DC-1555E6B72D6C}" srcOrd="0" destOrd="0" presId="urn:microsoft.com/office/officeart/2008/layout/HorizontalMultiLevelHierarchy"/>
    <dgm:cxn modelId="{45DD8368-4495-4A87-9275-D7E1CB82FBCE}" type="presParOf" srcId="{AC4540CB-A824-4F23-B1DC-1555E6B72D6C}" destId="{DB0415B9-4862-4070-9FCD-4AA84A2463FD}" srcOrd="0" destOrd="0" presId="urn:microsoft.com/office/officeart/2008/layout/HorizontalMultiLevelHierarchy"/>
    <dgm:cxn modelId="{02C2B361-9932-4079-94EC-BAC7546554DE}" type="presParOf" srcId="{1ABABA0C-CD3B-4E00-93A1-F025CF773E32}" destId="{E22CB459-A207-41A5-B045-274403BDB15F}" srcOrd="1" destOrd="0" presId="urn:microsoft.com/office/officeart/2008/layout/HorizontalMultiLevelHierarchy"/>
    <dgm:cxn modelId="{21EEFDD3-433A-4E25-9526-DE175B214DEF}" type="presParOf" srcId="{E22CB459-A207-41A5-B045-274403BDB15F}" destId="{E35C0496-E4D9-44D9-AF77-A88C8D4C736D}" srcOrd="0" destOrd="0" presId="urn:microsoft.com/office/officeart/2008/layout/HorizontalMultiLevelHierarchy"/>
    <dgm:cxn modelId="{758E7621-3146-429C-ADA5-F44620D262B4}" type="presParOf" srcId="{E22CB459-A207-41A5-B045-274403BDB15F}" destId="{911582C4-048A-4509-BC95-F6D91714E2F2}" srcOrd="1" destOrd="0" presId="urn:microsoft.com/office/officeart/2008/layout/HorizontalMultiLevelHierarchy"/>
    <dgm:cxn modelId="{87FBC0ED-02AC-42C3-B9A9-0870471EC5D8}" type="presParOf" srcId="{83B8CB96-7312-4B5F-A4A0-005DB5369352}" destId="{3BB7D348-2129-4B61-9F8A-33FCC06918B4}" srcOrd="10" destOrd="0" presId="urn:microsoft.com/office/officeart/2008/layout/HorizontalMultiLevelHierarchy"/>
    <dgm:cxn modelId="{E9EBF171-4D5F-4518-BB26-94B072090D6B}" type="presParOf" srcId="{3BB7D348-2129-4B61-9F8A-33FCC06918B4}" destId="{56548846-2D61-467F-81A6-5C686428E185}" srcOrd="0" destOrd="0" presId="urn:microsoft.com/office/officeart/2008/layout/HorizontalMultiLevelHierarchy"/>
    <dgm:cxn modelId="{AEF402C9-B08C-4BF7-A95F-EC23FA91724C}" type="presParOf" srcId="{83B8CB96-7312-4B5F-A4A0-005DB5369352}" destId="{FF2A798F-46B2-4A14-B35E-76685DBF1105}" srcOrd="11" destOrd="0" presId="urn:microsoft.com/office/officeart/2008/layout/HorizontalMultiLevelHierarchy"/>
    <dgm:cxn modelId="{303C67A5-5B5D-429E-8878-9EAA4BE9C36C}" type="presParOf" srcId="{FF2A798F-46B2-4A14-B35E-76685DBF1105}" destId="{1E197CA1-B507-4ACA-B8B5-D69240FCB909}" srcOrd="0" destOrd="0" presId="urn:microsoft.com/office/officeart/2008/layout/HorizontalMultiLevelHierarchy"/>
    <dgm:cxn modelId="{C200262D-267D-42FE-B3AE-59791D819E48}" type="presParOf" srcId="{FF2A798F-46B2-4A14-B35E-76685DBF1105}" destId="{4D451D9D-ECDA-4754-AE5F-98157F8DEEEA}" srcOrd="1" destOrd="0" presId="urn:microsoft.com/office/officeart/2008/layout/HorizontalMultiLevelHierarchy"/>
    <dgm:cxn modelId="{B7D3ED8A-8F68-4889-9232-87AF096B4741}" type="presParOf" srcId="{4D451D9D-ECDA-4754-AE5F-98157F8DEEEA}" destId="{D109C274-17FA-4AFF-AA45-C9087AE202F2}" srcOrd="0" destOrd="0" presId="urn:microsoft.com/office/officeart/2008/layout/HorizontalMultiLevelHierarchy"/>
    <dgm:cxn modelId="{4ED6A6B4-F214-4945-8CDE-2887356B417C}" type="presParOf" srcId="{D109C274-17FA-4AFF-AA45-C9087AE202F2}" destId="{33E13A29-5F5E-406F-AD63-66C2BDF9864F}" srcOrd="0" destOrd="0" presId="urn:microsoft.com/office/officeart/2008/layout/HorizontalMultiLevelHierarchy"/>
    <dgm:cxn modelId="{BE7BF002-90E0-4461-B5F7-1B8234F61636}" type="presParOf" srcId="{4D451D9D-ECDA-4754-AE5F-98157F8DEEEA}" destId="{39DEA6DA-E4C6-4F03-959E-6BEEDC11EDDD}" srcOrd="1" destOrd="0" presId="urn:microsoft.com/office/officeart/2008/layout/HorizontalMultiLevelHierarchy"/>
    <dgm:cxn modelId="{27D3B144-BBE8-4097-8B0D-CCC7C37D286A}" type="presParOf" srcId="{39DEA6DA-E4C6-4F03-959E-6BEEDC11EDDD}" destId="{9D147DCA-D4F1-4286-ACAA-31DD6304B5FF}" srcOrd="0" destOrd="0" presId="urn:microsoft.com/office/officeart/2008/layout/HorizontalMultiLevelHierarchy"/>
    <dgm:cxn modelId="{6EDC134A-D61B-4BF9-B505-4A4DAF8C9432}" type="presParOf" srcId="{39DEA6DA-E4C6-4F03-959E-6BEEDC11EDDD}" destId="{37F9E0C9-C619-473B-BF0A-B0FA360E1E8B}" srcOrd="1" destOrd="0" presId="urn:microsoft.com/office/officeart/2008/layout/HorizontalMultiLevelHierarchy"/>
    <dgm:cxn modelId="{67128856-D855-4EF8-92F6-CE12A9219C61}" type="presParOf" srcId="{83B8CB96-7312-4B5F-A4A0-005DB5369352}" destId="{A74C178C-BF25-4E76-A2CF-760D7C64F5B8}" srcOrd="12" destOrd="0" presId="urn:microsoft.com/office/officeart/2008/layout/HorizontalMultiLevelHierarchy"/>
    <dgm:cxn modelId="{8D416F63-0369-4A65-93F0-6CE482453BB5}" type="presParOf" srcId="{A74C178C-BF25-4E76-A2CF-760D7C64F5B8}" destId="{842B7A51-BA48-4651-92DC-A67747B5F9F7}" srcOrd="0" destOrd="0" presId="urn:microsoft.com/office/officeart/2008/layout/HorizontalMultiLevelHierarchy"/>
    <dgm:cxn modelId="{5874FA32-7C77-4188-9658-911E19BDC5B3}" type="presParOf" srcId="{83B8CB96-7312-4B5F-A4A0-005DB5369352}" destId="{13A36949-A28E-4308-BFE2-D467BDC08D40}" srcOrd="13" destOrd="0" presId="urn:microsoft.com/office/officeart/2008/layout/HorizontalMultiLevelHierarchy"/>
    <dgm:cxn modelId="{ADBDE164-661D-40FD-9F74-8E4112098415}" type="presParOf" srcId="{13A36949-A28E-4308-BFE2-D467BDC08D40}" destId="{20AE9466-11D2-4186-A29C-2C6139A61495}" srcOrd="0" destOrd="0" presId="urn:microsoft.com/office/officeart/2008/layout/HorizontalMultiLevelHierarchy"/>
    <dgm:cxn modelId="{483D9347-E5C8-47D5-B150-582A02E95AA7}" type="presParOf" srcId="{13A36949-A28E-4308-BFE2-D467BDC08D40}" destId="{D76F46EC-F43F-496B-B849-7023136540A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4863C5-033C-4316-B523-80577C6DD486}" type="doc">
      <dgm:prSet loTypeId="urn:microsoft.com/office/officeart/2005/8/layout/pyramid1" loCatId="pyramid" qsTypeId="urn:microsoft.com/office/officeart/2005/8/quickstyle/simple4" qsCatId="simple" csTypeId="urn:microsoft.com/office/officeart/2005/8/colors/colorful3" csCatId="colorful" phldr="1"/>
      <dgm:spPr/>
    </dgm:pt>
    <dgm:pt modelId="{A6C9B814-5A82-4B2C-8E4A-1CDC43149B78}">
      <dgm:prSet phldrT="[Text]" custT="1"/>
      <dgm:spPr>
        <a:gradFill rotWithShape="0">
          <a:gsLst>
            <a:gs pos="0">
              <a:schemeClr val="accent4"/>
            </a:gs>
            <a:gs pos="100000">
              <a:schemeClr val="accent4">
                <a:lumMod val="20000"/>
                <a:lumOff val="80000"/>
              </a:schemeClr>
            </a:gs>
          </a:gsLst>
        </a:gradFill>
      </dgm:spPr>
      <dgm:t>
        <a:bodyPr/>
        <a:lstStyle/>
        <a:p>
          <a:r>
            <a:rPr lang="en-US" sz="2400" dirty="0"/>
            <a:t>Direct Download, Restricted</a:t>
          </a:r>
          <a:br>
            <a:rPr lang="en-US" sz="2400" dirty="0"/>
          </a:br>
          <a:r>
            <a:rPr lang="en-US" sz="2400" dirty="0"/>
            <a:t>(1)</a:t>
          </a:r>
        </a:p>
      </dgm:t>
    </dgm:pt>
    <dgm:pt modelId="{B77867FA-ACC7-4674-949C-586F10C1440A}" type="parTrans" cxnId="{C9B4CD1A-216C-49C5-9522-1FAACAF1B71E}">
      <dgm:prSet/>
      <dgm:spPr/>
      <dgm:t>
        <a:bodyPr/>
        <a:lstStyle/>
        <a:p>
          <a:endParaRPr lang="en-US" sz="2400"/>
        </a:p>
      </dgm:t>
    </dgm:pt>
    <dgm:pt modelId="{A681EFE2-2407-478E-A707-0242AAAC4BE3}" type="sibTrans" cxnId="{C9B4CD1A-216C-49C5-9522-1FAACAF1B71E}">
      <dgm:prSet/>
      <dgm:spPr/>
      <dgm:t>
        <a:bodyPr/>
        <a:lstStyle/>
        <a:p>
          <a:endParaRPr lang="en-US" sz="2400"/>
        </a:p>
      </dgm:t>
    </dgm:pt>
    <dgm:pt modelId="{2141B2F2-3B5A-46FD-8C27-10681994E562}">
      <dgm:prSet phldrT="[Text]" custT="1"/>
      <dgm:spPr/>
      <dgm:t>
        <a:bodyPr/>
        <a:lstStyle/>
        <a:p>
          <a:r>
            <a:rPr lang="en-US" sz="2400" dirty="0"/>
            <a:t>Direct Download (3)</a:t>
          </a:r>
        </a:p>
      </dgm:t>
    </dgm:pt>
    <dgm:pt modelId="{A098950B-4893-4CF1-9B48-E271749B5B80}" type="parTrans" cxnId="{BC5F2C63-FDCB-401C-A719-E579C4BDE1D9}">
      <dgm:prSet/>
      <dgm:spPr/>
      <dgm:t>
        <a:bodyPr/>
        <a:lstStyle/>
        <a:p>
          <a:endParaRPr lang="en-US" sz="2400"/>
        </a:p>
      </dgm:t>
    </dgm:pt>
    <dgm:pt modelId="{7421AE76-3D17-4D63-BBA2-013DB96DF232}" type="sibTrans" cxnId="{BC5F2C63-FDCB-401C-A719-E579C4BDE1D9}">
      <dgm:prSet/>
      <dgm:spPr/>
      <dgm:t>
        <a:bodyPr/>
        <a:lstStyle/>
        <a:p>
          <a:endParaRPr lang="en-US" sz="2400"/>
        </a:p>
      </dgm:t>
    </dgm:pt>
    <dgm:pt modelId="{DD5FFDC9-96E4-4C9D-AFC3-91129B9D8CC9}">
      <dgm:prSet phldrT="[Text]" custT="1"/>
      <dgm:spPr/>
      <dgm:t>
        <a:bodyPr/>
        <a:lstStyle/>
        <a:p>
          <a:r>
            <a:rPr lang="en-US" sz="2400" dirty="0"/>
            <a:t>Processed On-Demand (12)</a:t>
          </a:r>
        </a:p>
      </dgm:t>
    </dgm:pt>
    <dgm:pt modelId="{232CBDB0-5FA3-48BE-8B5D-980FF165BEF3}" type="parTrans" cxnId="{BF12F370-E381-4029-91F0-0E9EC3549764}">
      <dgm:prSet/>
      <dgm:spPr/>
      <dgm:t>
        <a:bodyPr/>
        <a:lstStyle/>
        <a:p>
          <a:endParaRPr lang="en-US" sz="2400"/>
        </a:p>
      </dgm:t>
    </dgm:pt>
    <dgm:pt modelId="{5780C27C-4376-4B06-88D8-87CC564F3170}" type="sibTrans" cxnId="{BF12F370-E381-4029-91F0-0E9EC3549764}">
      <dgm:prSet/>
      <dgm:spPr/>
      <dgm:t>
        <a:bodyPr/>
        <a:lstStyle/>
        <a:p>
          <a:endParaRPr lang="en-US" sz="2400"/>
        </a:p>
      </dgm:t>
    </dgm:pt>
    <dgm:pt modelId="{DB194688-9B61-4071-8796-77DEB6FBED53}" type="pres">
      <dgm:prSet presAssocID="{414863C5-033C-4316-B523-80577C6DD486}" presName="Name0" presStyleCnt="0">
        <dgm:presLayoutVars>
          <dgm:dir/>
          <dgm:animLvl val="lvl"/>
          <dgm:resizeHandles val="exact"/>
        </dgm:presLayoutVars>
      </dgm:prSet>
      <dgm:spPr/>
    </dgm:pt>
    <dgm:pt modelId="{80E7B882-C893-4E17-BEA4-E4103EC0C2A6}" type="pres">
      <dgm:prSet presAssocID="{A6C9B814-5A82-4B2C-8E4A-1CDC43149B78}" presName="Name8" presStyleCnt="0"/>
      <dgm:spPr/>
    </dgm:pt>
    <dgm:pt modelId="{C2A2273F-17C8-44AD-9739-881BAB66E4C5}" type="pres">
      <dgm:prSet presAssocID="{A6C9B814-5A82-4B2C-8E4A-1CDC43149B78}" presName="level" presStyleLbl="node1" presStyleIdx="0" presStyleCnt="3">
        <dgm:presLayoutVars>
          <dgm:chMax val="1"/>
          <dgm:bulletEnabled val="1"/>
        </dgm:presLayoutVars>
      </dgm:prSet>
      <dgm:spPr/>
    </dgm:pt>
    <dgm:pt modelId="{9E71BD72-BE05-44C4-BB03-941693148ADE}" type="pres">
      <dgm:prSet presAssocID="{A6C9B814-5A82-4B2C-8E4A-1CDC43149B78}" presName="levelTx" presStyleLbl="revTx" presStyleIdx="0" presStyleCnt="0">
        <dgm:presLayoutVars>
          <dgm:chMax val="1"/>
          <dgm:bulletEnabled val="1"/>
        </dgm:presLayoutVars>
      </dgm:prSet>
      <dgm:spPr/>
    </dgm:pt>
    <dgm:pt modelId="{0D29EA80-B5B7-42F5-9ECF-8A9767F82670}" type="pres">
      <dgm:prSet presAssocID="{2141B2F2-3B5A-46FD-8C27-10681994E562}" presName="Name8" presStyleCnt="0"/>
      <dgm:spPr/>
    </dgm:pt>
    <dgm:pt modelId="{6FFC72CE-E8EB-465B-8E83-4A66BC2340CF}" type="pres">
      <dgm:prSet presAssocID="{2141B2F2-3B5A-46FD-8C27-10681994E562}" presName="level" presStyleLbl="node1" presStyleIdx="1" presStyleCnt="3">
        <dgm:presLayoutVars>
          <dgm:chMax val="1"/>
          <dgm:bulletEnabled val="1"/>
        </dgm:presLayoutVars>
      </dgm:prSet>
      <dgm:spPr/>
    </dgm:pt>
    <dgm:pt modelId="{D6E792DF-7E53-4E21-8227-DED4A40A9268}" type="pres">
      <dgm:prSet presAssocID="{2141B2F2-3B5A-46FD-8C27-10681994E562}" presName="levelTx" presStyleLbl="revTx" presStyleIdx="0" presStyleCnt="0">
        <dgm:presLayoutVars>
          <dgm:chMax val="1"/>
          <dgm:bulletEnabled val="1"/>
        </dgm:presLayoutVars>
      </dgm:prSet>
      <dgm:spPr/>
    </dgm:pt>
    <dgm:pt modelId="{AFA44F17-39D7-4AAC-948B-8855C7A10E60}" type="pres">
      <dgm:prSet presAssocID="{DD5FFDC9-96E4-4C9D-AFC3-91129B9D8CC9}" presName="Name8" presStyleCnt="0"/>
      <dgm:spPr/>
    </dgm:pt>
    <dgm:pt modelId="{A4EF7D5C-E9B0-4F37-8590-A94C9509AEA9}" type="pres">
      <dgm:prSet presAssocID="{DD5FFDC9-96E4-4C9D-AFC3-91129B9D8CC9}" presName="level" presStyleLbl="node1" presStyleIdx="2" presStyleCnt="3" custLinFactNeighborX="-18713" custLinFactNeighborY="-1289">
        <dgm:presLayoutVars>
          <dgm:chMax val="1"/>
          <dgm:bulletEnabled val="1"/>
        </dgm:presLayoutVars>
      </dgm:prSet>
      <dgm:spPr/>
    </dgm:pt>
    <dgm:pt modelId="{4B3701EF-1510-417D-9870-EB67E9F67DF4}" type="pres">
      <dgm:prSet presAssocID="{DD5FFDC9-96E4-4C9D-AFC3-91129B9D8CC9}" presName="levelTx" presStyleLbl="revTx" presStyleIdx="0" presStyleCnt="0">
        <dgm:presLayoutVars>
          <dgm:chMax val="1"/>
          <dgm:bulletEnabled val="1"/>
        </dgm:presLayoutVars>
      </dgm:prSet>
      <dgm:spPr/>
    </dgm:pt>
  </dgm:ptLst>
  <dgm:cxnLst>
    <dgm:cxn modelId="{C9B4CD1A-216C-49C5-9522-1FAACAF1B71E}" srcId="{414863C5-033C-4316-B523-80577C6DD486}" destId="{A6C9B814-5A82-4B2C-8E4A-1CDC43149B78}" srcOrd="0" destOrd="0" parTransId="{B77867FA-ACC7-4674-949C-586F10C1440A}" sibTransId="{A681EFE2-2407-478E-A707-0242AAAC4BE3}"/>
    <dgm:cxn modelId="{C8382F1B-6725-4E62-AB12-DA457DFF3B42}" type="presOf" srcId="{A6C9B814-5A82-4B2C-8E4A-1CDC43149B78}" destId="{9E71BD72-BE05-44C4-BB03-941693148ADE}" srcOrd="1" destOrd="0" presId="urn:microsoft.com/office/officeart/2005/8/layout/pyramid1"/>
    <dgm:cxn modelId="{A6B6003E-A764-4D44-A392-B1C00A1ACC0D}" type="presOf" srcId="{DD5FFDC9-96E4-4C9D-AFC3-91129B9D8CC9}" destId="{A4EF7D5C-E9B0-4F37-8590-A94C9509AEA9}" srcOrd="0" destOrd="0" presId="urn:microsoft.com/office/officeart/2005/8/layout/pyramid1"/>
    <dgm:cxn modelId="{BC5F2C63-FDCB-401C-A719-E579C4BDE1D9}" srcId="{414863C5-033C-4316-B523-80577C6DD486}" destId="{2141B2F2-3B5A-46FD-8C27-10681994E562}" srcOrd="1" destOrd="0" parTransId="{A098950B-4893-4CF1-9B48-E271749B5B80}" sibTransId="{7421AE76-3D17-4D63-BBA2-013DB96DF232}"/>
    <dgm:cxn modelId="{D4E8E763-C2D1-4CA5-B348-29740488E5E7}" type="presOf" srcId="{DD5FFDC9-96E4-4C9D-AFC3-91129B9D8CC9}" destId="{4B3701EF-1510-417D-9870-EB67E9F67DF4}" srcOrd="1" destOrd="0" presId="urn:microsoft.com/office/officeart/2005/8/layout/pyramid1"/>
    <dgm:cxn modelId="{71739A6A-C864-4881-ABBD-FBC7C201483E}" type="presOf" srcId="{414863C5-033C-4316-B523-80577C6DD486}" destId="{DB194688-9B61-4071-8796-77DEB6FBED53}" srcOrd="0" destOrd="0" presId="urn:microsoft.com/office/officeart/2005/8/layout/pyramid1"/>
    <dgm:cxn modelId="{BF12F370-E381-4029-91F0-0E9EC3549764}" srcId="{414863C5-033C-4316-B523-80577C6DD486}" destId="{DD5FFDC9-96E4-4C9D-AFC3-91129B9D8CC9}" srcOrd="2" destOrd="0" parTransId="{232CBDB0-5FA3-48BE-8B5D-980FF165BEF3}" sibTransId="{5780C27C-4376-4B06-88D8-87CC564F3170}"/>
    <dgm:cxn modelId="{89FD4F96-FE3D-4AD6-9FBE-4ACCBEF13F25}" type="presOf" srcId="{A6C9B814-5A82-4B2C-8E4A-1CDC43149B78}" destId="{C2A2273F-17C8-44AD-9739-881BAB66E4C5}" srcOrd="0" destOrd="0" presId="urn:microsoft.com/office/officeart/2005/8/layout/pyramid1"/>
    <dgm:cxn modelId="{2AB221A8-3E6D-4320-83BA-2006B3235F11}" type="presOf" srcId="{2141B2F2-3B5A-46FD-8C27-10681994E562}" destId="{6FFC72CE-E8EB-465B-8E83-4A66BC2340CF}" srcOrd="0" destOrd="0" presId="urn:microsoft.com/office/officeart/2005/8/layout/pyramid1"/>
    <dgm:cxn modelId="{C99DDEE4-0836-4679-8016-0204C8804DD4}" type="presOf" srcId="{2141B2F2-3B5A-46FD-8C27-10681994E562}" destId="{D6E792DF-7E53-4E21-8227-DED4A40A9268}" srcOrd="1" destOrd="0" presId="urn:microsoft.com/office/officeart/2005/8/layout/pyramid1"/>
    <dgm:cxn modelId="{753A01FA-9F0D-46EB-9867-3F860CE21E76}" type="presParOf" srcId="{DB194688-9B61-4071-8796-77DEB6FBED53}" destId="{80E7B882-C893-4E17-BEA4-E4103EC0C2A6}" srcOrd="0" destOrd="0" presId="urn:microsoft.com/office/officeart/2005/8/layout/pyramid1"/>
    <dgm:cxn modelId="{CB6674A1-803A-4B43-846B-F2D2A8002B44}" type="presParOf" srcId="{80E7B882-C893-4E17-BEA4-E4103EC0C2A6}" destId="{C2A2273F-17C8-44AD-9739-881BAB66E4C5}" srcOrd="0" destOrd="0" presId="urn:microsoft.com/office/officeart/2005/8/layout/pyramid1"/>
    <dgm:cxn modelId="{4A232650-820C-455D-9925-58A66D8EEC74}" type="presParOf" srcId="{80E7B882-C893-4E17-BEA4-E4103EC0C2A6}" destId="{9E71BD72-BE05-44C4-BB03-941693148ADE}" srcOrd="1" destOrd="0" presId="urn:microsoft.com/office/officeart/2005/8/layout/pyramid1"/>
    <dgm:cxn modelId="{D9E5AA14-B0A6-4CED-A177-9DEC3A784734}" type="presParOf" srcId="{DB194688-9B61-4071-8796-77DEB6FBED53}" destId="{0D29EA80-B5B7-42F5-9ECF-8A9767F82670}" srcOrd="1" destOrd="0" presId="urn:microsoft.com/office/officeart/2005/8/layout/pyramid1"/>
    <dgm:cxn modelId="{96D7545E-2C86-4D72-BE48-6812314B417E}" type="presParOf" srcId="{0D29EA80-B5B7-42F5-9ECF-8A9767F82670}" destId="{6FFC72CE-E8EB-465B-8E83-4A66BC2340CF}" srcOrd="0" destOrd="0" presId="urn:microsoft.com/office/officeart/2005/8/layout/pyramid1"/>
    <dgm:cxn modelId="{4A1A45C9-5D94-4943-B916-85C1CCE89450}" type="presParOf" srcId="{0D29EA80-B5B7-42F5-9ECF-8A9767F82670}" destId="{D6E792DF-7E53-4E21-8227-DED4A40A9268}" srcOrd="1" destOrd="0" presId="urn:microsoft.com/office/officeart/2005/8/layout/pyramid1"/>
    <dgm:cxn modelId="{56085D0F-CDB7-4279-9E02-6AB1E03E84A4}" type="presParOf" srcId="{DB194688-9B61-4071-8796-77DEB6FBED53}" destId="{AFA44F17-39D7-4AAC-948B-8855C7A10E60}" srcOrd="2" destOrd="0" presId="urn:microsoft.com/office/officeart/2005/8/layout/pyramid1"/>
    <dgm:cxn modelId="{94C53B7C-4A67-42AB-9C6C-AF7003E1BAB7}" type="presParOf" srcId="{AFA44F17-39D7-4AAC-948B-8855C7A10E60}" destId="{A4EF7D5C-E9B0-4F37-8590-A94C9509AEA9}" srcOrd="0" destOrd="0" presId="urn:microsoft.com/office/officeart/2005/8/layout/pyramid1"/>
    <dgm:cxn modelId="{F88F86BB-900C-47F5-8F78-D4FE69CD2B34}" type="presParOf" srcId="{AFA44F17-39D7-4AAC-948B-8855C7A10E60}" destId="{4B3701EF-1510-417D-9870-EB67E9F67DF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1B694-8BFE-4D7C-9CD2-16030F568C09}">
      <dsp:nvSpPr>
        <dsp:cNvPr id="0" name=""/>
        <dsp:cNvSpPr/>
      </dsp:nvSpPr>
      <dsp:spPr>
        <a:xfrm>
          <a:off x="1585843" y="3066891"/>
          <a:ext cx="1868119" cy="1603564"/>
        </a:xfrm>
        <a:prstGeom prst="hexagon">
          <a:avLst>
            <a:gd name="adj" fmla="val 25000"/>
            <a:gd name="vf" fmla="val 115470"/>
          </a:avLst>
        </a:prstGeom>
        <a:solidFill>
          <a:schemeClr val="tx1"/>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Community</a:t>
          </a:r>
        </a:p>
      </dsp:txBody>
      <dsp:txXfrm>
        <a:off x="1875150" y="3315228"/>
        <a:ext cx="1289505" cy="1106890"/>
      </dsp:txXfrm>
    </dsp:sp>
    <dsp:sp modelId="{2BF93F18-F8DD-4D37-BF4E-AEDA3E62682F}">
      <dsp:nvSpPr>
        <dsp:cNvPr id="0" name=""/>
        <dsp:cNvSpPr/>
      </dsp:nvSpPr>
      <dsp:spPr>
        <a:xfrm>
          <a:off x="1644274" y="3775492"/>
          <a:ext cx="218084" cy="18805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4AC245-69D1-4C02-8F72-2449406B8F45}">
      <dsp:nvSpPr>
        <dsp:cNvPr id="0" name=""/>
        <dsp:cNvSpPr/>
      </dsp:nvSpPr>
      <dsp:spPr>
        <a:xfrm>
          <a:off x="0" y="2195222"/>
          <a:ext cx="1868119" cy="160356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0">
          <a:scrgbClr r="0" g="0" b="0"/>
        </a:effectRef>
        <a:fontRef idx="minor"/>
      </dsp:style>
    </dsp:sp>
    <dsp:sp modelId="{097DD02F-F44B-4550-BF58-F09A755A5255}">
      <dsp:nvSpPr>
        <dsp:cNvPr id="0" name=""/>
        <dsp:cNvSpPr/>
      </dsp:nvSpPr>
      <dsp:spPr>
        <a:xfrm>
          <a:off x="1264889" y="3576423"/>
          <a:ext cx="218084" cy="18805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C530F40-A5CA-4C75-B1BB-9234C04793C4}">
      <dsp:nvSpPr>
        <dsp:cNvPr id="0" name=""/>
        <dsp:cNvSpPr/>
      </dsp:nvSpPr>
      <dsp:spPr>
        <a:xfrm>
          <a:off x="3170041" y="2182939"/>
          <a:ext cx="1868119" cy="1603564"/>
        </a:xfrm>
        <a:prstGeom prst="hexagon">
          <a:avLst>
            <a:gd name="adj" fmla="val 25000"/>
            <a:gd name="vf" fmla="val 115470"/>
          </a:avLst>
        </a:prstGeom>
        <a:solidFill>
          <a:schemeClr val="tx1"/>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dirty="0" err="1"/>
            <a:t>MEaSUREs</a:t>
          </a:r>
          <a:endParaRPr lang="en-US" sz="1900" kern="1200" dirty="0"/>
        </a:p>
      </dsp:txBody>
      <dsp:txXfrm>
        <a:off x="3459348" y="2431276"/>
        <a:ext cx="1289505" cy="1106890"/>
      </dsp:txXfrm>
    </dsp:sp>
    <dsp:sp modelId="{55854D5D-E95E-4411-8433-E61E44E5B69E}">
      <dsp:nvSpPr>
        <dsp:cNvPr id="0" name=""/>
        <dsp:cNvSpPr/>
      </dsp:nvSpPr>
      <dsp:spPr>
        <a:xfrm>
          <a:off x="4449744" y="3562446"/>
          <a:ext cx="218084" cy="18805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15BAD8-4FA8-4BD8-93F4-3478B58332FF}">
      <dsp:nvSpPr>
        <dsp:cNvPr id="0" name=""/>
        <dsp:cNvSpPr/>
      </dsp:nvSpPr>
      <dsp:spPr>
        <a:xfrm>
          <a:off x="4762469" y="3064349"/>
          <a:ext cx="1868119" cy="1603564"/>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25000" r="-125000"/>
          </a:stretch>
        </a:blipFill>
        <a:ln w="9525" cap="flat" cmpd="sng" algn="ctr">
          <a:solidFill>
            <a:schemeClr val="tx1"/>
          </a:solidFill>
          <a:prstDash val="solid"/>
        </a:ln>
        <a:effectLst/>
      </dsp:spPr>
      <dsp:style>
        <a:lnRef idx="1">
          <a:scrgbClr r="0" g="0" b="0"/>
        </a:lnRef>
        <a:fillRef idx="1">
          <a:scrgbClr r="0" g="0" b="0"/>
        </a:fillRef>
        <a:effectRef idx="0">
          <a:scrgbClr r="0" g="0" b="0"/>
        </a:effectRef>
        <a:fontRef idx="minor"/>
      </dsp:style>
    </dsp:sp>
    <dsp:sp modelId="{48982A0B-17CE-431E-9919-A0283E647588}">
      <dsp:nvSpPr>
        <dsp:cNvPr id="0" name=""/>
        <dsp:cNvSpPr/>
      </dsp:nvSpPr>
      <dsp:spPr>
        <a:xfrm>
          <a:off x="4805263" y="3782692"/>
          <a:ext cx="218084" cy="18805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8F77E19-E769-460F-9B94-332FB9664C5D}">
      <dsp:nvSpPr>
        <dsp:cNvPr id="0" name=""/>
        <dsp:cNvSpPr/>
      </dsp:nvSpPr>
      <dsp:spPr>
        <a:xfrm>
          <a:off x="1585843" y="1318895"/>
          <a:ext cx="1868119" cy="1603564"/>
        </a:xfrm>
        <a:prstGeom prst="hexagon">
          <a:avLst>
            <a:gd name="adj" fmla="val 25000"/>
            <a:gd name="vf" fmla="val 115470"/>
          </a:avLst>
        </a:prstGeom>
        <a:solidFill>
          <a:schemeClr val="tx1"/>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MODIS</a:t>
          </a:r>
        </a:p>
      </dsp:txBody>
      <dsp:txXfrm>
        <a:off x="1875150" y="1567232"/>
        <a:ext cx="1289505" cy="1106890"/>
      </dsp:txXfrm>
    </dsp:sp>
    <dsp:sp modelId="{45D8BED4-80FF-43C9-B519-E2C9944BB337}">
      <dsp:nvSpPr>
        <dsp:cNvPr id="0" name=""/>
        <dsp:cNvSpPr/>
      </dsp:nvSpPr>
      <dsp:spPr>
        <a:xfrm>
          <a:off x="2857317" y="1351932"/>
          <a:ext cx="218084" cy="18805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CAE7EB-22AA-4EC5-B1E0-2329CA9EE661}">
      <dsp:nvSpPr>
        <dsp:cNvPr id="0" name=""/>
        <dsp:cNvSpPr/>
      </dsp:nvSpPr>
      <dsp:spPr>
        <a:xfrm>
          <a:off x="3170041" y="434943"/>
          <a:ext cx="1868119" cy="1603564"/>
        </a:xfrm>
        <a:prstGeom prst="hexagon">
          <a:avLst>
            <a:gd name="adj" fmla="val 25000"/>
            <a:gd name="vf" fmla="val 11547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ln>
        <a:effectLst/>
      </dsp:spPr>
      <dsp:style>
        <a:lnRef idx="1">
          <a:scrgbClr r="0" g="0" b="0"/>
        </a:lnRef>
        <a:fillRef idx="1">
          <a:scrgbClr r="0" g="0" b="0"/>
        </a:fillRef>
        <a:effectRef idx="0">
          <a:scrgbClr r="0" g="0" b="0"/>
        </a:effectRef>
        <a:fontRef idx="minor"/>
      </dsp:style>
    </dsp:sp>
    <dsp:sp modelId="{92BBFBE6-E45A-485B-9666-CBD468EDE720}">
      <dsp:nvSpPr>
        <dsp:cNvPr id="0" name=""/>
        <dsp:cNvSpPr/>
      </dsp:nvSpPr>
      <dsp:spPr>
        <a:xfrm>
          <a:off x="3212835" y="1145662"/>
          <a:ext cx="218084" cy="18805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72B9FAC-D7F6-49EE-9780-3AED91962ED7}">
      <dsp:nvSpPr>
        <dsp:cNvPr id="0" name=""/>
        <dsp:cNvSpPr/>
      </dsp:nvSpPr>
      <dsp:spPr>
        <a:xfrm>
          <a:off x="4762469" y="1316354"/>
          <a:ext cx="1868119" cy="1603564"/>
        </a:xfrm>
        <a:prstGeom prst="hexagon">
          <a:avLst>
            <a:gd name="adj" fmla="val 25000"/>
            <a:gd name="vf" fmla="val 115470"/>
          </a:avLst>
        </a:prstGeom>
        <a:solidFill>
          <a:schemeClr val="tx1"/>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a:bevelT/>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ASTER</a:t>
          </a:r>
        </a:p>
      </dsp:txBody>
      <dsp:txXfrm>
        <a:off x="5051776" y="1564691"/>
        <a:ext cx="1289505" cy="1106890"/>
      </dsp:txXfrm>
    </dsp:sp>
    <dsp:sp modelId="{9F98F620-432A-45DD-9912-0B3651393198}">
      <dsp:nvSpPr>
        <dsp:cNvPr id="0" name=""/>
        <dsp:cNvSpPr/>
      </dsp:nvSpPr>
      <dsp:spPr>
        <a:xfrm>
          <a:off x="6368887" y="2024108"/>
          <a:ext cx="218084" cy="18805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73F25A-B82A-43E3-BC19-62288D246F9D}">
      <dsp:nvSpPr>
        <dsp:cNvPr id="0" name=""/>
        <dsp:cNvSpPr/>
      </dsp:nvSpPr>
      <dsp:spPr>
        <a:xfrm>
          <a:off x="6361480" y="2197764"/>
          <a:ext cx="1868119" cy="1603564"/>
        </a:xfrm>
        <a:prstGeom prst="hexagon">
          <a:avLst>
            <a:gd name="adj" fmla="val 25000"/>
            <a:gd name="vf" fmla="val 11547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ln>
        <a:effectLst/>
      </dsp:spPr>
      <dsp:style>
        <a:lnRef idx="1">
          <a:scrgbClr r="0" g="0" b="0"/>
        </a:lnRef>
        <a:fillRef idx="1">
          <a:scrgbClr r="0" g="0" b="0"/>
        </a:fillRef>
        <a:effectRef idx="0">
          <a:scrgbClr r="0" g="0" b="0"/>
        </a:effectRef>
        <a:fontRef idx="minor"/>
      </dsp:style>
    </dsp:sp>
    <dsp:sp modelId="{9FF2B706-EB82-4A79-9E0F-B2C02537270C}">
      <dsp:nvSpPr>
        <dsp:cNvPr id="0" name=""/>
        <dsp:cNvSpPr/>
      </dsp:nvSpPr>
      <dsp:spPr>
        <a:xfrm>
          <a:off x="6738396" y="2226142"/>
          <a:ext cx="218084" cy="188056"/>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C178C-BF25-4E76-A2CF-760D7C64F5B8}">
      <dsp:nvSpPr>
        <dsp:cNvPr id="0" name=""/>
        <dsp:cNvSpPr/>
      </dsp:nvSpPr>
      <dsp:spPr>
        <a:xfrm>
          <a:off x="1082722" y="2668496"/>
          <a:ext cx="458178" cy="2483215"/>
        </a:xfrm>
        <a:custGeom>
          <a:avLst/>
          <a:gdLst/>
          <a:ahLst/>
          <a:cxnLst/>
          <a:rect l="0" t="0" r="0" b="0"/>
          <a:pathLst>
            <a:path>
              <a:moveTo>
                <a:pt x="0" y="0"/>
              </a:moveTo>
              <a:lnTo>
                <a:pt x="229089" y="0"/>
              </a:lnTo>
              <a:lnTo>
                <a:pt x="229089" y="2483215"/>
              </a:lnTo>
              <a:lnTo>
                <a:pt x="458178" y="24832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48683" y="3846975"/>
        <a:ext cx="126256" cy="126256"/>
      </dsp:txXfrm>
    </dsp:sp>
    <dsp:sp modelId="{D109C274-17FA-4AFF-AA45-C9087AE202F2}">
      <dsp:nvSpPr>
        <dsp:cNvPr id="0" name=""/>
        <dsp:cNvSpPr/>
      </dsp:nvSpPr>
      <dsp:spPr>
        <a:xfrm>
          <a:off x="3782606" y="4052216"/>
          <a:ext cx="332225" cy="527840"/>
        </a:xfrm>
        <a:custGeom>
          <a:avLst/>
          <a:gdLst/>
          <a:ahLst/>
          <a:cxnLst/>
          <a:rect l="0" t="0" r="0" b="0"/>
          <a:pathLst>
            <a:path>
              <a:moveTo>
                <a:pt x="0" y="0"/>
              </a:moveTo>
              <a:lnTo>
                <a:pt x="166112" y="0"/>
              </a:lnTo>
              <a:lnTo>
                <a:pt x="166112" y="527840"/>
              </a:lnTo>
              <a:lnTo>
                <a:pt x="332225" y="5278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33126" y="4300545"/>
        <a:ext cx="31184" cy="31184"/>
      </dsp:txXfrm>
    </dsp:sp>
    <dsp:sp modelId="{3BB7D348-2129-4B61-9F8A-33FCC06918B4}">
      <dsp:nvSpPr>
        <dsp:cNvPr id="0" name=""/>
        <dsp:cNvSpPr/>
      </dsp:nvSpPr>
      <dsp:spPr>
        <a:xfrm>
          <a:off x="1082722" y="2668496"/>
          <a:ext cx="477696" cy="1383720"/>
        </a:xfrm>
        <a:custGeom>
          <a:avLst/>
          <a:gdLst/>
          <a:ahLst/>
          <a:cxnLst/>
          <a:rect l="0" t="0" r="0" b="0"/>
          <a:pathLst>
            <a:path>
              <a:moveTo>
                <a:pt x="0" y="0"/>
              </a:moveTo>
              <a:lnTo>
                <a:pt x="238848" y="0"/>
              </a:lnTo>
              <a:lnTo>
                <a:pt x="238848" y="1383720"/>
              </a:lnTo>
              <a:lnTo>
                <a:pt x="477696" y="13837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4974" y="3323759"/>
        <a:ext cx="73192" cy="73192"/>
      </dsp:txXfrm>
    </dsp:sp>
    <dsp:sp modelId="{AC4540CB-A824-4F23-B1DC-1555E6B72D6C}">
      <dsp:nvSpPr>
        <dsp:cNvPr id="0" name=""/>
        <dsp:cNvSpPr/>
      </dsp:nvSpPr>
      <dsp:spPr>
        <a:xfrm>
          <a:off x="3764027" y="2900062"/>
          <a:ext cx="350804" cy="251488"/>
        </a:xfrm>
        <a:custGeom>
          <a:avLst/>
          <a:gdLst/>
          <a:ahLst/>
          <a:cxnLst/>
          <a:rect l="0" t="0" r="0" b="0"/>
          <a:pathLst>
            <a:path>
              <a:moveTo>
                <a:pt x="0" y="0"/>
              </a:moveTo>
              <a:lnTo>
                <a:pt x="175402" y="0"/>
              </a:lnTo>
              <a:lnTo>
                <a:pt x="175402" y="251488"/>
              </a:lnTo>
              <a:lnTo>
                <a:pt x="350804" y="25148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8638" y="3015015"/>
        <a:ext cx="21581" cy="21581"/>
      </dsp:txXfrm>
    </dsp:sp>
    <dsp:sp modelId="{052F8D66-FD43-4785-A846-0D80E2209B86}">
      <dsp:nvSpPr>
        <dsp:cNvPr id="0" name=""/>
        <dsp:cNvSpPr/>
      </dsp:nvSpPr>
      <dsp:spPr>
        <a:xfrm>
          <a:off x="1082722" y="2668496"/>
          <a:ext cx="459117" cy="231566"/>
        </a:xfrm>
        <a:custGeom>
          <a:avLst/>
          <a:gdLst/>
          <a:ahLst/>
          <a:cxnLst/>
          <a:rect l="0" t="0" r="0" b="0"/>
          <a:pathLst>
            <a:path>
              <a:moveTo>
                <a:pt x="0" y="0"/>
              </a:moveTo>
              <a:lnTo>
                <a:pt x="229558" y="0"/>
              </a:lnTo>
              <a:lnTo>
                <a:pt x="229558" y="231566"/>
              </a:lnTo>
              <a:lnTo>
                <a:pt x="459117" y="23156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99425" y="2771424"/>
        <a:ext cx="25710" cy="25710"/>
      </dsp:txXfrm>
    </dsp:sp>
    <dsp:sp modelId="{1E4543F6-128B-4490-A3DF-A7EEEACCE970}">
      <dsp:nvSpPr>
        <dsp:cNvPr id="0" name=""/>
        <dsp:cNvSpPr/>
      </dsp:nvSpPr>
      <dsp:spPr>
        <a:xfrm>
          <a:off x="3763087" y="1569551"/>
          <a:ext cx="366725" cy="203574"/>
        </a:xfrm>
        <a:custGeom>
          <a:avLst/>
          <a:gdLst/>
          <a:ahLst/>
          <a:cxnLst/>
          <a:rect l="0" t="0" r="0" b="0"/>
          <a:pathLst>
            <a:path>
              <a:moveTo>
                <a:pt x="0" y="203574"/>
              </a:moveTo>
              <a:lnTo>
                <a:pt x="183362" y="203574"/>
              </a:lnTo>
              <a:lnTo>
                <a:pt x="183362" y="0"/>
              </a:lnTo>
              <a:lnTo>
                <a:pt x="366725"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35964" y="1660852"/>
        <a:ext cx="20972" cy="20972"/>
      </dsp:txXfrm>
    </dsp:sp>
    <dsp:sp modelId="{EF520D78-F9E2-4347-8301-381D1BCDBAC9}">
      <dsp:nvSpPr>
        <dsp:cNvPr id="0" name=""/>
        <dsp:cNvSpPr/>
      </dsp:nvSpPr>
      <dsp:spPr>
        <a:xfrm>
          <a:off x="1082722" y="1773126"/>
          <a:ext cx="458178" cy="895369"/>
        </a:xfrm>
        <a:custGeom>
          <a:avLst/>
          <a:gdLst/>
          <a:ahLst/>
          <a:cxnLst/>
          <a:rect l="0" t="0" r="0" b="0"/>
          <a:pathLst>
            <a:path>
              <a:moveTo>
                <a:pt x="0" y="895369"/>
              </a:moveTo>
              <a:lnTo>
                <a:pt x="229089" y="895369"/>
              </a:lnTo>
              <a:lnTo>
                <a:pt x="229089" y="0"/>
              </a:lnTo>
              <a:lnTo>
                <a:pt x="45817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6666" y="2195666"/>
        <a:ext cx="50289" cy="50289"/>
      </dsp:txXfrm>
    </dsp:sp>
    <dsp:sp modelId="{9B924EAC-BDC5-4254-BCA7-46E30FB7E75F}">
      <dsp:nvSpPr>
        <dsp:cNvPr id="0" name=""/>
        <dsp:cNvSpPr/>
      </dsp:nvSpPr>
      <dsp:spPr>
        <a:xfrm>
          <a:off x="1082722" y="1263940"/>
          <a:ext cx="458178" cy="1404555"/>
        </a:xfrm>
        <a:custGeom>
          <a:avLst/>
          <a:gdLst/>
          <a:ahLst/>
          <a:cxnLst/>
          <a:rect l="0" t="0" r="0" b="0"/>
          <a:pathLst>
            <a:path>
              <a:moveTo>
                <a:pt x="0" y="1404555"/>
              </a:moveTo>
              <a:lnTo>
                <a:pt x="229089" y="1404555"/>
              </a:lnTo>
              <a:lnTo>
                <a:pt x="229089" y="0"/>
              </a:lnTo>
              <a:lnTo>
                <a:pt x="45817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4876" y="1929283"/>
        <a:ext cx="73869" cy="73869"/>
      </dsp:txXfrm>
    </dsp:sp>
    <dsp:sp modelId="{3FED82D8-03DB-44CC-87B9-6AF2EE08C65E}">
      <dsp:nvSpPr>
        <dsp:cNvPr id="0" name=""/>
        <dsp:cNvSpPr/>
      </dsp:nvSpPr>
      <dsp:spPr>
        <a:xfrm>
          <a:off x="1082722" y="724610"/>
          <a:ext cx="458178" cy="1943885"/>
        </a:xfrm>
        <a:custGeom>
          <a:avLst/>
          <a:gdLst/>
          <a:ahLst/>
          <a:cxnLst/>
          <a:rect l="0" t="0" r="0" b="0"/>
          <a:pathLst>
            <a:path>
              <a:moveTo>
                <a:pt x="0" y="1943885"/>
              </a:moveTo>
              <a:lnTo>
                <a:pt x="229089" y="1943885"/>
              </a:lnTo>
              <a:lnTo>
                <a:pt x="229089" y="0"/>
              </a:lnTo>
              <a:lnTo>
                <a:pt x="45817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261882" y="1646624"/>
        <a:ext cx="99857" cy="99857"/>
      </dsp:txXfrm>
    </dsp:sp>
    <dsp:sp modelId="{E3EE85FA-51D7-446B-9D34-A31167F1872A}">
      <dsp:nvSpPr>
        <dsp:cNvPr id="0" name=""/>
        <dsp:cNvSpPr/>
      </dsp:nvSpPr>
      <dsp:spPr>
        <a:xfrm>
          <a:off x="1082722" y="185280"/>
          <a:ext cx="458178" cy="2483215"/>
        </a:xfrm>
        <a:custGeom>
          <a:avLst/>
          <a:gdLst/>
          <a:ahLst/>
          <a:cxnLst/>
          <a:rect l="0" t="0" r="0" b="0"/>
          <a:pathLst>
            <a:path>
              <a:moveTo>
                <a:pt x="0" y="2483215"/>
              </a:moveTo>
              <a:lnTo>
                <a:pt x="229089" y="2483215"/>
              </a:lnTo>
              <a:lnTo>
                <a:pt x="229089" y="0"/>
              </a:lnTo>
              <a:lnTo>
                <a:pt x="45817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48683" y="1363759"/>
        <a:ext cx="126256" cy="126256"/>
      </dsp:txXfrm>
    </dsp:sp>
    <dsp:sp modelId="{8F48DCD4-1840-4788-A448-78522D1E2824}">
      <dsp:nvSpPr>
        <dsp:cNvPr id="0" name=""/>
        <dsp:cNvSpPr/>
      </dsp:nvSpPr>
      <dsp:spPr>
        <a:xfrm rot="16200000">
          <a:off x="-483055" y="2485762"/>
          <a:ext cx="2766089" cy="365466"/>
        </a:xfrm>
        <a:prstGeom prst="rect">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L1B Granule Structure</a:t>
          </a:r>
        </a:p>
      </dsp:txBody>
      <dsp:txXfrm>
        <a:off x="-483055" y="2485762"/>
        <a:ext cx="2766089" cy="365466"/>
      </dsp:txXfrm>
    </dsp:sp>
    <dsp:sp modelId="{D422244C-05C5-47B7-BC03-AECF72EEE31F}">
      <dsp:nvSpPr>
        <dsp:cNvPr id="0" name=""/>
        <dsp:cNvSpPr/>
      </dsp:nvSpPr>
      <dsp:spPr>
        <a:xfrm>
          <a:off x="1540900" y="2920"/>
          <a:ext cx="2222187" cy="364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Data Directory</a:t>
          </a:r>
        </a:p>
      </dsp:txBody>
      <dsp:txXfrm>
        <a:off x="1540900" y="2920"/>
        <a:ext cx="2222187" cy="364719"/>
      </dsp:txXfrm>
    </dsp:sp>
    <dsp:sp modelId="{0FC7ACED-E60A-4552-8762-0443147B1B1E}">
      <dsp:nvSpPr>
        <dsp:cNvPr id="0" name=""/>
        <dsp:cNvSpPr/>
      </dsp:nvSpPr>
      <dsp:spPr>
        <a:xfrm>
          <a:off x="1540900" y="542250"/>
          <a:ext cx="2222187" cy="364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Generic Header</a:t>
          </a:r>
        </a:p>
      </dsp:txBody>
      <dsp:txXfrm>
        <a:off x="1540900" y="542250"/>
        <a:ext cx="2222187" cy="364719"/>
      </dsp:txXfrm>
    </dsp:sp>
    <dsp:sp modelId="{D5C5A9D7-1F30-482D-A6DA-94117BEED7E7}">
      <dsp:nvSpPr>
        <dsp:cNvPr id="0" name=""/>
        <dsp:cNvSpPr/>
      </dsp:nvSpPr>
      <dsp:spPr>
        <a:xfrm>
          <a:off x="1540900" y="1081580"/>
          <a:ext cx="2222187" cy="364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Ancillary Data</a:t>
          </a:r>
        </a:p>
      </dsp:txBody>
      <dsp:txXfrm>
        <a:off x="1540900" y="1081580"/>
        <a:ext cx="2222187" cy="364719"/>
      </dsp:txXfrm>
    </dsp:sp>
    <dsp:sp modelId="{801BC3EF-553B-4A51-881E-A976FF429248}">
      <dsp:nvSpPr>
        <dsp:cNvPr id="0" name=""/>
        <dsp:cNvSpPr/>
      </dsp:nvSpPr>
      <dsp:spPr>
        <a:xfrm>
          <a:off x="1540900" y="1590766"/>
          <a:ext cx="2222187" cy="364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outerShdw blurRad="889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VNIR Data</a:t>
          </a:r>
        </a:p>
      </dsp:txBody>
      <dsp:txXfrm>
        <a:off x="1540900" y="1590766"/>
        <a:ext cx="2222187" cy="364719"/>
      </dsp:txXfrm>
    </dsp:sp>
    <dsp:sp modelId="{950B3144-1857-4D8F-AFE6-930410460CBE}">
      <dsp:nvSpPr>
        <dsp:cNvPr id="0" name=""/>
        <dsp:cNvSpPr/>
      </dsp:nvSpPr>
      <dsp:spPr>
        <a:xfrm>
          <a:off x="4129813" y="1037638"/>
          <a:ext cx="1261204" cy="106382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VNIR Band 1</a:t>
          </a:r>
        </a:p>
        <a:p>
          <a:pPr marL="0" lvl="0" indent="0" algn="ctr" defTabSz="533400">
            <a:lnSpc>
              <a:spcPct val="90000"/>
            </a:lnSpc>
            <a:spcBef>
              <a:spcPct val="0"/>
            </a:spcBef>
            <a:spcAft>
              <a:spcPct val="35000"/>
            </a:spcAft>
            <a:buNone/>
          </a:pPr>
          <a:r>
            <a:rPr lang="en-US" sz="1200" kern="1200" dirty="0"/>
            <a:t>VNIR Band 2</a:t>
          </a:r>
        </a:p>
        <a:p>
          <a:pPr marL="0" lvl="0" indent="0" algn="ctr" defTabSz="533400">
            <a:lnSpc>
              <a:spcPct val="90000"/>
            </a:lnSpc>
            <a:spcBef>
              <a:spcPct val="0"/>
            </a:spcBef>
            <a:spcAft>
              <a:spcPct val="35000"/>
            </a:spcAft>
            <a:buNone/>
          </a:pPr>
          <a:r>
            <a:rPr lang="en-US" sz="1200" kern="1200" dirty="0"/>
            <a:t>VNIR Band 3N</a:t>
          </a:r>
        </a:p>
        <a:p>
          <a:pPr marL="0" lvl="0" indent="0" algn="ctr" defTabSz="533400">
            <a:lnSpc>
              <a:spcPct val="90000"/>
            </a:lnSpc>
            <a:spcBef>
              <a:spcPct val="0"/>
            </a:spcBef>
            <a:spcAft>
              <a:spcPct val="35000"/>
            </a:spcAft>
            <a:buNone/>
          </a:pPr>
          <a:r>
            <a:rPr lang="en-US" sz="1200" kern="1200" dirty="0"/>
            <a:t>VNIR Band 3B</a:t>
          </a:r>
        </a:p>
      </dsp:txBody>
      <dsp:txXfrm>
        <a:off x="4129813" y="1037638"/>
        <a:ext cx="1261204" cy="1063825"/>
      </dsp:txXfrm>
    </dsp:sp>
    <dsp:sp modelId="{4C281DD2-A4FE-4A80-8299-9B72DC822B41}">
      <dsp:nvSpPr>
        <dsp:cNvPr id="0" name=""/>
        <dsp:cNvSpPr/>
      </dsp:nvSpPr>
      <dsp:spPr>
        <a:xfrm>
          <a:off x="1541839" y="2717703"/>
          <a:ext cx="2222187" cy="364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outerShdw blurRad="889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SWIR Data</a:t>
          </a:r>
        </a:p>
      </dsp:txBody>
      <dsp:txXfrm>
        <a:off x="1541839" y="2717703"/>
        <a:ext cx="2222187" cy="364719"/>
      </dsp:txXfrm>
    </dsp:sp>
    <dsp:sp modelId="{E35C0496-E4D9-44D9-AF77-A88C8D4C736D}">
      <dsp:nvSpPr>
        <dsp:cNvPr id="0" name=""/>
        <dsp:cNvSpPr/>
      </dsp:nvSpPr>
      <dsp:spPr>
        <a:xfrm>
          <a:off x="4114831" y="2477470"/>
          <a:ext cx="1262876" cy="134816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SWIR Band 4</a:t>
          </a:r>
        </a:p>
        <a:p>
          <a:pPr marL="0" lvl="0" indent="0" algn="ctr" defTabSz="533400">
            <a:lnSpc>
              <a:spcPct val="90000"/>
            </a:lnSpc>
            <a:spcBef>
              <a:spcPct val="0"/>
            </a:spcBef>
            <a:spcAft>
              <a:spcPct val="35000"/>
            </a:spcAft>
            <a:buNone/>
          </a:pPr>
          <a:r>
            <a:rPr lang="en-US" sz="1200" kern="1200" dirty="0"/>
            <a:t>SWIR Band 5</a:t>
          </a:r>
        </a:p>
        <a:p>
          <a:pPr marL="0" lvl="0" indent="0" algn="ctr" defTabSz="533400">
            <a:lnSpc>
              <a:spcPct val="90000"/>
            </a:lnSpc>
            <a:spcBef>
              <a:spcPct val="0"/>
            </a:spcBef>
            <a:spcAft>
              <a:spcPct val="35000"/>
            </a:spcAft>
            <a:buNone/>
          </a:pPr>
          <a:r>
            <a:rPr lang="en-US" sz="1200" kern="1200" dirty="0"/>
            <a:t>SWIR Band 7</a:t>
          </a:r>
        </a:p>
        <a:p>
          <a:pPr marL="0" lvl="0" indent="0" algn="ctr" defTabSz="533400">
            <a:lnSpc>
              <a:spcPct val="90000"/>
            </a:lnSpc>
            <a:spcBef>
              <a:spcPct val="0"/>
            </a:spcBef>
            <a:spcAft>
              <a:spcPct val="35000"/>
            </a:spcAft>
            <a:buNone/>
          </a:pPr>
          <a:r>
            <a:rPr lang="en-US" sz="1200" kern="1200" dirty="0"/>
            <a:t>SWIR Band 8</a:t>
          </a:r>
        </a:p>
        <a:p>
          <a:pPr marL="0" lvl="0" indent="0" algn="ctr" defTabSz="533400">
            <a:lnSpc>
              <a:spcPct val="90000"/>
            </a:lnSpc>
            <a:spcBef>
              <a:spcPct val="0"/>
            </a:spcBef>
            <a:spcAft>
              <a:spcPct val="35000"/>
            </a:spcAft>
            <a:buNone/>
          </a:pPr>
          <a:r>
            <a:rPr lang="en-US" sz="1200" kern="1200" dirty="0"/>
            <a:t>SWIR Band 9</a:t>
          </a:r>
        </a:p>
      </dsp:txBody>
      <dsp:txXfrm>
        <a:off x="4114831" y="2477470"/>
        <a:ext cx="1262876" cy="1348161"/>
      </dsp:txXfrm>
    </dsp:sp>
    <dsp:sp modelId="{1E197CA1-B507-4ACA-B8B5-D69240FCB909}">
      <dsp:nvSpPr>
        <dsp:cNvPr id="0" name=""/>
        <dsp:cNvSpPr/>
      </dsp:nvSpPr>
      <dsp:spPr>
        <a:xfrm>
          <a:off x="1560419" y="3869857"/>
          <a:ext cx="2222187" cy="364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a:outerShdw blurRad="889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TIR Data</a:t>
          </a:r>
        </a:p>
      </dsp:txBody>
      <dsp:txXfrm>
        <a:off x="1560419" y="3869857"/>
        <a:ext cx="2222187" cy="364719"/>
      </dsp:txXfrm>
    </dsp:sp>
    <dsp:sp modelId="{9D147DCA-D4F1-4286-ACAA-31DD6304B5FF}">
      <dsp:nvSpPr>
        <dsp:cNvPr id="0" name=""/>
        <dsp:cNvSpPr/>
      </dsp:nvSpPr>
      <dsp:spPr>
        <a:xfrm>
          <a:off x="4114831" y="4000242"/>
          <a:ext cx="1202259" cy="115963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TIR Band 10</a:t>
          </a:r>
        </a:p>
        <a:p>
          <a:pPr marL="0" lvl="0" indent="0" algn="ctr" defTabSz="533400">
            <a:lnSpc>
              <a:spcPct val="90000"/>
            </a:lnSpc>
            <a:spcBef>
              <a:spcPct val="0"/>
            </a:spcBef>
            <a:spcAft>
              <a:spcPct val="35000"/>
            </a:spcAft>
            <a:buNone/>
          </a:pPr>
          <a:r>
            <a:rPr lang="en-US" sz="1200" kern="1200" dirty="0"/>
            <a:t>TIR Band 11</a:t>
          </a:r>
        </a:p>
        <a:p>
          <a:pPr marL="0" lvl="0" indent="0" algn="ctr" defTabSz="533400">
            <a:lnSpc>
              <a:spcPct val="90000"/>
            </a:lnSpc>
            <a:spcBef>
              <a:spcPct val="0"/>
            </a:spcBef>
            <a:spcAft>
              <a:spcPct val="35000"/>
            </a:spcAft>
            <a:buNone/>
          </a:pPr>
          <a:r>
            <a:rPr lang="en-US" sz="1200" kern="1200" dirty="0"/>
            <a:t>TIR Band 12</a:t>
          </a:r>
        </a:p>
        <a:p>
          <a:pPr marL="0" lvl="0" indent="0" algn="ctr" defTabSz="533400">
            <a:lnSpc>
              <a:spcPct val="90000"/>
            </a:lnSpc>
            <a:spcBef>
              <a:spcPct val="0"/>
            </a:spcBef>
            <a:spcAft>
              <a:spcPct val="35000"/>
            </a:spcAft>
            <a:buNone/>
          </a:pPr>
          <a:r>
            <a:rPr lang="en-US" sz="1200" kern="1200" dirty="0"/>
            <a:t>TIR Band 13</a:t>
          </a:r>
        </a:p>
        <a:p>
          <a:pPr marL="0" lvl="0" indent="0" algn="ctr" defTabSz="533400">
            <a:lnSpc>
              <a:spcPct val="90000"/>
            </a:lnSpc>
            <a:spcBef>
              <a:spcPct val="0"/>
            </a:spcBef>
            <a:spcAft>
              <a:spcPct val="35000"/>
            </a:spcAft>
            <a:buNone/>
          </a:pPr>
          <a:r>
            <a:rPr lang="en-US" sz="1200" kern="1200" dirty="0"/>
            <a:t>TIR Band 14</a:t>
          </a:r>
        </a:p>
      </dsp:txBody>
      <dsp:txXfrm>
        <a:off x="4114831" y="4000242"/>
        <a:ext cx="1202259" cy="1159630"/>
      </dsp:txXfrm>
    </dsp:sp>
    <dsp:sp modelId="{20AE9466-11D2-4186-A29C-2C6139A61495}">
      <dsp:nvSpPr>
        <dsp:cNvPr id="0" name=""/>
        <dsp:cNvSpPr/>
      </dsp:nvSpPr>
      <dsp:spPr>
        <a:xfrm>
          <a:off x="1540900" y="4969351"/>
          <a:ext cx="2222187" cy="36471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HDF-EOS Metadata</a:t>
          </a:r>
        </a:p>
      </dsp:txBody>
      <dsp:txXfrm>
        <a:off x="1540900" y="4969351"/>
        <a:ext cx="2222187" cy="364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2273F-17C8-44AD-9739-881BAB66E4C5}">
      <dsp:nvSpPr>
        <dsp:cNvPr id="0" name=""/>
        <dsp:cNvSpPr/>
      </dsp:nvSpPr>
      <dsp:spPr>
        <a:xfrm>
          <a:off x="1828800" y="0"/>
          <a:ext cx="1828800" cy="1244864"/>
        </a:xfrm>
        <a:prstGeom prst="trapezoid">
          <a:avLst>
            <a:gd name="adj" fmla="val 73454"/>
          </a:avLst>
        </a:prstGeom>
        <a:gradFill rotWithShape="0">
          <a:gsLst>
            <a:gs pos="0">
              <a:schemeClr val="accent4"/>
            </a:gs>
            <a:gs pos="100000">
              <a:schemeClr val="accent4">
                <a:lumMod val="20000"/>
                <a:lumOff val="8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Direct Download, Restricted</a:t>
          </a:r>
          <a:br>
            <a:rPr lang="en-US" sz="2400" kern="1200" dirty="0"/>
          </a:br>
          <a:r>
            <a:rPr lang="en-US" sz="2400" kern="1200" dirty="0"/>
            <a:t>(1)</a:t>
          </a:r>
        </a:p>
      </dsp:txBody>
      <dsp:txXfrm>
        <a:off x="1828800" y="0"/>
        <a:ext cx="1828800" cy="1244864"/>
      </dsp:txXfrm>
    </dsp:sp>
    <dsp:sp modelId="{6FFC72CE-E8EB-465B-8E83-4A66BC2340CF}">
      <dsp:nvSpPr>
        <dsp:cNvPr id="0" name=""/>
        <dsp:cNvSpPr/>
      </dsp:nvSpPr>
      <dsp:spPr>
        <a:xfrm>
          <a:off x="914400" y="1244864"/>
          <a:ext cx="3657600" cy="1244864"/>
        </a:xfrm>
        <a:prstGeom prst="trapezoid">
          <a:avLst>
            <a:gd name="adj" fmla="val 73454"/>
          </a:avLst>
        </a:prstGeom>
        <a:gradFill rotWithShape="0">
          <a:gsLst>
            <a:gs pos="0">
              <a:schemeClr val="accent3">
                <a:hueOff val="1355300"/>
                <a:satOff val="50000"/>
                <a:lumOff val="-7353"/>
                <a:alphaOff val="0"/>
                <a:tint val="100000"/>
                <a:shade val="100000"/>
                <a:satMod val="130000"/>
              </a:schemeClr>
            </a:gs>
            <a:gs pos="100000">
              <a:schemeClr val="accent3">
                <a:hueOff val="1355300"/>
                <a:satOff val="50000"/>
                <a:lumOff val="-735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Direct Download (3)</a:t>
          </a:r>
        </a:p>
      </dsp:txBody>
      <dsp:txXfrm>
        <a:off x="1554479" y="1244864"/>
        <a:ext cx="2377440" cy="1244864"/>
      </dsp:txXfrm>
    </dsp:sp>
    <dsp:sp modelId="{A4EF7D5C-E9B0-4F37-8590-A94C9509AEA9}">
      <dsp:nvSpPr>
        <dsp:cNvPr id="0" name=""/>
        <dsp:cNvSpPr/>
      </dsp:nvSpPr>
      <dsp:spPr>
        <a:xfrm>
          <a:off x="0" y="2473682"/>
          <a:ext cx="5486400" cy="1244864"/>
        </a:xfrm>
        <a:prstGeom prst="trapezoid">
          <a:avLst>
            <a:gd name="adj" fmla="val 73454"/>
          </a:avLst>
        </a:prstGeom>
        <a:gradFill rotWithShape="0">
          <a:gsLst>
            <a:gs pos="0">
              <a:schemeClr val="accent3">
                <a:hueOff val="2710599"/>
                <a:satOff val="100000"/>
                <a:lumOff val="-14706"/>
                <a:alphaOff val="0"/>
                <a:tint val="100000"/>
                <a:shade val="100000"/>
                <a:satMod val="130000"/>
              </a:schemeClr>
            </a:gs>
            <a:gs pos="100000">
              <a:schemeClr val="accent3">
                <a:hueOff val="2710599"/>
                <a:satOff val="100000"/>
                <a:lumOff val="-1470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Processed On-Demand (12)</a:t>
          </a:r>
        </a:p>
      </dsp:txBody>
      <dsp:txXfrm>
        <a:off x="960119" y="2473682"/>
        <a:ext cx="3566160" cy="1244864"/>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1464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7318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DEM produced</a:t>
            </a:r>
            <a:r>
              <a:rPr lang="en-US" baseline="0" dirty="0"/>
              <a:t> from Bands 3N and 3B</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930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30" name="Shape 3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6967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13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Mauna</a:t>
            </a:r>
            <a:r>
              <a:rPr lang="en-US" baseline="0" dirty="0"/>
              <a:t> Loa, Hawaii</a:t>
            </a:r>
            <a:endParaRPr lang="en-US" dirty="0"/>
          </a:p>
          <a:p>
            <a:pPr lvl="0">
              <a:spcBef>
                <a:spcPts val="0"/>
              </a:spcBef>
              <a:buNone/>
            </a:pPr>
            <a:endParaRPr lang="en-US" dirty="0"/>
          </a:p>
          <a:p>
            <a:pPr lvl="0">
              <a:spcBef>
                <a:spcPts val="0"/>
              </a:spcBef>
              <a:buNone/>
            </a:pPr>
            <a:r>
              <a:rPr lang="en-US" dirty="0"/>
              <a:t>Also check http://www.sciencedirect.com/science/article/pii/S1464343X10000178</a:t>
            </a:r>
            <a:endParaRPr dirty="0"/>
          </a:p>
        </p:txBody>
      </p:sp>
      <p:sp>
        <p:nvSpPr>
          <p:cNvPr id="346" name="Shape 3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1899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7" name="Shape 1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dk1"/>
              </a:buClr>
              <a:buSzPct val="100000"/>
              <a:buFont typeface="Calibri"/>
              <a:buAutoNum type="arabicParenR"/>
            </a:pPr>
            <a:r>
              <a:rPr lang="en-US" sz="1200" b="0" i="0" u="none" strike="noStrike" cap="none" dirty="0">
                <a:solidFill>
                  <a:schemeClr val="dk1"/>
                </a:solidFill>
                <a:latin typeface="Calibri"/>
                <a:ea typeface="Calibri"/>
                <a:cs typeface="Calibri"/>
                <a:sym typeface="Calibri"/>
              </a:rPr>
              <a:t>MODIS scene March 21, 2016</a:t>
            </a:r>
          </a:p>
          <a:p>
            <a:pPr marL="228600" marR="0" lvl="0" indent="-228600" algn="l" rtl="0">
              <a:spcBef>
                <a:spcPts val="0"/>
              </a:spcBef>
              <a:buClr>
                <a:schemeClr val="dk1"/>
              </a:buClr>
              <a:buSzPct val="100000"/>
              <a:buFont typeface="Calibri"/>
              <a:buAutoNum type="arabicParenR"/>
            </a:pPr>
            <a:r>
              <a:rPr lang="en-US" sz="1200" b="0" i="0" u="none" strike="noStrike" cap="none" dirty="0">
                <a:solidFill>
                  <a:schemeClr val="dk1"/>
                </a:solidFill>
                <a:latin typeface="Calibri"/>
                <a:ea typeface="Calibri"/>
                <a:cs typeface="Calibri"/>
                <a:sym typeface="Calibri"/>
              </a:rPr>
              <a:t>ASTER L1T image of Lawrence, KS </a:t>
            </a:r>
            <a:r>
              <a:rPr lang="en-US" sz="1200" b="0" i="0" u="none" strike="noStrike" cap="none" dirty="0" err="1">
                <a:solidFill>
                  <a:schemeClr val="dk1"/>
                </a:solidFill>
                <a:latin typeface="Calibri"/>
                <a:ea typeface="Calibri"/>
                <a:cs typeface="Calibri"/>
                <a:sym typeface="Calibri"/>
              </a:rPr>
              <a:t>overlayed</a:t>
            </a:r>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153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MOD09GA scene zoomed into 1 km. At 1 km the MODIS’s 500 m spatial resolution is scene as individual pixels as compared to ASTER’s high 15 m spatial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AST_L1T image zoomed into 1 km. The University of Kansas is featured in this AST_L1T scene.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spcBef>
                <a:spcPts val="0"/>
              </a:spcBef>
              <a:buNone/>
            </a:pPr>
            <a:endParaRPr lang="en-US" dirty="0"/>
          </a:p>
          <a:p>
            <a:pPr lvl="0">
              <a:spcBef>
                <a:spcPts val="0"/>
              </a:spcBef>
              <a:buNone/>
            </a:pPr>
            <a:endParaRPr dirty="0"/>
          </a:p>
        </p:txBody>
      </p:sp>
      <p:sp>
        <p:nvSpPr>
          <p:cNvPr id="207" name="Shape 2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529420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Reference source</a:t>
            </a:r>
            <a:r>
              <a:rPr lang="en-US"/>
              <a:t>: https://lpdaac.usgs.gov/sites/default/files/public/aster/docs/AST_L1B_structure.pdf</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0697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The ASTER Level-1A data set contains reconstructed, instrument digital numbers (DNs)</a:t>
            </a:r>
          </a:p>
          <a:p>
            <a:r>
              <a:rPr lang="en-US" b="1" dirty="0"/>
              <a:t>https://lpdaac.usgs.gov/dataset_discovery/aster/aster_products_table/ast_l1a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7843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 name="Shape 2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4696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AST L1T Boise Aug 28, 2014</a:t>
            </a:r>
          </a:p>
        </p:txBody>
      </p:sp>
    </p:spTree>
    <p:extLst>
      <p:ext uri="{BB962C8B-B14F-4D97-AF65-F5344CB8AC3E}">
        <p14:creationId xmlns:p14="http://schemas.microsoft.com/office/powerpoint/2010/main" val="159487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2" name="Shape 9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Also receive ASTER data</a:t>
            </a:r>
          </a:p>
        </p:txBody>
      </p:sp>
    </p:spTree>
    <p:extLst>
      <p:ext uri="{BB962C8B-B14F-4D97-AF65-F5344CB8AC3E}">
        <p14:creationId xmlns:p14="http://schemas.microsoft.com/office/powerpoint/2010/main" val="2088093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43" name="Shape 2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0862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1140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ASTER L1T TIR browse January 29, 2014</a:t>
            </a:r>
            <a:endParaRPr dirty="0"/>
          </a:p>
        </p:txBody>
      </p:sp>
      <p:sp>
        <p:nvSpPr>
          <p:cNvPr id="270" name="Shape 2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8412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2" name="Shape 2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216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9" name="Shape 2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1817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79" name="Shape 2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93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One</a:t>
            </a:r>
            <a:r>
              <a:rPr lang="en-US" baseline="0" dirty="0"/>
              <a:t> of Chile’s most active volcanoes. Regularly monitored through the ASTER Volcano Archive (http://ava.jpl.nasa.gov/volcano.php?id=1507-12=) – this image was expedited due to new eruption. Eruption began on March 3.</a:t>
            </a:r>
            <a:endParaRPr dirty="0"/>
          </a:p>
        </p:txBody>
      </p:sp>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03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406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dk1"/>
                </a:solidFill>
                <a:latin typeface="Calibri"/>
                <a:ea typeface="Calibri"/>
                <a:cs typeface="Calibri"/>
                <a:sym typeface="Calibri"/>
              </a:rPr>
              <a:t>The degradation and regeneration of the Chandeleur barrier islands was captured by ASTER before, immediately after, 5 years after, and 10 years after Hurricane Katrina. </a:t>
            </a:r>
          </a:p>
          <a:p>
            <a:pPr lvl="0">
              <a:spcBef>
                <a:spcPts val="0"/>
              </a:spcBef>
              <a:buNone/>
            </a:pPr>
            <a:endParaRPr dirty="0"/>
          </a:p>
        </p:txBody>
      </p:sp>
      <p:sp>
        <p:nvSpPr>
          <p:cNvPr id="304" name="Shape 3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1201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954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6" name="Shape 1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4117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56" name="Shape 3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5059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69" name="Shape 3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250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 name="Shape 1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Also receive ASTER data</a:t>
            </a:r>
          </a:p>
        </p:txBody>
      </p:sp>
    </p:spTree>
    <p:extLst>
      <p:ext uri="{BB962C8B-B14F-4D97-AF65-F5344CB8AC3E}">
        <p14:creationId xmlns:p14="http://schemas.microsoft.com/office/powerpoint/2010/main" val="163213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9" name="Shape 1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316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4" name="Shape 1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982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1" name="Shape 1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00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 name="Shape 17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An infrared false color ASTER L1AE image of the flooding of the Red River in Colfax, Louisiana captured on March 21, 2016 after several days of heavy rain and tornadoes impacted the area. AST_L1AE is an unprocessed and expedited data product.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047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5" name="Shape 1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9437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465747"/>
            <a:ext cx="7772400" cy="103773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7" name="Shape 17"/>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mj-lt"/>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dirty="0"/>
          </a:p>
        </p:txBody>
      </p:sp>
      <p:sp>
        <p:nvSpPr>
          <p:cNvPr id="18" name="Shape 1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19" name="Shape 1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20" name="Shape 2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8" name="Picture 5" descr="ident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59063" y="430696"/>
            <a:ext cx="922337"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extLst>
    <p:ext uri="{DCECCB84-F9BA-43D5-87BE-67443E8EF086}">
      <p15:sldGuideLst xmlns:p15="http://schemas.microsoft.com/office/powerpoint/2012/main">
        <p15:guide id="1" orient="horz" pos="2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96330" y="57943"/>
            <a:ext cx="4351338" cy="78867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75" name="Shape 7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7"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114300"/>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3" name="Shape 23"/>
          <p:cNvSpPr txBox="1">
            <a:spLocks noGrp="1"/>
          </p:cNvSpPr>
          <p:nvPr>
            <p:ph type="body" idx="1"/>
          </p:nvPr>
        </p:nvSpPr>
        <p:spPr>
          <a:xfrm>
            <a:off x="457200" y="1439862"/>
            <a:ext cx="7886700" cy="435133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25" name="Shape 25"/>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26" name="Shape 2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7"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extLst>
    <p:ext uri="{DCECCB84-F9BA-43D5-87BE-67443E8EF086}">
      <p15:sldGuideLst xmlns:p15="http://schemas.microsoft.com/office/powerpoint/2012/main">
        <p15:guide id="1" pos="288" userDrawn="1">
          <p15:clr>
            <a:srgbClr val="FBAE40"/>
          </p15:clr>
        </p15:guide>
        <p15:guide id="2" orient="horz" pos="288" userDrawn="1">
          <p15:clr>
            <a:srgbClr val="FBAE40"/>
          </p15:clr>
        </p15:guide>
        <p15:guide id="3" orient="horz" pos="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7" y="1709739"/>
            <a:ext cx="7886700"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9" name="Shape 29"/>
          <p:cNvSpPr txBox="1">
            <a:spLocks noGrp="1"/>
          </p:cNvSpPr>
          <p:nvPr>
            <p:ph type="body" idx="1"/>
          </p:nvPr>
        </p:nvSpPr>
        <p:spPr>
          <a:xfrm>
            <a:off x="623887" y="4589464"/>
            <a:ext cx="7886700"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mj-lt"/>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31" name="Shape 31"/>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32" name="Shape 32"/>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7" name="Shape 37"/>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38" name="Shape 38"/>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8"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9841"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2" name="Shape 42"/>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mj-lt"/>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body" idx="3"/>
          </p:nvPr>
        </p:nvSpPr>
        <p:spPr>
          <a:xfrm>
            <a:off x="4629150"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mj-lt"/>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29150" y="2505075"/>
            <a:ext cx="3887390" cy="3684588"/>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2800" b="0" i="0" u="none" strike="noStrike" cap="none">
                <a:solidFill>
                  <a:schemeClr val="dk1"/>
                </a:solidFill>
                <a:latin typeface="+mj-lt"/>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6" name="Shape 46"/>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47" name="Shape 47"/>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48" name="Shape 48"/>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10"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0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1" name="Shape 5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52" name="Shape 5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53" name="Shape 5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6"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5"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mj-lt"/>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887391" y="987425"/>
            <a:ext cx="4629150" cy="4873624"/>
          </a:xfrm>
          <a:prstGeom prst="rect">
            <a:avLst/>
          </a:prstGeom>
          <a:noFill/>
          <a:ln>
            <a:noFill/>
          </a:ln>
        </p:spPr>
        <p:txBody>
          <a:bodyPr lIns="91425" tIns="91425" rIns="91425" bIns="91425" anchor="t" anchorCtr="0"/>
          <a:lstStyle>
            <a:lvl1pPr marL="228600" marR="0" lvl="0" indent="-228600" algn="l" rtl="0">
              <a:lnSpc>
                <a:spcPct val="90000"/>
              </a:lnSpc>
              <a:spcBef>
                <a:spcPts val="1000"/>
              </a:spcBef>
              <a:buClr>
                <a:schemeClr val="dk1"/>
              </a:buClr>
              <a:buSzPct val="100000"/>
              <a:buFont typeface="Arial"/>
              <a:buChar char="•"/>
              <a:defRPr sz="3200" b="0" i="0" u="none" strike="noStrike" cap="none">
                <a:solidFill>
                  <a:schemeClr val="dk1"/>
                </a:solidFill>
                <a:latin typeface="+mj-lt"/>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1" name="Shape 61"/>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mj-lt"/>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63" name="Shape 6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64" name="Shape 6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8"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pic>
        <p:nvPicPr>
          <p:cNvPr id="8" name="Picture 10" descr="ident-small_4_onscreen_png"/>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29000">
              <a:schemeClr val="bg1">
                <a:lumMod val="85000"/>
              </a:schemeClr>
            </a:gs>
            <a:gs pos="100000">
              <a:srgbClr val="B6A67A"/>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13" name="Shape 1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mj-lt"/>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lang="en-US"/>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a:defRPr>
                <a:latin typeface="+mj-lt"/>
              </a:defRPr>
            </a:lvl1pPr>
          </a:lstStyle>
          <a:p>
            <a:pPr algn="r">
              <a:buSzPct val="25000"/>
            </a:pPr>
            <a:fld id="{00000000-1234-1234-1234-123412341234}" type="slidenum">
              <a:rPr lang="en-US" sz="1200" smtClean="0">
                <a:solidFill>
                  <a:srgbClr val="888888"/>
                </a:solidFill>
                <a:ea typeface="Calibri"/>
                <a:cs typeface="Calibri"/>
                <a:sym typeface="Calibri"/>
              </a:rPr>
              <a:pPr algn="r">
                <a:buSzPct val="25000"/>
              </a:pPr>
              <a:t>‹#›</a:t>
            </a:fld>
            <a:endParaRPr lang="en-US" sz="1200">
              <a:solidFill>
                <a:srgbClr val="888888"/>
              </a:solidFill>
              <a:ea typeface="Calibri"/>
              <a:cs typeface="Calibri"/>
              <a:sym typeface="Calibri"/>
            </a:endParaRPr>
          </a:p>
        </p:txBody>
      </p:sp>
      <p:pic>
        <p:nvPicPr>
          <p:cNvPr id="7" name="Picture 10" descr="ident-small_4_onscreen_png"/>
          <p:cNvPicPr>
            <a:picLocks noChangeAspect="1" noChangeArrowheads="1"/>
          </p:cNvPicPr>
          <p:nvPr userDrawn="1"/>
        </p:nvPicPr>
        <p:blipFill>
          <a:blip r:embed="rId12" cstate="print">
            <a:grayscl/>
            <a:extLst>
              <a:ext uri="{28A0092B-C50C-407E-A947-70E740481C1C}">
                <a14:useLocalDpi xmlns:a14="http://schemas.microsoft.com/office/drawing/2010/main" val="0"/>
              </a:ext>
            </a:extLst>
          </a:blip>
          <a:srcRect/>
          <a:stretch>
            <a:fillRect/>
          </a:stretch>
        </p:blipFill>
        <p:spPr bwMode="black">
          <a:xfrm>
            <a:off x="457200" y="609600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effectLst>
            <a:outerShdw blurRad="50800" dist="38100" dir="2700000" algn="tl" rotWithShape="0">
              <a:prstClr val="black">
                <a:alpha val="40000"/>
              </a:prstClr>
            </a:outerShdw>
          </a:effectLst>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sterweb.jpl.nasa.gov/content/03_data/04_Documents/aster_user_guide_v2.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lpdaac.usgs.gov/sites/default/files/public/aster/docs/AST_L1T_Quick_Reference_Guide.pdf" TargetMode="External"/><Relationship Id="rId7" Type="http://schemas.openxmlformats.org/officeDocument/2006/relationships/hyperlink" Target="https://lists.nasa.gov/mailman/listinfo/lpdaac" TargetMode="External"/><Relationship Id="rId2" Type="http://schemas.openxmlformats.org/officeDocument/2006/relationships/hyperlink" Target="https://lpdaac.usgs.gov/dataset_discovery/aster/aster_products_table" TargetMode="External"/><Relationship Id="rId1" Type="http://schemas.openxmlformats.org/officeDocument/2006/relationships/slideLayout" Target="../slideLayouts/slideLayout2.xml"/><Relationship Id="rId6" Type="http://schemas.openxmlformats.org/officeDocument/2006/relationships/hyperlink" Target="https://lpdaac.usgs.gov/user_resources/data_in_action" TargetMode="External"/><Relationship Id="rId5" Type="http://schemas.openxmlformats.org/officeDocument/2006/relationships/hyperlink" Target="https://lpdaac.usgs.gov/resources/faqs/" TargetMode="External"/><Relationship Id="rId4" Type="http://schemas.openxmlformats.org/officeDocument/2006/relationships/hyperlink" Target="http://asterweb.jpl.nasa.gov/content/03_data/04_Documents/aster_user_guide_v2.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www.dx.doi.org/10.3133/sir2015503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dx.doi.org/10.1016/j.aeolia.2015.09.006"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414338" y="2580085"/>
            <a:ext cx="5954378" cy="1395412"/>
          </a:xfrm>
          <a:prstGeom prst="rect">
            <a:avLst/>
          </a:prstGeom>
          <a:noFill/>
          <a:ln>
            <a:noFill/>
          </a:ln>
        </p:spPr>
        <p:txBody>
          <a:bodyPr lIns="91425" tIns="45700" rIns="91425" bIns="45700" anchor="b" anchorCtr="0">
            <a:noAutofit/>
          </a:bodyPr>
          <a:lstStyle/>
          <a:p>
            <a:pPr lvl="0">
              <a:buSzPct val="25000"/>
            </a:pPr>
            <a:r>
              <a:rPr lang="en-US" sz="3200" b="1" dirty="0"/>
              <a:t>View from Terra’s</a:t>
            </a:r>
            <a:br>
              <a:rPr lang="en-US" sz="3200" b="1" dirty="0"/>
            </a:br>
            <a:r>
              <a:rPr lang="en-US" sz="3200" b="1" dirty="0"/>
              <a:t>Zoom Lens: </a:t>
            </a:r>
            <a:br>
              <a:rPr lang="en-US" sz="3200" b="1" dirty="0"/>
            </a:br>
            <a:r>
              <a:rPr lang="en-US" sz="3200" b="1" dirty="0"/>
              <a:t>All About the ASTER Sensor</a:t>
            </a:r>
          </a:p>
        </p:txBody>
      </p:sp>
      <p:sp>
        <p:nvSpPr>
          <p:cNvPr id="89" name="Shape 89"/>
          <p:cNvSpPr txBox="1">
            <a:spLocks noGrp="1"/>
          </p:cNvSpPr>
          <p:nvPr>
            <p:ph type="subTitle" idx="1"/>
          </p:nvPr>
        </p:nvSpPr>
        <p:spPr>
          <a:xfrm>
            <a:off x="414338" y="4973637"/>
            <a:ext cx="8608218" cy="1655761"/>
          </a:xfrm>
          <a:prstGeom prst="rect">
            <a:avLst/>
          </a:prstGeom>
          <a:noFill/>
          <a:ln>
            <a:noFill/>
          </a:ln>
        </p:spPr>
        <p:txBody>
          <a:bodyPr lIns="91425" tIns="45700" rIns="91425" bIns="45700" numCol="2" anchor="t" anchorCtr="0">
            <a:noAutofit/>
          </a:bodyPr>
          <a:lstStyle/>
          <a:p>
            <a:pPr marL="0" marR="0" lvl="0" indent="0" algn="l" rtl="0">
              <a:lnSpc>
                <a:spcPct val="90000"/>
              </a:lnSpc>
              <a:spcBef>
                <a:spcPts val="0"/>
              </a:spcBef>
              <a:buClr>
                <a:schemeClr val="dk1"/>
              </a:buClr>
              <a:buSzPct val="25000"/>
              <a:buFont typeface="Arial"/>
              <a:buNone/>
            </a:pPr>
            <a:r>
              <a:rPr lang="en-US" sz="2000" b="0" i="0" u="none" strike="noStrike" cap="none" dirty="0">
                <a:solidFill>
                  <a:schemeClr val="dk1"/>
                </a:solidFill>
                <a:sym typeface="Calibri"/>
              </a:rPr>
              <a:t>Lindsey Harriman</a:t>
            </a:r>
          </a:p>
          <a:p>
            <a:pPr marL="0" marR="0" lvl="0" indent="0" algn="l" rtl="0">
              <a:lnSpc>
                <a:spcPct val="90000"/>
              </a:lnSpc>
              <a:spcBef>
                <a:spcPts val="0"/>
              </a:spcBef>
              <a:buClr>
                <a:schemeClr val="dk1"/>
              </a:buClr>
              <a:buSzPct val="25000"/>
              <a:buFont typeface="Arial"/>
              <a:buNone/>
            </a:pPr>
            <a:r>
              <a:rPr lang="en-US" sz="2000" dirty="0"/>
              <a:t>SGT, Inc., Contractor to USGS EROS</a:t>
            </a:r>
          </a:p>
          <a:p>
            <a:pPr marL="0" marR="0" lvl="0" indent="0" algn="l" rtl="0">
              <a:lnSpc>
                <a:spcPct val="90000"/>
              </a:lnSpc>
              <a:spcBef>
                <a:spcPts val="0"/>
              </a:spcBef>
              <a:buClr>
                <a:schemeClr val="dk1"/>
              </a:buClr>
              <a:buSzPct val="25000"/>
              <a:buFont typeface="Arial"/>
              <a:buNone/>
            </a:pPr>
            <a:endParaRPr lang="en-US" sz="2000" dirty="0"/>
          </a:p>
          <a:p>
            <a:pPr marL="0" marR="0" lvl="0" indent="0" algn="l" rtl="0">
              <a:lnSpc>
                <a:spcPct val="90000"/>
              </a:lnSpc>
              <a:spcBef>
                <a:spcPts val="0"/>
              </a:spcBef>
              <a:buClr>
                <a:schemeClr val="dk1"/>
              </a:buClr>
              <a:buSzPct val="25000"/>
              <a:buFont typeface="Arial"/>
              <a:buNone/>
            </a:pPr>
            <a:endParaRPr lang="en-US" sz="2000" dirty="0"/>
          </a:p>
          <a:p>
            <a:pPr marL="0" marR="0" lvl="0" indent="0" algn="l" rtl="0">
              <a:lnSpc>
                <a:spcPct val="90000"/>
              </a:lnSpc>
              <a:spcBef>
                <a:spcPts val="0"/>
              </a:spcBef>
              <a:buClr>
                <a:schemeClr val="dk1"/>
              </a:buClr>
              <a:buSzPct val="25000"/>
              <a:buFont typeface="Arial"/>
              <a:buNone/>
            </a:pPr>
            <a:endParaRPr lang="en-US" sz="2000" dirty="0"/>
          </a:p>
          <a:p>
            <a:pPr marL="0" marR="0" lvl="0" indent="0" algn="l" rtl="0">
              <a:lnSpc>
                <a:spcPct val="90000"/>
              </a:lnSpc>
              <a:spcBef>
                <a:spcPts val="0"/>
              </a:spcBef>
              <a:buClr>
                <a:schemeClr val="dk1"/>
              </a:buClr>
              <a:buSzPct val="25000"/>
              <a:buFont typeface="Arial"/>
              <a:buNone/>
            </a:pPr>
            <a:endParaRPr lang="en-US" sz="2000" dirty="0"/>
          </a:p>
          <a:p>
            <a:pPr marL="0" marR="0" lvl="0" indent="0" algn="l" rtl="0">
              <a:lnSpc>
                <a:spcPct val="90000"/>
              </a:lnSpc>
              <a:spcBef>
                <a:spcPts val="0"/>
              </a:spcBef>
              <a:buClr>
                <a:schemeClr val="dk1"/>
              </a:buClr>
              <a:buSzPct val="25000"/>
              <a:buFont typeface="Arial"/>
              <a:buNone/>
            </a:pPr>
            <a:endParaRPr lang="en-US" sz="2000" dirty="0"/>
          </a:p>
          <a:p>
            <a:pPr marL="0" marR="0" lvl="0" indent="0" algn="l" rtl="0">
              <a:lnSpc>
                <a:spcPct val="90000"/>
              </a:lnSpc>
              <a:spcBef>
                <a:spcPts val="0"/>
              </a:spcBef>
              <a:buClr>
                <a:schemeClr val="dk1"/>
              </a:buClr>
              <a:buSzPct val="25000"/>
              <a:buFont typeface="Arial"/>
              <a:buNone/>
            </a:pPr>
            <a:r>
              <a:rPr lang="en-US" sz="2000" dirty="0"/>
              <a:t>Danielle </a:t>
            </a:r>
            <a:r>
              <a:rPr lang="en-US" sz="2000" dirty="0" err="1"/>
              <a:t>Golon</a:t>
            </a:r>
            <a:endParaRPr lang="en-US" sz="2000" dirty="0"/>
          </a:p>
          <a:p>
            <a:pPr marL="0" marR="0" lvl="0" indent="0" algn="l" rtl="0">
              <a:lnSpc>
                <a:spcPct val="90000"/>
              </a:lnSpc>
              <a:spcBef>
                <a:spcPts val="0"/>
              </a:spcBef>
              <a:buClr>
                <a:schemeClr val="dk1"/>
              </a:buClr>
              <a:buSzPct val="25000"/>
              <a:buFont typeface="Arial"/>
              <a:buNone/>
            </a:pPr>
            <a:r>
              <a:rPr lang="en-US" sz="2000" dirty="0"/>
              <a:t>Innovate! Inc., Contractor to USGS EROS</a:t>
            </a:r>
          </a:p>
          <a:p>
            <a:pPr marL="0" marR="0" lvl="0" indent="0" algn="l" rtl="0">
              <a:lnSpc>
                <a:spcPct val="90000"/>
              </a:lnSpc>
              <a:spcBef>
                <a:spcPts val="0"/>
              </a:spcBef>
              <a:buClr>
                <a:schemeClr val="dk1"/>
              </a:buClr>
              <a:buSzPct val="25000"/>
              <a:buFont typeface="Arial"/>
              <a:buNone/>
            </a:pPr>
            <a:endParaRPr lang="en-US" sz="20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buClr>
                <a:schemeClr val="dk1"/>
              </a:buClr>
              <a:buSzPct val="25000"/>
              <a:buFont typeface="Arial"/>
              <a:buNone/>
            </a:pPr>
            <a:endParaRPr lang="en-US" sz="2000" dirty="0"/>
          </a:p>
          <a:p>
            <a:pPr marL="0" marR="0" lvl="0" indent="0" algn="l" rtl="0">
              <a:lnSpc>
                <a:spcPct val="90000"/>
              </a:lnSpc>
              <a:spcBef>
                <a:spcPts val="0"/>
              </a:spcBef>
              <a:buClr>
                <a:schemeClr val="dk1"/>
              </a:buClr>
              <a:buSzPct val="25000"/>
              <a:buFont typeface="Arial"/>
              <a:buNone/>
            </a:pPr>
            <a:endParaRPr lang="en-US" sz="20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buClr>
                <a:schemeClr val="dk1"/>
              </a:buClr>
              <a:buSzPct val="25000"/>
              <a:buFont typeface="Arial"/>
              <a:buNone/>
            </a:pPr>
            <a:endParaRPr sz="2000" b="0" i="0" u="none" strike="noStrike" cap="none"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4" y="1200461"/>
            <a:ext cx="3048006" cy="3048006"/>
          </a:xfrm>
          <a:prstGeom prst="rect">
            <a:avLst/>
          </a:prstGeom>
        </p:spPr>
      </p:pic>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7886700" cy="1325562"/>
          </a:xfrm>
        </p:spPr>
        <p:txBody>
          <a:bodyPr/>
          <a:lstStyle/>
          <a:p>
            <a:r>
              <a:rPr lang="en-US" sz="4000" dirty="0"/>
              <a:t>ASTER: Spectral Ranges</a:t>
            </a:r>
          </a:p>
        </p:txBody>
      </p:sp>
      <p:sp>
        <p:nvSpPr>
          <p:cNvPr id="4" name="Rectangle 3"/>
          <p:cNvSpPr/>
          <p:nvPr/>
        </p:nvSpPr>
        <p:spPr>
          <a:xfrm>
            <a:off x="432262" y="4964982"/>
            <a:ext cx="4820550" cy="307777"/>
          </a:xfrm>
          <a:prstGeom prst="rect">
            <a:avLst/>
          </a:prstGeom>
        </p:spPr>
        <p:txBody>
          <a:bodyPr wrap="none">
            <a:spAutoFit/>
          </a:bodyPr>
          <a:lstStyle/>
          <a:p>
            <a:r>
              <a:rPr lang="en-US" dirty="0"/>
              <a:t>Source: https://asterweb.jpl.nasa.gov/images/spectrum.jpg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9713"/>
            <a:ext cx="8287789" cy="3285269"/>
          </a:xfrm>
          <a:prstGeom prst="rect">
            <a:avLst/>
          </a:prstGeom>
        </p:spPr>
      </p:pic>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10</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127883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114300"/>
            <a:ext cx="7886700" cy="1325562"/>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 Data Acquisition</a:t>
            </a:r>
          </a:p>
        </p:txBody>
      </p:sp>
      <p:sp>
        <p:nvSpPr>
          <p:cNvPr id="176" name="Shape 176"/>
          <p:cNvSpPr txBox="1">
            <a:spLocks noGrp="1"/>
          </p:cNvSpPr>
          <p:nvPr>
            <p:ph type="body" idx="1"/>
          </p:nvPr>
        </p:nvSpPr>
        <p:spPr>
          <a:xfrm>
            <a:off x="457201" y="1333500"/>
            <a:ext cx="8305799" cy="4495800"/>
          </a:xfrm>
          <a:prstGeom prst="rect">
            <a:avLst/>
          </a:prstGeom>
          <a:noFill/>
          <a:ln>
            <a:noFill/>
          </a:ln>
        </p:spPr>
        <p:txBody>
          <a:bodyPr lIns="91425" tIns="45700" rIns="91425" bIns="45700" anchor="t" anchorCtr="0">
            <a:noAutofit/>
          </a:bodyPr>
          <a:lstStyle/>
          <a:p>
            <a:pPr marL="0" marR="0" lvl="1" indent="0" algn="ctr" rtl="0">
              <a:lnSpc>
                <a:spcPct val="90000"/>
              </a:lnSpc>
              <a:spcBef>
                <a:spcPts val="0"/>
              </a:spcBef>
              <a:spcAft>
                <a:spcPts val="0"/>
              </a:spcAft>
              <a:buClr>
                <a:schemeClr val="dk1"/>
              </a:buClr>
              <a:buSzPct val="100000"/>
              <a:buNone/>
            </a:pPr>
            <a:r>
              <a:rPr lang="en-US" sz="2800" dirty="0">
                <a:latin typeface="+mj-lt"/>
              </a:rPr>
              <a:t>The ASTER sensor is </a:t>
            </a:r>
            <a:r>
              <a:rPr lang="en-US" sz="2800" b="1" u="sng" dirty="0" err="1">
                <a:latin typeface="+mj-lt"/>
              </a:rPr>
              <a:t>p</a:t>
            </a:r>
            <a:r>
              <a:rPr lang="en-US" sz="2800" b="1" i="0" u="sng" strike="noStrike" cap="none" dirty="0" err="1">
                <a:solidFill>
                  <a:schemeClr val="dk1"/>
                </a:solidFill>
                <a:latin typeface="+mj-lt"/>
                <a:sym typeface="Calibri"/>
              </a:rPr>
              <a:t>ointable</a:t>
            </a:r>
            <a:r>
              <a:rPr lang="en-US" sz="2800" b="1" i="0" u="sng" strike="noStrike" cap="none" dirty="0">
                <a:solidFill>
                  <a:schemeClr val="dk1"/>
                </a:solidFill>
                <a:latin typeface="+mj-lt"/>
                <a:sym typeface="Calibri"/>
              </a:rPr>
              <a:t>,</a:t>
            </a:r>
            <a:r>
              <a:rPr lang="en-US" sz="2800" b="0" i="0" u="none" strike="noStrike" cap="none" dirty="0">
                <a:solidFill>
                  <a:schemeClr val="dk1"/>
                </a:solidFill>
                <a:latin typeface="+mj-lt"/>
                <a:sym typeface="Calibri"/>
              </a:rPr>
              <a:t> </a:t>
            </a:r>
            <a:r>
              <a:rPr lang="en-US" sz="2800" b="1" i="0" u="sng" strike="noStrike" cap="none" dirty="0" err="1">
                <a:solidFill>
                  <a:schemeClr val="dk1"/>
                </a:solidFill>
                <a:latin typeface="+mj-lt"/>
                <a:sym typeface="Calibri"/>
              </a:rPr>
              <a:t>t</a:t>
            </a:r>
            <a:r>
              <a:rPr lang="en-US" sz="2800" b="1" u="sng" dirty="0" err="1">
                <a:latin typeface="+mj-lt"/>
              </a:rPr>
              <a:t>askable</a:t>
            </a:r>
            <a:r>
              <a:rPr lang="en-US" sz="2800" b="1" u="sng" dirty="0">
                <a:latin typeface="+mj-lt"/>
              </a:rPr>
              <a:t>, </a:t>
            </a:r>
            <a:r>
              <a:rPr lang="en-US" sz="2800" dirty="0">
                <a:latin typeface="+mj-lt"/>
              </a:rPr>
              <a:t>and can </a:t>
            </a:r>
            <a:r>
              <a:rPr lang="en-US" sz="2800" b="1" u="sng" dirty="0">
                <a:latin typeface="+mj-lt"/>
              </a:rPr>
              <a:t>collect data at night</a:t>
            </a:r>
          </a:p>
          <a:p>
            <a:pPr marL="681038" lvl="2" indent="-223838">
              <a:spcBef>
                <a:spcPts val="0"/>
              </a:spcBef>
            </a:pPr>
            <a:endParaRPr lang="en-US" sz="1400" b="0" i="0" u="none" strike="noStrike" cap="none" dirty="0">
              <a:solidFill>
                <a:schemeClr val="dk1"/>
              </a:solidFill>
              <a:latin typeface="+mj-lt"/>
              <a:ea typeface="Calibri"/>
              <a:cs typeface="Calibri"/>
              <a:sym typeface="Calibri"/>
            </a:endParaRPr>
          </a:p>
          <a:p>
            <a:pPr marL="342900" lvl="1" indent="-342900"/>
            <a:r>
              <a:rPr lang="en-US" b="1" i="0" u="none" strike="noStrike" cap="none" dirty="0" err="1">
                <a:solidFill>
                  <a:schemeClr val="dk1"/>
                </a:solidFill>
                <a:latin typeface="+mj-lt"/>
                <a:ea typeface="Calibri"/>
                <a:cs typeface="Calibri"/>
                <a:sym typeface="Calibri"/>
              </a:rPr>
              <a:t>Pointable</a:t>
            </a:r>
            <a:r>
              <a:rPr lang="en-US" b="1" i="0" u="none" strike="noStrike" cap="none" dirty="0">
                <a:solidFill>
                  <a:schemeClr val="dk1"/>
                </a:solidFill>
                <a:latin typeface="+mj-lt"/>
                <a:ea typeface="Calibri"/>
                <a:cs typeface="Calibri"/>
                <a:sym typeface="Calibri"/>
              </a:rPr>
              <a:t>: </a:t>
            </a:r>
            <a:r>
              <a:rPr lang="en-US" b="0" i="0" u="none" strike="noStrike" cap="none" dirty="0">
                <a:solidFill>
                  <a:schemeClr val="dk1"/>
                </a:solidFill>
                <a:latin typeface="+mj-lt"/>
                <a:ea typeface="Calibri"/>
                <a:cs typeface="Calibri"/>
                <a:sym typeface="Calibri"/>
              </a:rPr>
              <a:t>the sensor is directed where to point when an image is captured. Images </a:t>
            </a:r>
            <a:r>
              <a:rPr lang="en-US" b="0" i="0" u="sng" strike="noStrike" cap="none" dirty="0">
                <a:solidFill>
                  <a:schemeClr val="dk1"/>
                </a:solidFill>
                <a:latin typeface="+mj-lt"/>
                <a:ea typeface="Calibri"/>
                <a:cs typeface="Calibri"/>
                <a:sym typeface="Calibri"/>
              </a:rPr>
              <a:t>are not</a:t>
            </a:r>
            <a:r>
              <a:rPr lang="en-US" b="0" i="0" u="none" strike="noStrike" cap="none" dirty="0">
                <a:solidFill>
                  <a:schemeClr val="dk1"/>
                </a:solidFill>
                <a:latin typeface="+mj-lt"/>
                <a:ea typeface="Calibri"/>
                <a:cs typeface="Calibri"/>
                <a:sym typeface="Calibri"/>
              </a:rPr>
              <a:t> on a defined tile reference system.</a:t>
            </a:r>
          </a:p>
          <a:p>
            <a:pPr marL="342900" lvl="1" indent="-342900"/>
            <a:r>
              <a:rPr lang="en-US" b="1" dirty="0" err="1">
                <a:latin typeface="+mj-lt"/>
              </a:rPr>
              <a:t>Taskable</a:t>
            </a:r>
            <a:r>
              <a:rPr lang="en-US" b="1" dirty="0">
                <a:latin typeface="+mj-lt"/>
              </a:rPr>
              <a:t>: </a:t>
            </a:r>
            <a:r>
              <a:rPr lang="en-US" dirty="0">
                <a:latin typeface="+mj-lt"/>
              </a:rPr>
              <a:t>the sensor only</a:t>
            </a:r>
            <a:br>
              <a:rPr lang="en-US" dirty="0">
                <a:latin typeface="+mj-lt"/>
              </a:rPr>
            </a:br>
            <a:r>
              <a:rPr lang="en-US" dirty="0">
                <a:latin typeface="+mj-lt"/>
              </a:rPr>
              <a:t>captures images when it is</a:t>
            </a:r>
            <a:br>
              <a:rPr lang="en-US" dirty="0">
                <a:latin typeface="+mj-lt"/>
              </a:rPr>
            </a:br>
            <a:r>
              <a:rPr lang="en-US" dirty="0">
                <a:latin typeface="+mj-lt"/>
              </a:rPr>
              <a:t>programmed to.</a:t>
            </a:r>
            <a:endParaRPr b="0" i="0" u="none" strike="noStrike" cap="none" dirty="0">
              <a:solidFill>
                <a:schemeClr val="dk1"/>
              </a:solidFill>
              <a:latin typeface="+mj-lt"/>
              <a:ea typeface="Calibri"/>
              <a:cs typeface="Calibri"/>
              <a:sym typeface="Calibri"/>
            </a:endParaRPr>
          </a:p>
          <a:p>
            <a:pPr marL="0" marR="0" lvl="1" indent="0" algn="l" rtl="0">
              <a:lnSpc>
                <a:spcPct val="90000"/>
              </a:lnSpc>
              <a:spcBef>
                <a:spcPts val="500"/>
              </a:spcBef>
              <a:spcAft>
                <a:spcPts val="0"/>
              </a:spcAft>
              <a:buClr>
                <a:schemeClr val="dk1"/>
              </a:buClr>
              <a:buSzPct val="25000"/>
              <a:buFont typeface="Noto Sans Symbols"/>
              <a:buNone/>
            </a:pPr>
            <a:r>
              <a:rPr lang="en-US" sz="1600" b="0" i="0" u="none" strike="noStrike" cap="none" dirty="0">
                <a:solidFill>
                  <a:schemeClr val="dk1"/>
                </a:solidFill>
                <a:latin typeface="+mj-lt"/>
                <a:ea typeface="Calibri"/>
                <a:cs typeface="Calibri"/>
                <a:sym typeface="Calibri"/>
              </a:rPr>
              <a:t> </a:t>
            </a:r>
          </a:p>
          <a:p>
            <a:pPr marL="228600" marR="0" lvl="0" indent="-228600" algn="l" rtl="0">
              <a:lnSpc>
                <a:spcPct val="90000"/>
              </a:lnSpc>
              <a:spcBef>
                <a:spcPts val="1000"/>
              </a:spcBef>
              <a:buClr>
                <a:schemeClr val="dk1"/>
              </a:buClr>
              <a:buSzPct val="100000"/>
              <a:buFont typeface="Arial"/>
              <a:buNone/>
            </a:pPr>
            <a:endParaRPr sz="1800" b="0" i="0" u="none" strike="noStrike" cap="none" dirty="0">
              <a:solidFill>
                <a:schemeClr val="dk1"/>
              </a:solidFill>
              <a:ea typeface="Calibri"/>
              <a:cs typeface="Calibri"/>
              <a:sym typeface="Calibri"/>
            </a:endParaRPr>
          </a:p>
        </p:txBody>
      </p:sp>
      <p:pic>
        <p:nvPicPr>
          <p:cNvPr id="177" name="Shape 177"/>
          <p:cNvPicPr preferRelativeResize="0">
            <a:picLocks noChangeAspect="1"/>
          </p:cNvPicPr>
          <p:nvPr/>
        </p:nvPicPr>
        <p:blipFill>
          <a:blip r:embed="rId3">
            <a:alphaModFix/>
          </a:blip>
          <a:stretch>
            <a:fillRect/>
          </a:stretch>
        </p:blipFill>
        <p:spPr>
          <a:xfrm>
            <a:off x="4572000" y="3244514"/>
            <a:ext cx="4191000" cy="2238782"/>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11</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386026333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114300"/>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 Data Coverage</a:t>
            </a:r>
          </a:p>
        </p:txBody>
      </p:sp>
      <p:pic>
        <p:nvPicPr>
          <p:cNvPr id="170" name="Shape 170"/>
          <p:cNvPicPr preferRelativeResize="0"/>
          <p:nvPr/>
        </p:nvPicPr>
        <p:blipFill rotWithShape="1">
          <a:blip r:embed="rId3">
            <a:alphaModFix/>
          </a:blip>
          <a:srcRect/>
          <a:stretch/>
        </p:blipFill>
        <p:spPr>
          <a:xfrm>
            <a:off x="1676400" y="6053137"/>
            <a:ext cx="457200" cy="384174"/>
          </a:xfrm>
          <a:prstGeom prst="rect">
            <a:avLst/>
          </a:prstGeom>
          <a:noFill/>
          <a:ln>
            <a:noFill/>
          </a:ln>
        </p:spPr>
      </p:pic>
      <p:pic>
        <p:nvPicPr>
          <p:cNvPr id="2" name="Picture 1"/>
          <p:cNvPicPr>
            <a:picLocks noChangeAspect="1"/>
          </p:cNvPicPr>
          <p:nvPr/>
        </p:nvPicPr>
        <p:blipFill rotWithShape="1">
          <a:blip r:embed="rId4"/>
          <a:srcRect l="2082" t="8698" r="1704" b="13378"/>
          <a:stretch/>
        </p:blipFill>
        <p:spPr>
          <a:xfrm>
            <a:off x="457200" y="1257299"/>
            <a:ext cx="8271188" cy="4493795"/>
          </a:xfrm>
          <a:prstGeom prst="rect">
            <a:avLst/>
          </a:prstGeom>
        </p:spPr>
      </p:pic>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12</a:t>
            </a:fld>
            <a:endParaRPr lang="en-US" sz="1200">
              <a:solidFill>
                <a:srgbClr val="888888"/>
              </a:solidFill>
              <a:ea typeface="Calibri"/>
              <a:cs typeface="Calibri"/>
              <a:sym typeface="Calibri"/>
            </a:endParaRPr>
          </a:p>
        </p:txBody>
      </p:sp>
      <p:sp>
        <p:nvSpPr>
          <p:cNvPr id="168" name="Shape 168"/>
          <p:cNvSpPr txBox="1">
            <a:spLocks noGrp="1"/>
          </p:cNvSpPr>
          <p:nvPr>
            <p:ph type="body" idx="1"/>
          </p:nvPr>
        </p:nvSpPr>
        <p:spPr>
          <a:xfrm>
            <a:off x="5136482" y="4121108"/>
            <a:ext cx="2166687" cy="787776"/>
          </a:xfrm>
          <a:prstGeom prst="rect">
            <a:avLst/>
          </a:prstGeom>
          <a:solidFill>
            <a:schemeClr val="bg1">
              <a:alpha val="78000"/>
            </a:schemeClr>
          </a:solidFill>
          <a:ln>
            <a:noFill/>
          </a:ln>
          <a:effectLst>
            <a:softEdge rad="31750"/>
          </a:effectLst>
        </p:spPr>
        <p:txBody>
          <a:bodyPr lIns="91425" tIns="45700" rIns="91425" bIns="45700" anchor="t" anchorCtr="0">
            <a:noAutofit/>
          </a:bodyPr>
          <a:lstStyle/>
          <a:p>
            <a:pPr marL="0" marR="0" lvl="0" indent="0" algn="l" rtl="0">
              <a:lnSpc>
                <a:spcPct val="90000"/>
              </a:lnSpc>
              <a:spcBef>
                <a:spcPts val="1000"/>
              </a:spcBef>
              <a:spcAft>
                <a:spcPts val="0"/>
              </a:spcAft>
              <a:buClr>
                <a:schemeClr val="dk1"/>
              </a:buClr>
              <a:buSzPct val="100000"/>
              <a:buNone/>
            </a:pPr>
            <a:r>
              <a:rPr lang="en-US" sz="2000" b="0" i="0" u="none" strike="noStrike" cap="none" dirty="0">
                <a:solidFill>
                  <a:schemeClr val="dk1"/>
                </a:solidFill>
                <a:ea typeface="Calibri"/>
                <a:cs typeface="Calibri"/>
                <a:sym typeface="Calibri"/>
              </a:rPr>
              <a:t>~3 million scenes</a:t>
            </a:r>
            <a:endParaRPr lang="en-US" sz="2000" dirty="0"/>
          </a:p>
          <a:p>
            <a:pPr marL="0" marR="0" lvl="0" indent="0" algn="l" rtl="0">
              <a:lnSpc>
                <a:spcPct val="90000"/>
              </a:lnSpc>
              <a:spcBef>
                <a:spcPts val="1000"/>
              </a:spcBef>
              <a:spcAft>
                <a:spcPts val="0"/>
              </a:spcAft>
              <a:buClr>
                <a:schemeClr val="dk1"/>
              </a:buClr>
              <a:buSzPct val="100000"/>
              <a:buNone/>
            </a:pPr>
            <a:r>
              <a:rPr lang="en-US" sz="2000" b="0" i="0" u="none" strike="noStrike" cap="none" dirty="0">
                <a:solidFill>
                  <a:schemeClr val="dk1"/>
                </a:solidFill>
                <a:ea typeface="Calibri"/>
                <a:cs typeface="Calibri"/>
                <a:sym typeface="Calibri"/>
              </a:rPr>
              <a:t>~515 scenes/day</a:t>
            </a:r>
            <a:endParaRPr sz="2000" b="0" i="0" u="none" strike="noStrike" cap="none" dirty="0">
              <a:solidFill>
                <a:schemeClr val="dk1"/>
              </a:solidFill>
              <a:ea typeface="Calibri"/>
              <a:cs typeface="Calibri"/>
              <a:sym typeface="Calibri"/>
            </a:endParaRPr>
          </a:p>
          <a:p>
            <a:pPr marL="0" marR="0" lvl="0" indent="0" algn="l" rtl="0">
              <a:lnSpc>
                <a:spcPct val="90000"/>
              </a:lnSpc>
              <a:spcBef>
                <a:spcPts val="1000"/>
              </a:spcBef>
              <a:spcAft>
                <a:spcPts val="0"/>
              </a:spcAft>
              <a:buClr>
                <a:schemeClr val="dk1"/>
              </a:buClr>
              <a:buSzPct val="25000"/>
              <a:buFont typeface="Noto Sans Symbols"/>
              <a:buNone/>
            </a:pPr>
            <a:endParaRPr sz="2000" b="0" i="0" u="none" strike="noStrike" cap="none" dirty="0">
              <a:solidFill>
                <a:schemeClr val="dk1"/>
              </a:solidFill>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000" b="0" i="0" u="none" strike="noStrike" cap="none" dirty="0">
              <a:solidFill>
                <a:schemeClr val="dk1"/>
              </a:solidFill>
              <a:ea typeface="Calibri"/>
              <a:cs typeface="Calibri"/>
              <a:sym typeface="Calibri"/>
            </a:endParaRPr>
          </a:p>
        </p:txBody>
      </p:sp>
    </p:spTree>
    <p:extLst>
      <p:ext uri="{BB962C8B-B14F-4D97-AF65-F5344CB8AC3E}">
        <p14:creationId xmlns:p14="http://schemas.microsoft.com/office/powerpoint/2010/main" val="1666175154"/>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ASTER Applications</a:t>
            </a:r>
          </a:p>
        </p:txBody>
      </p:sp>
      <p:sp>
        <p:nvSpPr>
          <p:cNvPr id="3" name="Text Placeholder 2"/>
          <p:cNvSpPr>
            <a:spLocks noGrp="1"/>
          </p:cNvSpPr>
          <p:nvPr>
            <p:ph type="body" idx="1"/>
          </p:nvPr>
        </p:nvSpPr>
        <p:spPr>
          <a:xfrm>
            <a:off x="457200" y="1257300"/>
            <a:ext cx="8305800" cy="1999247"/>
          </a:xfrm>
        </p:spPr>
        <p:txBody>
          <a:bodyPr numCol="2"/>
          <a:lstStyle/>
          <a:p>
            <a:r>
              <a:rPr lang="en-US" dirty="0"/>
              <a:t>Geology and soils</a:t>
            </a:r>
          </a:p>
          <a:p>
            <a:r>
              <a:rPr lang="en-US" dirty="0"/>
              <a:t>Urban studies</a:t>
            </a:r>
          </a:p>
          <a:p>
            <a:r>
              <a:rPr lang="en-US" dirty="0"/>
              <a:t>Vegetation and ecosystem dynamics</a:t>
            </a:r>
          </a:p>
          <a:p>
            <a:r>
              <a:rPr lang="en-US" dirty="0"/>
              <a:t>Volcano and hazards monitoring</a:t>
            </a:r>
          </a:p>
          <a:p>
            <a:r>
              <a:rPr lang="en-US" dirty="0"/>
              <a:t>Hydrology</a:t>
            </a:r>
          </a:p>
          <a:p>
            <a:r>
              <a:rPr lang="en-US" dirty="0"/>
              <a:t>Land change</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13</a:t>
            </a:fld>
            <a:endParaRPr lang="en-US" sz="1200">
              <a:solidFill>
                <a:srgbClr val="888888"/>
              </a:solidFill>
              <a:ea typeface="Calibri"/>
              <a:cs typeface="Calibri"/>
              <a:sym typeface="Calibri"/>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32" b="-608"/>
          <a:stretch/>
        </p:blipFill>
        <p:spPr>
          <a:xfrm>
            <a:off x="457200" y="3834063"/>
            <a:ext cx="8305800" cy="20373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4943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95"/>
            <a:ext cx="7886700" cy="1325562"/>
          </a:xfrm>
        </p:spPr>
        <p:txBody>
          <a:bodyPr/>
          <a:lstStyle/>
          <a:p>
            <a:r>
              <a:rPr lang="en-US" sz="4000" dirty="0"/>
              <a:t>ASTER’s Telescopes: VNIR</a:t>
            </a:r>
          </a:p>
        </p:txBody>
      </p:sp>
      <p:sp>
        <p:nvSpPr>
          <p:cNvPr id="3" name="Text Placeholder 2"/>
          <p:cNvSpPr>
            <a:spLocks noGrp="1"/>
          </p:cNvSpPr>
          <p:nvPr>
            <p:ph type="body" idx="1"/>
          </p:nvPr>
        </p:nvSpPr>
        <p:spPr>
          <a:xfrm>
            <a:off x="457200" y="1257300"/>
            <a:ext cx="4114800" cy="4351338"/>
          </a:xfrm>
        </p:spPr>
        <p:txBody>
          <a:bodyPr/>
          <a:lstStyle/>
          <a:p>
            <a:pPr indent="-228600"/>
            <a:r>
              <a:rPr lang="en-US" dirty="0"/>
              <a:t>Visible and Near Infrared (VNIR)</a:t>
            </a:r>
          </a:p>
          <a:p>
            <a:pPr indent="-220663"/>
            <a:r>
              <a:rPr lang="en-US" dirty="0">
                <a:latin typeface="+mj-lt"/>
              </a:rPr>
              <a:t>3 bands, 1 backward looking band</a:t>
            </a:r>
          </a:p>
          <a:p>
            <a:pPr indent="-220663"/>
            <a:r>
              <a:rPr lang="en-US" dirty="0"/>
              <a:t>15 meter resolution</a:t>
            </a:r>
          </a:p>
          <a:p>
            <a:pPr marL="465137" lvl="1" indent="0">
              <a:buNone/>
            </a:pPr>
            <a:endParaRPr lang="en-US"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324" y="1528376"/>
            <a:ext cx="4046174" cy="4046174"/>
          </a:xfrm>
          <a:prstGeom prst="rect">
            <a:avLst/>
          </a:prstGeom>
          <a:ln w="50800">
            <a:solidFill>
              <a:schemeClr val="tx1"/>
            </a:solidFill>
          </a:ln>
        </p:spPr>
      </p:pic>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14</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143939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1125" y="457200"/>
            <a:ext cx="6881749" cy="501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131124" y="5471374"/>
            <a:ext cx="68817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AFD00"/>
              </a:buClr>
              <a:buSzPct val="125000"/>
              <a:buFont typeface="Wingdings" panose="05000000000000000000" pitchFamily="2" charset="2"/>
              <a:buChar char="§"/>
              <a:defRPr sz="2800" b="1">
                <a:solidFill>
                  <a:schemeClr val="bg1"/>
                </a:solidFill>
                <a:latin typeface="Arial" panose="020B0604020202020204" pitchFamily="34" charset="0"/>
              </a:defRPr>
            </a:lvl1pPr>
            <a:lvl2pPr marL="742950" indent="-285750">
              <a:spcBef>
                <a:spcPct val="20000"/>
              </a:spcBef>
              <a:buClr>
                <a:srgbClr val="FAFD00"/>
              </a:buClr>
              <a:buSzPct val="125000"/>
              <a:buFont typeface="Wingdings" panose="05000000000000000000" pitchFamily="2" charset="2"/>
              <a:buChar char="§"/>
              <a:defRPr sz="2400" b="1">
                <a:solidFill>
                  <a:schemeClr val="bg1"/>
                </a:solidFill>
                <a:latin typeface="Arial" panose="020B0604020202020204" pitchFamily="34" charset="0"/>
              </a:defRPr>
            </a:lvl2pPr>
            <a:lvl3pPr marL="1143000" indent="-228600">
              <a:spcBef>
                <a:spcPct val="20000"/>
              </a:spcBef>
              <a:buClr>
                <a:srgbClr val="FAFD00"/>
              </a:buClr>
              <a:buSzPct val="125000"/>
              <a:buFont typeface="Wingdings" panose="05000000000000000000" pitchFamily="2" charset="2"/>
              <a:buChar char="§"/>
              <a:defRPr sz="2000" b="1">
                <a:solidFill>
                  <a:schemeClr val="bg1"/>
                </a:solidFill>
                <a:latin typeface="Arial" panose="020B0604020202020204" pitchFamily="34" charset="0"/>
              </a:defRPr>
            </a:lvl3pPr>
            <a:lvl4pPr marL="1600200" indent="-228600">
              <a:spcBef>
                <a:spcPct val="20000"/>
              </a:spcBef>
              <a:buClr>
                <a:srgbClr val="FAFD00"/>
              </a:buClr>
              <a:buSzPct val="125000"/>
              <a:buFont typeface="Wingdings" panose="05000000000000000000" pitchFamily="2" charset="2"/>
              <a:buChar char="§"/>
              <a:defRPr b="1">
                <a:solidFill>
                  <a:schemeClr val="bg1"/>
                </a:solidFill>
                <a:latin typeface="Arial" panose="020B0604020202020204" pitchFamily="34" charset="0"/>
              </a:defRPr>
            </a:lvl4pPr>
            <a:lvl5pPr marL="2057400" indent="-228600">
              <a:spcBef>
                <a:spcPct val="20000"/>
              </a:spcBef>
              <a:buClr>
                <a:srgbClr val="FAFD00"/>
              </a:buClr>
              <a:buSzPct val="125000"/>
              <a:buFont typeface="Wingdings" panose="05000000000000000000"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AFD00"/>
              </a:buClr>
              <a:buSzPct val="125000"/>
              <a:buFont typeface="Wingdings" panose="05000000000000000000"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AFD00"/>
              </a:buClr>
              <a:buSzPct val="125000"/>
              <a:buFont typeface="Wingdings" panose="05000000000000000000"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AFD00"/>
              </a:buClr>
              <a:buSzPct val="125000"/>
              <a:buFont typeface="Wingdings" panose="05000000000000000000"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AFD00"/>
              </a:buClr>
              <a:buSzPct val="125000"/>
              <a:buFont typeface="Wingdings" panose="05000000000000000000" pitchFamily="2" charset="2"/>
              <a:buChar char="§"/>
              <a:defRPr b="1">
                <a:solidFill>
                  <a:schemeClr val="bg1"/>
                </a:solidFill>
                <a:latin typeface="Arial" panose="020B0604020202020204" pitchFamily="34" charset="0"/>
              </a:defRPr>
            </a:lvl9pPr>
          </a:lstStyle>
          <a:p>
            <a:pPr>
              <a:spcBef>
                <a:spcPct val="0"/>
              </a:spcBef>
              <a:buClrTx/>
              <a:buSzTx/>
              <a:buFontTx/>
              <a:buNone/>
            </a:pPr>
            <a:r>
              <a:rPr lang="en-US" altLang="en-US" sz="1000" b="0" dirty="0">
                <a:solidFill>
                  <a:schemeClr val="tx1"/>
                </a:solidFill>
              </a:rPr>
              <a:t>Source: Global Land Ice Measurements from Space (GLIMS Switzerland) http://www.geo.unizh.ch/~kaeaeb/glims/glims.html</a:t>
            </a: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15</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574574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VNIR Bands and DEM</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16</a:t>
            </a:fld>
            <a:endParaRPr lang="en-US" sz="1200">
              <a:solidFill>
                <a:srgbClr val="888888"/>
              </a:solidFill>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19039"/>
            <a:ext cx="5786463" cy="5373144"/>
          </a:xfrm>
          <a:prstGeom prst="rect">
            <a:avLst/>
          </a:prstGeom>
        </p:spPr>
      </p:pic>
      <p:sp>
        <p:nvSpPr>
          <p:cNvPr id="6" name="TextBox 5"/>
          <p:cNvSpPr txBox="1"/>
          <p:nvPr/>
        </p:nvSpPr>
        <p:spPr>
          <a:xfrm>
            <a:off x="6073736" y="1689297"/>
            <a:ext cx="2440092" cy="523220"/>
          </a:xfrm>
          <a:prstGeom prst="rect">
            <a:avLst/>
          </a:prstGeom>
          <a:noFill/>
        </p:spPr>
        <p:txBody>
          <a:bodyPr wrap="none" rtlCol="0">
            <a:spAutoFit/>
          </a:bodyPr>
          <a:lstStyle/>
          <a:p>
            <a:r>
              <a:rPr lang="en-US" sz="2800" b="1" dirty="0"/>
              <a:t>VNIR Band 1 </a:t>
            </a:r>
          </a:p>
        </p:txBody>
      </p:sp>
      <p:sp>
        <p:nvSpPr>
          <p:cNvPr id="7" name="TextBox 6"/>
          <p:cNvSpPr txBox="1"/>
          <p:nvPr/>
        </p:nvSpPr>
        <p:spPr>
          <a:xfrm>
            <a:off x="6073736" y="2476699"/>
            <a:ext cx="2440092" cy="523220"/>
          </a:xfrm>
          <a:prstGeom prst="rect">
            <a:avLst/>
          </a:prstGeom>
          <a:noFill/>
        </p:spPr>
        <p:txBody>
          <a:bodyPr wrap="none" rtlCol="0">
            <a:spAutoFit/>
          </a:bodyPr>
          <a:lstStyle/>
          <a:p>
            <a:r>
              <a:rPr lang="en-US" sz="2800" b="1" dirty="0"/>
              <a:t>VNIR Band 2 </a:t>
            </a:r>
          </a:p>
        </p:txBody>
      </p:sp>
      <p:sp>
        <p:nvSpPr>
          <p:cNvPr id="8" name="TextBox 7"/>
          <p:cNvSpPr txBox="1"/>
          <p:nvPr/>
        </p:nvSpPr>
        <p:spPr>
          <a:xfrm>
            <a:off x="6073736" y="3250694"/>
            <a:ext cx="2699778" cy="523220"/>
          </a:xfrm>
          <a:prstGeom prst="rect">
            <a:avLst/>
          </a:prstGeom>
          <a:noFill/>
        </p:spPr>
        <p:txBody>
          <a:bodyPr wrap="none" rtlCol="0">
            <a:spAutoFit/>
          </a:bodyPr>
          <a:lstStyle/>
          <a:p>
            <a:r>
              <a:rPr lang="en-US" sz="2800" b="1" dirty="0"/>
              <a:t>VNIR Band 3N </a:t>
            </a:r>
          </a:p>
        </p:txBody>
      </p:sp>
      <p:sp>
        <p:nvSpPr>
          <p:cNvPr id="9" name="TextBox 8"/>
          <p:cNvSpPr txBox="1"/>
          <p:nvPr/>
        </p:nvSpPr>
        <p:spPr>
          <a:xfrm>
            <a:off x="6073736" y="3984908"/>
            <a:ext cx="2699778" cy="523220"/>
          </a:xfrm>
          <a:prstGeom prst="rect">
            <a:avLst/>
          </a:prstGeom>
          <a:noFill/>
        </p:spPr>
        <p:txBody>
          <a:bodyPr wrap="none" rtlCol="0">
            <a:spAutoFit/>
          </a:bodyPr>
          <a:lstStyle/>
          <a:p>
            <a:r>
              <a:rPr lang="en-US" sz="2800" b="1" dirty="0"/>
              <a:t>VNIR Band 3B </a:t>
            </a:r>
          </a:p>
        </p:txBody>
      </p:sp>
      <p:sp>
        <p:nvSpPr>
          <p:cNvPr id="10" name="TextBox 9"/>
          <p:cNvSpPr txBox="1"/>
          <p:nvPr/>
        </p:nvSpPr>
        <p:spPr>
          <a:xfrm>
            <a:off x="5863745" y="4651671"/>
            <a:ext cx="2980303" cy="954107"/>
          </a:xfrm>
          <a:prstGeom prst="rect">
            <a:avLst/>
          </a:prstGeom>
          <a:noFill/>
        </p:spPr>
        <p:txBody>
          <a:bodyPr wrap="none" rtlCol="0">
            <a:spAutoFit/>
          </a:bodyPr>
          <a:lstStyle/>
          <a:p>
            <a:pPr algn="ctr"/>
            <a:r>
              <a:rPr lang="en-US" sz="2800" b="1" dirty="0"/>
              <a:t>Digital Elevation</a:t>
            </a:r>
            <a:br>
              <a:rPr lang="en-US" sz="2800" b="1" dirty="0"/>
            </a:br>
            <a:r>
              <a:rPr lang="en-US" sz="2800" b="1" dirty="0"/>
              <a:t>Model (DEM)</a:t>
            </a:r>
          </a:p>
        </p:txBody>
      </p:sp>
    </p:spTree>
    <p:extLst>
      <p:ext uri="{BB962C8B-B14F-4D97-AF65-F5344CB8AC3E}">
        <p14:creationId xmlns:p14="http://schemas.microsoft.com/office/powerpoint/2010/main" val="401184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457200" y="114300"/>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VNIR Band Combinations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29071"/>
            <a:ext cx="3657600" cy="3657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929071"/>
            <a:ext cx="3657600" cy="3657600"/>
          </a:xfrm>
          <a:prstGeom prst="rect">
            <a:avLst/>
          </a:prstGeom>
        </p:spPr>
      </p:pic>
      <p:sp>
        <p:nvSpPr>
          <p:cNvPr id="7" name="Shape 324"/>
          <p:cNvSpPr txBox="1"/>
          <p:nvPr/>
        </p:nvSpPr>
        <p:spPr>
          <a:xfrm>
            <a:off x="866274" y="5586671"/>
            <a:ext cx="2839452" cy="5574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dk1"/>
                </a:solidFill>
                <a:latin typeface="+mj-lt"/>
                <a:ea typeface="Calibri"/>
                <a:cs typeface="Calibri"/>
                <a:sym typeface="Calibri"/>
              </a:rPr>
              <a:t>RGB Bands 2-3-1</a:t>
            </a:r>
          </a:p>
        </p:txBody>
      </p:sp>
      <p:sp>
        <p:nvSpPr>
          <p:cNvPr id="8" name="Shape 325"/>
          <p:cNvSpPr txBox="1"/>
          <p:nvPr/>
        </p:nvSpPr>
        <p:spPr>
          <a:xfrm>
            <a:off x="5722018" y="5586671"/>
            <a:ext cx="2793332" cy="6010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dk1"/>
                </a:solidFill>
                <a:latin typeface="+mj-lt"/>
                <a:ea typeface="Calibri"/>
                <a:cs typeface="Calibri"/>
                <a:sym typeface="Calibri"/>
              </a:rPr>
              <a:t>RGB Bands 3-2-1</a:t>
            </a:r>
          </a:p>
        </p:txBody>
      </p:sp>
      <p:sp>
        <p:nvSpPr>
          <p:cNvPr id="6" name="TextBox 5"/>
          <p:cNvSpPr txBox="1"/>
          <p:nvPr/>
        </p:nvSpPr>
        <p:spPr>
          <a:xfrm>
            <a:off x="457200" y="1327979"/>
            <a:ext cx="4724370"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Fire scar in </a:t>
            </a:r>
            <a:r>
              <a:rPr lang="en-US" sz="2400" dirty="0" err="1"/>
              <a:t>Yarloop</a:t>
            </a:r>
            <a:r>
              <a:rPr lang="en-US" sz="2400" dirty="0"/>
              <a:t>, Australia </a:t>
            </a: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17</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7886700" cy="1325562"/>
          </a:xfrm>
        </p:spPr>
        <p:txBody>
          <a:bodyPr/>
          <a:lstStyle/>
          <a:p>
            <a:r>
              <a:rPr lang="en-US" sz="4000" dirty="0"/>
              <a:t>ASTER’s Telescopes: SWIR</a:t>
            </a:r>
          </a:p>
        </p:txBody>
      </p:sp>
      <p:sp>
        <p:nvSpPr>
          <p:cNvPr id="3" name="Text Placeholder 2"/>
          <p:cNvSpPr>
            <a:spLocks noGrp="1"/>
          </p:cNvSpPr>
          <p:nvPr>
            <p:ph type="body" idx="1"/>
          </p:nvPr>
        </p:nvSpPr>
        <p:spPr>
          <a:xfrm>
            <a:off x="457201" y="1333500"/>
            <a:ext cx="4114800" cy="4351338"/>
          </a:xfrm>
        </p:spPr>
        <p:txBody>
          <a:bodyPr/>
          <a:lstStyle/>
          <a:p>
            <a:pPr indent="-228600"/>
            <a:r>
              <a:rPr lang="en-US" dirty="0"/>
              <a:t>Shortwave Infrared (SWIR)</a:t>
            </a:r>
          </a:p>
          <a:p>
            <a:pPr indent="-228600"/>
            <a:r>
              <a:rPr lang="en-US" dirty="0"/>
              <a:t>6 bands</a:t>
            </a:r>
          </a:p>
          <a:p>
            <a:pPr indent="-220663"/>
            <a:r>
              <a:rPr lang="en-US" dirty="0">
                <a:solidFill>
                  <a:srgbClr val="FF0000"/>
                </a:solidFill>
                <a:latin typeface="+mj-lt"/>
              </a:rPr>
              <a:t>Data only available</a:t>
            </a:r>
            <a:br>
              <a:rPr lang="en-US" dirty="0">
                <a:solidFill>
                  <a:srgbClr val="FF0000"/>
                </a:solidFill>
                <a:latin typeface="+mj-lt"/>
              </a:rPr>
            </a:br>
            <a:r>
              <a:rPr lang="en-US" dirty="0">
                <a:solidFill>
                  <a:srgbClr val="FF0000"/>
                </a:solidFill>
                <a:latin typeface="+mj-lt"/>
              </a:rPr>
              <a:t>March 2000 – April 2008</a:t>
            </a:r>
          </a:p>
          <a:p>
            <a:endParaRPr lang="en-US" sz="2400" dirty="0"/>
          </a:p>
        </p:txBody>
      </p:sp>
      <p:pic>
        <p:nvPicPr>
          <p:cNvPr id="4" name="Shape 340"/>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333500"/>
            <a:ext cx="4191000" cy="4191000"/>
          </a:xfrm>
          <a:prstGeom prst="rect">
            <a:avLst/>
          </a:prstGeom>
          <a:noFill/>
          <a:ln w="50800">
            <a:solidFill>
              <a:schemeClr val="tx1"/>
            </a:solidFill>
          </a:ln>
        </p:spPr>
      </p:pic>
      <p:sp>
        <p:nvSpPr>
          <p:cNvPr id="5" name="Slide Number Placeholder 4"/>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18</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3055059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2" name="TextBox 1"/>
          <p:cNvSpPr txBox="1"/>
          <p:nvPr/>
        </p:nvSpPr>
        <p:spPr>
          <a:xfrm>
            <a:off x="4695144" y="5522495"/>
            <a:ext cx="3648756" cy="415498"/>
          </a:xfrm>
          <a:prstGeom prst="rect">
            <a:avLst/>
          </a:prstGeom>
          <a:noFill/>
        </p:spPr>
        <p:txBody>
          <a:bodyPr wrap="none" rtlCol="0">
            <a:spAutoFit/>
          </a:bodyPr>
          <a:lstStyle/>
          <a:p>
            <a:r>
              <a:rPr lang="en-US" sz="1050" dirty="0"/>
              <a:t>Read more about this area in the </a:t>
            </a:r>
            <a:r>
              <a:rPr lang="en-US" sz="1050" dirty="0">
                <a:hlinkClick r:id="rId3"/>
              </a:rPr>
              <a:t>ASTER User Handbook</a:t>
            </a:r>
            <a:r>
              <a:rPr lang="en-US" sz="1050" dirty="0"/>
              <a:t>.</a:t>
            </a:r>
            <a:br>
              <a:rPr lang="en-US" sz="1050" dirty="0"/>
            </a:br>
            <a:endParaRPr lang="en-US" sz="1050" dirty="0"/>
          </a:p>
        </p:txBody>
      </p:sp>
      <p:sp>
        <p:nvSpPr>
          <p:cNvPr id="4" name="Title 3"/>
          <p:cNvSpPr>
            <a:spLocks noGrp="1"/>
          </p:cNvSpPr>
          <p:nvPr>
            <p:ph type="title"/>
          </p:nvPr>
        </p:nvSpPr>
        <p:spPr/>
        <p:txBody>
          <a:bodyPr/>
          <a:lstStyle/>
          <a:p>
            <a:r>
              <a:rPr lang="en-US" dirty="0"/>
              <a:t>SWIR Band Combination</a:t>
            </a:r>
          </a:p>
        </p:txBody>
      </p:sp>
      <p:sp>
        <p:nvSpPr>
          <p:cNvPr id="5" name="Text Placeholder 4"/>
          <p:cNvSpPr>
            <a:spLocks noGrp="1"/>
          </p:cNvSpPr>
          <p:nvPr>
            <p:ph type="body" idx="1"/>
          </p:nvPr>
        </p:nvSpPr>
        <p:spPr>
          <a:xfrm>
            <a:off x="457200" y="1295400"/>
            <a:ext cx="4114800" cy="4351338"/>
          </a:xfrm>
        </p:spPr>
        <p:txBody>
          <a:bodyPr/>
          <a:lstStyle/>
          <a:p>
            <a:pPr indent="-228600"/>
            <a:r>
              <a:rPr lang="en-US" sz="2400" dirty="0"/>
              <a:t>Cuprite Mining District, Nevada</a:t>
            </a:r>
          </a:p>
          <a:p>
            <a:pPr indent="-228600"/>
            <a:r>
              <a:rPr lang="en-US" sz="2400" dirty="0"/>
              <a:t>RGB Bands 4, 6, 8</a:t>
            </a:r>
          </a:p>
          <a:p>
            <a:pPr indent="-228600"/>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95400"/>
            <a:ext cx="4191000" cy="4191000"/>
          </a:xfrm>
          <a:prstGeom prst="rect">
            <a:avLst/>
          </a:prstGeom>
          <a:ln w="38100">
            <a:solidFill>
              <a:schemeClr val="tx1"/>
            </a:solidFill>
          </a:ln>
        </p:spPr>
      </p:pic>
      <p:sp>
        <p:nvSpPr>
          <p:cNvPr id="6" name="Slide Number Placeholder 5"/>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19</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Shape 95"/>
          <p:cNvSpPr txBox="1">
            <a:spLocks noGrp="1"/>
          </p:cNvSpPr>
          <p:nvPr>
            <p:ph type="title"/>
          </p:nvPr>
        </p:nvSpPr>
        <p:spPr>
          <a:xfrm>
            <a:off x="457200" y="148389"/>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latin typeface="+mj-lt"/>
                <a:ea typeface="Calibri"/>
                <a:cs typeface="Calibri"/>
                <a:sym typeface="Calibri"/>
              </a:rPr>
              <a:t>NASA’s LP DAAC</a:t>
            </a:r>
          </a:p>
        </p:txBody>
      </p:sp>
      <p:sp>
        <p:nvSpPr>
          <p:cNvPr id="96" name="Shape 96"/>
          <p:cNvSpPr txBox="1">
            <a:spLocks noGrp="1"/>
          </p:cNvSpPr>
          <p:nvPr>
            <p:ph type="body" idx="1"/>
          </p:nvPr>
        </p:nvSpPr>
        <p:spPr>
          <a:xfrm>
            <a:off x="457200" y="1353135"/>
            <a:ext cx="5124450" cy="44958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mj-lt"/>
                <a:ea typeface="Calibri"/>
                <a:cs typeface="Calibri"/>
                <a:sym typeface="Calibri"/>
              </a:rPr>
              <a:t>Land Processes (LP) Distributed Active Archive Center (DAAC)</a:t>
            </a:r>
          </a:p>
          <a:p>
            <a:pPr marL="685800" marR="0" lvl="1" indent="-228600" algn="l" rtl="0">
              <a:lnSpc>
                <a:spcPct val="90000"/>
              </a:lnSpc>
              <a:spcBef>
                <a:spcPts val="500"/>
              </a:spcBef>
              <a:spcAft>
                <a:spcPts val="0"/>
              </a:spcAft>
              <a:buClr>
                <a:schemeClr val="dk1"/>
              </a:buClr>
              <a:buSzPct val="100000"/>
              <a:buFont typeface="Arial"/>
              <a:buChar char="•"/>
            </a:pPr>
            <a:r>
              <a:rPr lang="en-US" sz="2000" b="0" i="0" u="none" strike="noStrike" cap="none" dirty="0">
                <a:solidFill>
                  <a:srgbClr val="C00000"/>
                </a:solidFill>
                <a:latin typeface="+mj-lt"/>
                <a:ea typeface="Calibri"/>
                <a:cs typeface="Calibri"/>
                <a:sym typeface="Calibri"/>
              </a:rPr>
              <a:t>https://lpdaac.usgs.gov</a:t>
            </a:r>
          </a:p>
          <a:p>
            <a:pPr marL="228600" marR="0" lvl="0" indent="-228600" algn="l" rtl="0">
              <a:lnSpc>
                <a:spcPct val="90000"/>
              </a:lnSpc>
              <a:spcBef>
                <a:spcPts val="1000"/>
              </a:spcBef>
              <a:buClr>
                <a:schemeClr val="dk1"/>
              </a:buClr>
              <a:buSzPct val="100000"/>
              <a:buFont typeface="Arial"/>
              <a:buChar char="•"/>
            </a:pPr>
            <a:r>
              <a:rPr lang="en-US" sz="2400" b="0" i="0" u="none" strike="noStrike" cap="none" dirty="0">
                <a:solidFill>
                  <a:schemeClr val="dk1"/>
                </a:solidFill>
                <a:latin typeface="+mj-lt"/>
                <a:ea typeface="Calibri"/>
                <a:cs typeface="Calibri"/>
                <a:sym typeface="Calibri"/>
              </a:rPr>
              <a:t>Located in Sioux Falls, SD</a:t>
            </a:r>
            <a:br>
              <a:rPr lang="en-US" sz="2400" b="0" i="0" u="none" strike="noStrike" cap="none" dirty="0">
                <a:solidFill>
                  <a:schemeClr val="dk1"/>
                </a:solidFill>
                <a:latin typeface="+mj-lt"/>
                <a:ea typeface="Calibri"/>
                <a:cs typeface="Calibri"/>
                <a:sym typeface="Calibri"/>
              </a:rPr>
            </a:br>
            <a:r>
              <a:rPr lang="en-US" sz="2400" b="0" i="0" u="none" strike="noStrike" cap="none" dirty="0">
                <a:solidFill>
                  <a:schemeClr val="dk1"/>
                </a:solidFill>
                <a:latin typeface="+mj-lt"/>
                <a:ea typeface="Calibri"/>
                <a:cs typeface="Calibri"/>
                <a:sym typeface="Calibri"/>
              </a:rPr>
              <a:t>at the USGS Earth</a:t>
            </a:r>
            <a:br>
              <a:rPr lang="en-US" sz="2400" b="0" i="0" u="none" strike="noStrike" cap="none" dirty="0">
                <a:solidFill>
                  <a:schemeClr val="dk1"/>
                </a:solidFill>
                <a:latin typeface="+mj-lt"/>
                <a:ea typeface="Calibri"/>
                <a:cs typeface="Calibri"/>
                <a:sym typeface="Calibri"/>
              </a:rPr>
            </a:br>
            <a:r>
              <a:rPr lang="en-US" sz="2400" b="0" i="0" u="none" strike="noStrike" cap="none" dirty="0">
                <a:solidFill>
                  <a:schemeClr val="dk1"/>
                </a:solidFill>
                <a:latin typeface="+mj-lt"/>
                <a:ea typeface="Calibri"/>
                <a:cs typeface="Calibri"/>
                <a:sym typeface="Calibri"/>
              </a:rPr>
              <a:t>Resources Observation and Science (EROS) Center</a:t>
            </a:r>
          </a:p>
        </p:txBody>
      </p:sp>
      <p:pic>
        <p:nvPicPr>
          <p:cNvPr id="97" name="Shape 97"/>
          <p:cNvPicPr preferRelativeResize="0"/>
          <p:nvPr/>
        </p:nvPicPr>
        <p:blipFill rotWithShape="1">
          <a:blip r:embed="rId3">
            <a:alphaModFix/>
          </a:blip>
          <a:srcRect/>
          <a:stretch/>
        </p:blipFill>
        <p:spPr>
          <a:xfrm>
            <a:off x="1676400" y="6053137"/>
            <a:ext cx="457200" cy="384174"/>
          </a:xfrm>
          <a:prstGeom prst="rect">
            <a:avLst/>
          </a:prstGeom>
          <a:noFill/>
          <a:ln>
            <a:noFill/>
          </a:ln>
        </p:spPr>
      </p:pic>
      <p:pic>
        <p:nvPicPr>
          <p:cNvPr id="98" name="Shape 98"/>
          <p:cNvPicPr preferRelativeResize="0">
            <a:picLocks noChangeAspect="1"/>
          </p:cNvPicPr>
          <p:nvPr/>
        </p:nvPicPr>
        <p:blipFill rotWithShape="1">
          <a:blip r:embed="rId4">
            <a:alphaModFix/>
          </a:blip>
          <a:srcRect/>
          <a:stretch/>
        </p:blipFill>
        <p:spPr>
          <a:xfrm>
            <a:off x="4164594" y="1515309"/>
            <a:ext cx="4724234" cy="4402985"/>
          </a:xfrm>
          <a:prstGeom prst="rect">
            <a:avLst/>
          </a:prstGeom>
          <a:noFill/>
          <a:ln>
            <a:noFill/>
          </a:ln>
        </p:spPr>
      </p:pic>
      <p:pic>
        <p:nvPicPr>
          <p:cNvPr id="99" name="Shape 99"/>
          <p:cNvPicPr preferRelativeResize="0"/>
          <p:nvPr/>
        </p:nvPicPr>
        <p:blipFill rotWithShape="1">
          <a:blip r:embed="rId5">
            <a:alphaModFix/>
          </a:blip>
          <a:srcRect/>
          <a:stretch/>
        </p:blipFill>
        <p:spPr>
          <a:xfrm rot="-4936477">
            <a:off x="7207926" y="375633"/>
            <a:ext cx="1254906" cy="1625103"/>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7886700" cy="1325562"/>
          </a:xfrm>
        </p:spPr>
        <p:txBody>
          <a:bodyPr/>
          <a:lstStyle/>
          <a:p>
            <a:r>
              <a:rPr lang="en-US" sz="4000" dirty="0"/>
              <a:t>ASTER’s Telescopes: TIR</a:t>
            </a:r>
          </a:p>
        </p:txBody>
      </p:sp>
      <p:sp>
        <p:nvSpPr>
          <p:cNvPr id="3" name="Text Placeholder 2"/>
          <p:cNvSpPr>
            <a:spLocks noGrp="1"/>
          </p:cNvSpPr>
          <p:nvPr>
            <p:ph type="body" idx="1"/>
          </p:nvPr>
        </p:nvSpPr>
        <p:spPr>
          <a:xfrm>
            <a:off x="457200" y="1333500"/>
            <a:ext cx="4732695" cy="4351338"/>
          </a:xfrm>
        </p:spPr>
        <p:txBody>
          <a:bodyPr/>
          <a:lstStyle/>
          <a:p>
            <a:r>
              <a:rPr lang="en-US" dirty="0"/>
              <a:t>Thermal Infrared (TIR)</a:t>
            </a:r>
          </a:p>
          <a:p>
            <a:r>
              <a:rPr lang="en-US" dirty="0"/>
              <a:t>5 Bands</a:t>
            </a:r>
          </a:p>
          <a:p>
            <a:r>
              <a:rPr lang="en-US" dirty="0"/>
              <a:t>90 meter resolution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9270" y="1341120"/>
            <a:ext cx="3028950" cy="4442460"/>
          </a:xfrm>
          <a:prstGeom prst="rect">
            <a:avLst/>
          </a:prstGeom>
        </p:spPr>
      </p:pic>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20</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1694659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50" name="Shape 350"/>
          <p:cNvPicPr preferRelativeResize="0">
            <a:picLocks noChangeAspect="1"/>
          </p:cNvPicPr>
          <p:nvPr/>
        </p:nvPicPr>
        <p:blipFill rotWithShape="1">
          <a:blip r:embed="rId3">
            <a:alphaModFix/>
          </a:blip>
          <a:srcRect/>
          <a:stretch/>
        </p:blipFill>
        <p:spPr>
          <a:xfrm>
            <a:off x="548671" y="1386681"/>
            <a:ext cx="3657600" cy="3657600"/>
          </a:xfrm>
          <a:prstGeom prst="rect">
            <a:avLst/>
          </a:prstGeom>
          <a:noFill/>
          <a:ln w="50800">
            <a:solidFill>
              <a:schemeClr val="tx1"/>
            </a:solidFill>
          </a:ln>
        </p:spPr>
      </p:pic>
      <p:pic>
        <p:nvPicPr>
          <p:cNvPr id="351" name="Shape 351"/>
          <p:cNvPicPr preferRelativeResize="0">
            <a:picLocks noChangeAspect="1"/>
          </p:cNvPicPr>
          <p:nvPr/>
        </p:nvPicPr>
        <p:blipFill rotWithShape="1">
          <a:blip r:embed="rId4">
            <a:alphaModFix/>
          </a:blip>
          <a:srcRect/>
          <a:stretch/>
        </p:blipFill>
        <p:spPr>
          <a:xfrm>
            <a:off x="5011585" y="1386681"/>
            <a:ext cx="3657600" cy="3657600"/>
          </a:xfrm>
          <a:prstGeom prst="rect">
            <a:avLst/>
          </a:prstGeom>
          <a:noFill/>
          <a:ln w="50800">
            <a:solidFill>
              <a:schemeClr val="tx1"/>
            </a:solidFill>
          </a:ln>
        </p:spPr>
      </p:pic>
      <p:sp>
        <p:nvSpPr>
          <p:cNvPr id="3" name="TextBox 2"/>
          <p:cNvSpPr txBox="1"/>
          <p:nvPr/>
        </p:nvSpPr>
        <p:spPr>
          <a:xfrm>
            <a:off x="1130174" y="5076074"/>
            <a:ext cx="2494594" cy="461665"/>
          </a:xfrm>
          <a:prstGeom prst="rect">
            <a:avLst/>
          </a:prstGeom>
          <a:noFill/>
        </p:spPr>
        <p:txBody>
          <a:bodyPr wrap="none" rtlCol="0">
            <a:spAutoFit/>
          </a:bodyPr>
          <a:lstStyle/>
          <a:p>
            <a:r>
              <a:rPr lang="en-US" sz="2400" b="1" dirty="0"/>
              <a:t>VNIR RGB 2-3-1</a:t>
            </a:r>
          </a:p>
        </p:txBody>
      </p:sp>
      <p:sp>
        <p:nvSpPr>
          <p:cNvPr id="10" name="TextBox 9"/>
          <p:cNvSpPr txBox="1"/>
          <p:nvPr/>
        </p:nvSpPr>
        <p:spPr>
          <a:xfrm>
            <a:off x="5456031" y="5076074"/>
            <a:ext cx="2768707" cy="461665"/>
          </a:xfrm>
          <a:prstGeom prst="rect">
            <a:avLst/>
          </a:prstGeom>
          <a:noFill/>
        </p:spPr>
        <p:txBody>
          <a:bodyPr wrap="none" rtlCol="0">
            <a:spAutoFit/>
          </a:bodyPr>
          <a:lstStyle/>
          <a:p>
            <a:r>
              <a:rPr lang="en-US" sz="2400" b="1" dirty="0"/>
              <a:t>TIR RGB 14-12-10</a:t>
            </a:r>
          </a:p>
        </p:txBody>
      </p:sp>
      <p:sp>
        <p:nvSpPr>
          <p:cNvPr id="2" name="Title 1"/>
          <p:cNvSpPr>
            <a:spLocks noGrp="1"/>
          </p:cNvSpPr>
          <p:nvPr>
            <p:ph type="title"/>
          </p:nvPr>
        </p:nvSpPr>
        <p:spPr>
          <a:xfrm>
            <a:off x="457200" y="114300"/>
            <a:ext cx="7886700" cy="1325562"/>
          </a:xfrm>
        </p:spPr>
        <p:txBody>
          <a:bodyPr/>
          <a:lstStyle/>
          <a:p>
            <a:r>
              <a:rPr lang="en-US" dirty="0"/>
              <a:t>TIR Band Combination</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21</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628650" y="365126"/>
            <a:ext cx="7886700" cy="1325562"/>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 A Postage Stamp</a:t>
            </a:r>
          </a:p>
        </p:txBody>
      </p:sp>
      <p:pic>
        <p:nvPicPr>
          <p:cNvPr id="191" name="Shape 191"/>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1690688"/>
            <a:ext cx="7987433" cy="3394659"/>
          </a:xfrm>
          <a:prstGeom prst="rect">
            <a:avLst/>
          </a:prstGeom>
          <a:noFill/>
          <a:ln>
            <a:noFill/>
          </a:ln>
        </p:spPr>
      </p:pic>
      <p:sp>
        <p:nvSpPr>
          <p:cNvPr id="2" name="TextBox 1"/>
          <p:cNvSpPr txBox="1"/>
          <p:nvPr/>
        </p:nvSpPr>
        <p:spPr>
          <a:xfrm>
            <a:off x="628648" y="2636103"/>
            <a:ext cx="3129383" cy="830997"/>
          </a:xfrm>
          <a:prstGeom prst="rect">
            <a:avLst/>
          </a:prstGeom>
          <a:solidFill>
            <a:schemeClr val="tx1">
              <a:lumMod val="50000"/>
              <a:lumOff val="50000"/>
            </a:schemeClr>
          </a:solidFill>
          <a:effectLst>
            <a:softEdge rad="31750"/>
          </a:effectLst>
        </p:spPr>
        <p:txBody>
          <a:bodyPr wrap="none" rtlCol="0">
            <a:spAutoFit/>
          </a:bodyPr>
          <a:lstStyle/>
          <a:p>
            <a:pPr algn="ctr"/>
            <a:r>
              <a:rPr lang="en-US" sz="2400" b="1" dirty="0"/>
              <a:t>MODIS</a:t>
            </a:r>
          </a:p>
          <a:p>
            <a:pPr algn="ctr"/>
            <a:r>
              <a:rPr lang="en-US" sz="2400" b="1" dirty="0"/>
              <a:t>1,200 km x 1,200 km</a:t>
            </a:r>
          </a:p>
        </p:txBody>
      </p:sp>
      <p:sp>
        <p:nvSpPr>
          <p:cNvPr id="3" name="TextBox 2"/>
          <p:cNvSpPr txBox="1"/>
          <p:nvPr/>
        </p:nvSpPr>
        <p:spPr>
          <a:xfrm>
            <a:off x="4572000" y="1778199"/>
            <a:ext cx="2273379" cy="830997"/>
          </a:xfrm>
          <a:prstGeom prst="rect">
            <a:avLst/>
          </a:prstGeom>
          <a:solidFill>
            <a:schemeClr val="tx1">
              <a:lumMod val="50000"/>
              <a:lumOff val="50000"/>
            </a:schemeClr>
          </a:solidFill>
          <a:effectLst>
            <a:softEdge rad="31750"/>
          </a:effectLst>
        </p:spPr>
        <p:txBody>
          <a:bodyPr wrap="none" rtlCol="0">
            <a:spAutoFit/>
          </a:bodyPr>
          <a:lstStyle/>
          <a:p>
            <a:pPr algn="ctr"/>
            <a:r>
              <a:rPr lang="en-US" sz="2400" b="1" dirty="0">
                <a:solidFill>
                  <a:schemeClr val="accent4"/>
                </a:solidFill>
              </a:rPr>
              <a:t>ASTER</a:t>
            </a:r>
          </a:p>
          <a:p>
            <a:pPr algn="ctr"/>
            <a:r>
              <a:rPr lang="en-US" sz="2400" b="1" dirty="0">
                <a:solidFill>
                  <a:schemeClr val="accent4"/>
                </a:solidFill>
              </a:rPr>
              <a:t>60 km x 60 km</a:t>
            </a:r>
          </a:p>
        </p:txBody>
      </p:sp>
      <p:cxnSp>
        <p:nvCxnSpPr>
          <p:cNvPr id="5" name="Straight Connector 4"/>
          <p:cNvCxnSpPr/>
          <p:nvPr/>
        </p:nvCxnSpPr>
        <p:spPr>
          <a:xfrm flipH="1" flipV="1">
            <a:off x="3930317" y="2037347"/>
            <a:ext cx="641683" cy="115005"/>
          </a:xfrm>
          <a:prstGeom prst="line">
            <a:avLst/>
          </a:prstGeom>
          <a:ln>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22</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125339"/>
            <a:ext cx="8305800" cy="1325700"/>
          </a:xfrm>
          <a:prstGeom prst="rect">
            <a:avLst/>
          </a:prstGeom>
        </p:spPr>
        <p:txBody>
          <a:bodyPr lIns="91425" tIns="91425" rIns="91425" bIns="91425" anchor="ctr" anchorCtr="0">
            <a:noAutofit/>
          </a:bodyPr>
          <a:lstStyle/>
          <a:p>
            <a:pPr lvl="0" rtl="0">
              <a:spcBef>
                <a:spcPts val="0"/>
              </a:spcBef>
              <a:buClr>
                <a:schemeClr val="dk1"/>
              </a:buClr>
              <a:buSzPct val="25000"/>
              <a:buFont typeface="Arial"/>
              <a:buNone/>
            </a:pPr>
            <a:r>
              <a:rPr lang="en-US" sz="4000" dirty="0"/>
              <a:t>MODIS and ASTER</a:t>
            </a:r>
            <a:r>
              <a:rPr lang="en-US" dirty="0"/>
              <a:t>: A Closer Look</a:t>
            </a:r>
            <a:endParaRPr lang="en-US" sz="4000" dirty="0"/>
          </a:p>
        </p:txBody>
      </p:sp>
      <p:pic>
        <p:nvPicPr>
          <p:cNvPr id="210" name="Shape 210"/>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589" y="3724673"/>
            <a:ext cx="5378823" cy="2285999"/>
          </a:xfrm>
          <a:prstGeom prst="rect">
            <a:avLst/>
          </a:prstGeom>
          <a:noFill/>
          <a:ln>
            <a:noFill/>
          </a:ln>
        </p:spPr>
      </p:pic>
      <p:pic>
        <p:nvPicPr>
          <p:cNvPr id="211" name="Shape 211"/>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589" y="1329440"/>
            <a:ext cx="5378823" cy="2285999"/>
          </a:xfrm>
          <a:prstGeom prst="rect">
            <a:avLst/>
          </a:prstGeom>
          <a:noFill/>
          <a:ln>
            <a:noFill/>
          </a:ln>
        </p:spPr>
      </p:pic>
      <p:sp>
        <p:nvSpPr>
          <p:cNvPr id="212" name="Shape 212"/>
          <p:cNvSpPr txBox="1"/>
          <p:nvPr/>
        </p:nvSpPr>
        <p:spPr>
          <a:xfrm>
            <a:off x="5154900" y="4729695"/>
            <a:ext cx="3989100" cy="1115700"/>
          </a:xfrm>
          <a:prstGeom prst="rect">
            <a:avLst/>
          </a:prstGeom>
          <a:noFill/>
          <a:ln>
            <a:noFill/>
          </a:ln>
        </p:spPr>
        <p:txBody>
          <a:bodyPr lIns="91425" tIns="91425" rIns="91425" bIns="91425" anchor="t" anchorCtr="0">
            <a:noAutofit/>
          </a:bodyPr>
          <a:lstStyle/>
          <a:p>
            <a:pPr lvl="0" rtl="0">
              <a:spcBef>
                <a:spcPts val="0"/>
              </a:spcBef>
              <a:buNone/>
            </a:pPr>
            <a:endParaRPr lang="en-US" dirty="0"/>
          </a:p>
        </p:txBody>
      </p:sp>
      <p:sp>
        <p:nvSpPr>
          <p:cNvPr id="213" name="Shape 213"/>
          <p:cNvSpPr txBox="1"/>
          <p:nvPr/>
        </p:nvSpPr>
        <p:spPr>
          <a:xfrm>
            <a:off x="4799604" y="5753153"/>
            <a:ext cx="3989100" cy="1115700"/>
          </a:xfrm>
          <a:prstGeom prst="rect">
            <a:avLst/>
          </a:prstGeom>
          <a:noFill/>
          <a:ln>
            <a:noFill/>
          </a:ln>
        </p:spPr>
        <p:txBody>
          <a:bodyPr lIns="91425" tIns="91425" rIns="91425" bIns="91425" anchor="t" anchorCtr="0">
            <a:noAutofit/>
          </a:bodyPr>
          <a:lstStyle/>
          <a:p>
            <a:pPr lvl="0" rtl="0">
              <a:spcBef>
                <a:spcPts val="0"/>
              </a:spcBef>
              <a:buNone/>
            </a:pPr>
            <a:endParaRPr lang="en-US" dirty="0"/>
          </a:p>
        </p:txBody>
      </p:sp>
      <p:sp>
        <p:nvSpPr>
          <p:cNvPr id="2" name="Oval 1"/>
          <p:cNvSpPr/>
          <p:nvPr/>
        </p:nvSpPr>
        <p:spPr>
          <a:xfrm>
            <a:off x="4033326" y="4375429"/>
            <a:ext cx="1048389" cy="98448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82589" y="1329440"/>
            <a:ext cx="1192955" cy="461665"/>
          </a:xfrm>
          <a:prstGeom prst="rect">
            <a:avLst/>
          </a:prstGeom>
          <a:noFill/>
        </p:spPr>
        <p:txBody>
          <a:bodyPr wrap="none" rtlCol="0">
            <a:spAutoFit/>
          </a:bodyPr>
          <a:lstStyle/>
          <a:p>
            <a:r>
              <a:rPr lang="en-US" sz="2400" b="1" dirty="0">
                <a:solidFill>
                  <a:schemeClr val="bg1"/>
                </a:solidFill>
              </a:rPr>
              <a:t>MODIS</a:t>
            </a:r>
          </a:p>
        </p:txBody>
      </p:sp>
      <p:sp>
        <p:nvSpPr>
          <p:cNvPr id="9" name="TextBox 8"/>
          <p:cNvSpPr txBox="1"/>
          <p:nvPr/>
        </p:nvSpPr>
        <p:spPr>
          <a:xfrm>
            <a:off x="1882589" y="3724673"/>
            <a:ext cx="1228221" cy="461665"/>
          </a:xfrm>
          <a:prstGeom prst="rect">
            <a:avLst/>
          </a:prstGeom>
          <a:noFill/>
        </p:spPr>
        <p:txBody>
          <a:bodyPr wrap="none" rtlCol="0">
            <a:spAutoFit/>
          </a:bodyPr>
          <a:lstStyle/>
          <a:p>
            <a:r>
              <a:rPr lang="en-US" sz="2400" b="1" dirty="0">
                <a:solidFill>
                  <a:schemeClr val="tx1"/>
                </a:solidFill>
              </a:rPr>
              <a:t>ASTER</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23</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025561932"/>
              </p:ext>
            </p:extLst>
          </p:nvPr>
        </p:nvGraphicFramePr>
        <p:xfrm>
          <a:off x="2561602" y="491272"/>
          <a:ext cx="6201398" cy="5336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57201" y="2070183"/>
            <a:ext cx="2180122" cy="2031325"/>
          </a:xfrm>
          <a:prstGeom prst="rect">
            <a:avLst/>
          </a:prstGeom>
          <a:noFill/>
        </p:spPr>
        <p:txBody>
          <a:bodyPr wrap="square" rtlCol="0">
            <a:spAutoFit/>
          </a:bodyPr>
          <a:lstStyle/>
          <a:p>
            <a:r>
              <a:rPr lang="en-US" sz="1800" b="1" dirty="0"/>
              <a:t>Example Science Data Granule Structure for ASTER L1B</a:t>
            </a:r>
          </a:p>
          <a:p>
            <a:endParaRPr lang="en-US" sz="1800" b="1" dirty="0"/>
          </a:p>
          <a:p>
            <a:r>
              <a:rPr lang="en-US" sz="1800" b="1" dirty="0"/>
              <a:t>Hierarchical Data Format (HDF)</a:t>
            </a:r>
          </a:p>
        </p:txBody>
      </p:sp>
      <p:grpSp>
        <p:nvGrpSpPr>
          <p:cNvPr id="14" name="Group 13"/>
          <p:cNvGrpSpPr/>
          <p:nvPr/>
        </p:nvGrpSpPr>
        <p:grpSpPr>
          <a:xfrm>
            <a:off x="4323300" y="2522998"/>
            <a:ext cx="1805633" cy="2917666"/>
            <a:chOff x="4044488" y="2444560"/>
            <a:chExt cx="1805633" cy="2917666"/>
          </a:xfrm>
        </p:grpSpPr>
        <p:sp>
          <p:nvSpPr>
            <p:cNvPr id="8" name="TextBox 7"/>
            <p:cNvSpPr txBox="1"/>
            <p:nvPr/>
          </p:nvSpPr>
          <p:spPr>
            <a:xfrm>
              <a:off x="4044782" y="2444560"/>
              <a:ext cx="1737360" cy="230832"/>
            </a:xfrm>
            <a:prstGeom prst="rect">
              <a:avLst/>
            </a:prstGeom>
            <a:solidFill>
              <a:schemeClr val="accent2">
                <a:lumMod val="75000"/>
              </a:schemeClr>
            </a:solidFill>
            <a:ln w="12700">
              <a:solidFill>
                <a:schemeClr val="bg1"/>
              </a:solidFill>
            </a:ln>
          </p:spPr>
          <p:txBody>
            <a:bodyPr wrap="square" rtlCol="0">
              <a:spAutoFit/>
            </a:bodyPr>
            <a:lstStyle/>
            <a:p>
              <a:pPr algn="ctr"/>
              <a:r>
                <a:rPr lang="en-US" sz="900" dirty="0">
                  <a:solidFill>
                    <a:schemeClr val="bg1"/>
                  </a:solidFill>
                </a:rPr>
                <a:t>VNIR-Specific Header</a:t>
              </a:r>
            </a:p>
          </p:txBody>
        </p:sp>
        <p:sp>
          <p:nvSpPr>
            <p:cNvPr id="9" name="TextBox 8"/>
            <p:cNvSpPr txBox="1"/>
            <p:nvPr/>
          </p:nvSpPr>
          <p:spPr>
            <a:xfrm>
              <a:off x="4111027" y="3567191"/>
              <a:ext cx="1736333" cy="230832"/>
            </a:xfrm>
            <a:prstGeom prst="rect">
              <a:avLst/>
            </a:prstGeom>
            <a:solidFill>
              <a:schemeClr val="accent2">
                <a:lumMod val="75000"/>
              </a:schemeClr>
            </a:solidFill>
            <a:ln w="12700">
              <a:solidFill>
                <a:schemeClr val="bg1"/>
              </a:solidFill>
            </a:ln>
          </p:spPr>
          <p:txBody>
            <a:bodyPr wrap="square" rtlCol="0">
              <a:spAutoFit/>
            </a:bodyPr>
            <a:lstStyle/>
            <a:p>
              <a:pPr algn="ctr"/>
              <a:r>
                <a:rPr lang="en-US" sz="900" dirty="0">
                  <a:solidFill>
                    <a:schemeClr val="bg1"/>
                  </a:solidFill>
                </a:rPr>
                <a:t>SWIR-Specific Header</a:t>
              </a:r>
            </a:p>
          </p:txBody>
        </p:sp>
        <p:sp>
          <p:nvSpPr>
            <p:cNvPr id="10" name="TextBox 9"/>
            <p:cNvSpPr txBox="1"/>
            <p:nvPr/>
          </p:nvSpPr>
          <p:spPr>
            <a:xfrm>
              <a:off x="4111027" y="4733978"/>
              <a:ext cx="1736333" cy="230832"/>
            </a:xfrm>
            <a:prstGeom prst="rect">
              <a:avLst/>
            </a:prstGeom>
            <a:solidFill>
              <a:schemeClr val="accent2">
                <a:lumMod val="75000"/>
              </a:schemeClr>
            </a:solidFill>
            <a:ln w="12700">
              <a:solidFill>
                <a:schemeClr val="bg1"/>
              </a:solidFill>
            </a:ln>
          </p:spPr>
          <p:txBody>
            <a:bodyPr wrap="square" rtlCol="0">
              <a:spAutoFit/>
            </a:bodyPr>
            <a:lstStyle/>
            <a:p>
              <a:pPr algn="ctr"/>
              <a:r>
                <a:rPr lang="en-US" sz="900" dirty="0">
                  <a:solidFill>
                    <a:schemeClr val="bg1"/>
                  </a:solidFill>
                </a:rPr>
                <a:t>TIR-Specific Header</a:t>
              </a:r>
            </a:p>
          </p:txBody>
        </p:sp>
        <p:sp>
          <p:nvSpPr>
            <p:cNvPr id="11" name="Rectangle 10"/>
            <p:cNvSpPr/>
            <p:nvPr/>
          </p:nvSpPr>
          <p:spPr>
            <a:xfrm>
              <a:off x="4044488" y="2711998"/>
              <a:ext cx="1737360" cy="369332"/>
            </a:xfrm>
            <a:prstGeom prst="rect">
              <a:avLst/>
            </a:prstGeom>
            <a:solidFill>
              <a:schemeClr val="accent2">
                <a:lumMod val="75000"/>
              </a:schemeClr>
            </a:solidFill>
            <a:ln w="12700">
              <a:solidFill>
                <a:schemeClr val="bg1"/>
              </a:solidFill>
            </a:ln>
          </p:spPr>
          <p:txBody>
            <a:bodyPr wrap="none">
              <a:spAutoFit/>
            </a:bodyPr>
            <a:lstStyle/>
            <a:p>
              <a:pPr algn="ctr"/>
              <a:r>
                <a:rPr lang="en-US" sz="900" dirty="0">
                  <a:solidFill>
                    <a:schemeClr val="bg1"/>
                  </a:solidFill>
                </a:rPr>
                <a:t>VNIR Supplementary Data</a:t>
              </a:r>
            </a:p>
            <a:p>
              <a:pPr algn="ctr"/>
              <a:r>
                <a:rPr lang="en-US" sz="900" dirty="0">
                  <a:solidFill>
                    <a:schemeClr val="bg1"/>
                  </a:solidFill>
                </a:rPr>
                <a:t>Geometric Control Table </a:t>
              </a:r>
            </a:p>
          </p:txBody>
        </p:sp>
        <p:sp>
          <p:nvSpPr>
            <p:cNvPr id="12" name="Rectangle 11"/>
            <p:cNvSpPr/>
            <p:nvPr/>
          </p:nvSpPr>
          <p:spPr>
            <a:xfrm>
              <a:off x="4092614" y="3838404"/>
              <a:ext cx="1737360" cy="369332"/>
            </a:xfrm>
            <a:prstGeom prst="rect">
              <a:avLst/>
            </a:prstGeom>
            <a:solidFill>
              <a:schemeClr val="accent2">
                <a:lumMod val="75000"/>
              </a:schemeClr>
            </a:solidFill>
            <a:ln w="12700">
              <a:solidFill>
                <a:schemeClr val="bg1"/>
              </a:solidFill>
            </a:ln>
          </p:spPr>
          <p:txBody>
            <a:bodyPr wrap="none">
              <a:spAutoFit/>
            </a:bodyPr>
            <a:lstStyle/>
            <a:p>
              <a:pPr algn="ctr"/>
              <a:r>
                <a:rPr lang="en-US" sz="900" dirty="0">
                  <a:solidFill>
                    <a:schemeClr val="bg1"/>
                  </a:solidFill>
                </a:rPr>
                <a:t>SWIR Supplementary Data</a:t>
              </a:r>
              <a:br>
                <a:rPr lang="en-US" sz="900" dirty="0">
                  <a:solidFill>
                    <a:schemeClr val="bg1"/>
                  </a:solidFill>
                </a:rPr>
              </a:br>
              <a:r>
                <a:rPr lang="en-US" sz="900" dirty="0">
                  <a:solidFill>
                    <a:schemeClr val="bg1"/>
                  </a:solidFill>
                </a:rPr>
                <a:t>Geometric Control Table </a:t>
              </a:r>
            </a:p>
          </p:txBody>
        </p:sp>
        <p:sp>
          <p:nvSpPr>
            <p:cNvPr id="13" name="Rectangle 12"/>
            <p:cNvSpPr/>
            <p:nvPr/>
          </p:nvSpPr>
          <p:spPr>
            <a:xfrm>
              <a:off x="4100924" y="4992894"/>
              <a:ext cx="1749197" cy="369332"/>
            </a:xfrm>
            <a:prstGeom prst="rect">
              <a:avLst/>
            </a:prstGeom>
            <a:solidFill>
              <a:schemeClr val="accent2">
                <a:lumMod val="75000"/>
              </a:schemeClr>
            </a:solidFill>
            <a:ln w="12700">
              <a:solidFill>
                <a:schemeClr val="bg1"/>
              </a:solidFill>
            </a:ln>
          </p:spPr>
          <p:txBody>
            <a:bodyPr wrap="none">
              <a:spAutoFit/>
            </a:bodyPr>
            <a:lstStyle/>
            <a:p>
              <a:pPr algn="ctr"/>
              <a:r>
                <a:rPr lang="en-US" sz="900" dirty="0">
                  <a:solidFill>
                    <a:schemeClr val="bg1"/>
                  </a:solidFill>
                </a:rPr>
                <a:t>TIR Supplementary</a:t>
              </a:r>
              <a:br>
                <a:rPr lang="en-US" sz="900" dirty="0">
                  <a:solidFill>
                    <a:schemeClr val="bg1"/>
                  </a:solidFill>
                </a:rPr>
              </a:br>
              <a:r>
                <a:rPr lang="en-US" sz="900" dirty="0">
                  <a:solidFill>
                    <a:schemeClr val="bg1"/>
                  </a:solidFill>
                </a:rPr>
                <a:t>Data Geometric Control Table </a:t>
              </a:r>
            </a:p>
          </p:txBody>
        </p:sp>
      </p:grpSp>
      <p:sp>
        <p:nvSpPr>
          <p:cNvPr id="15" name="Slide Number Placeholder 14"/>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24</a:t>
            </a:fld>
            <a:endParaRPr lang="en-US" sz="1200">
              <a:solidFill>
                <a:srgbClr val="888888"/>
              </a:solidFill>
              <a:ea typeface="Calibri"/>
              <a:cs typeface="Calibri"/>
              <a:sym typeface="Calibri"/>
            </a:endParaRPr>
          </a:p>
        </p:txBody>
      </p:sp>
      <p:sp>
        <p:nvSpPr>
          <p:cNvPr id="16" name="Title 1"/>
          <p:cNvSpPr>
            <a:spLocks noGrp="1"/>
          </p:cNvSpPr>
          <p:nvPr>
            <p:ph type="title"/>
          </p:nvPr>
        </p:nvSpPr>
        <p:spPr>
          <a:xfrm>
            <a:off x="457200" y="457200"/>
            <a:ext cx="3275704" cy="1325562"/>
          </a:xfrm>
        </p:spPr>
        <p:txBody>
          <a:bodyPr/>
          <a:lstStyle/>
          <a:p>
            <a:r>
              <a:rPr lang="en-US" dirty="0"/>
              <a:t>ASTER Data Products</a:t>
            </a:r>
          </a:p>
        </p:txBody>
      </p:sp>
      <p:sp>
        <p:nvSpPr>
          <p:cNvPr id="3" name="TextBox 2"/>
          <p:cNvSpPr txBox="1"/>
          <p:nvPr/>
        </p:nvSpPr>
        <p:spPr>
          <a:xfrm>
            <a:off x="7985151" y="1782762"/>
            <a:ext cx="681597" cy="523220"/>
          </a:xfrm>
          <a:prstGeom prst="rect">
            <a:avLst/>
          </a:prstGeom>
          <a:solidFill>
            <a:schemeClr val="bg1">
              <a:alpha val="58000"/>
            </a:schemeClr>
          </a:solidFill>
          <a:effectLst>
            <a:softEdge rad="31750"/>
          </a:effectLst>
        </p:spPr>
        <p:txBody>
          <a:bodyPr wrap="none" rtlCol="0">
            <a:spAutoFit/>
          </a:bodyPr>
          <a:lstStyle/>
          <a:p>
            <a:pPr algn="ctr"/>
            <a:r>
              <a:rPr lang="en-US" dirty="0"/>
              <a:t>Image</a:t>
            </a:r>
          </a:p>
          <a:p>
            <a:pPr algn="ctr"/>
            <a:r>
              <a:rPr lang="en-US" dirty="0"/>
              <a:t>Data</a:t>
            </a:r>
          </a:p>
        </p:txBody>
      </p:sp>
      <p:sp>
        <p:nvSpPr>
          <p:cNvPr id="17" name="TextBox 16"/>
          <p:cNvSpPr txBox="1"/>
          <p:nvPr/>
        </p:nvSpPr>
        <p:spPr>
          <a:xfrm>
            <a:off x="7985149" y="3353241"/>
            <a:ext cx="681597" cy="523220"/>
          </a:xfrm>
          <a:prstGeom prst="rect">
            <a:avLst/>
          </a:prstGeom>
          <a:solidFill>
            <a:schemeClr val="bg1">
              <a:alpha val="58000"/>
            </a:schemeClr>
          </a:solidFill>
          <a:effectLst>
            <a:softEdge rad="31750"/>
          </a:effectLst>
        </p:spPr>
        <p:txBody>
          <a:bodyPr wrap="none" rtlCol="0">
            <a:spAutoFit/>
          </a:bodyPr>
          <a:lstStyle/>
          <a:p>
            <a:pPr algn="ctr"/>
            <a:r>
              <a:rPr lang="en-US" dirty="0"/>
              <a:t>Image</a:t>
            </a:r>
          </a:p>
          <a:p>
            <a:pPr algn="ctr"/>
            <a:r>
              <a:rPr lang="en-US" dirty="0"/>
              <a:t>Data</a:t>
            </a:r>
          </a:p>
        </p:txBody>
      </p:sp>
      <p:sp>
        <p:nvSpPr>
          <p:cNvPr id="18" name="TextBox 17"/>
          <p:cNvSpPr txBox="1"/>
          <p:nvPr/>
        </p:nvSpPr>
        <p:spPr>
          <a:xfrm>
            <a:off x="7985149" y="4716705"/>
            <a:ext cx="681597" cy="523220"/>
          </a:xfrm>
          <a:prstGeom prst="rect">
            <a:avLst/>
          </a:prstGeom>
          <a:solidFill>
            <a:schemeClr val="bg1">
              <a:alpha val="58000"/>
            </a:schemeClr>
          </a:solidFill>
          <a:effectLst>
            <a:softEdge rad="31750"/>
          </a:effectLst>
        </p:spPr>
        <p:txBody>
          <a:bodyPr wrap="none" rtlCol="0">
            <a:spAutoFit/>
          </a:bodyPr>
          <a:lstStyle/>
          <a:p>
            <a:pPr algn="ctr"/>
            <a:r>
              <a:rPr lang="en-US" dirty="0"/>
              <a:t>Image</a:t>
            </a:r>
          </a:p>
          <a:p>
            <a:pPr algn="ctr"/>
            <a:r>
              <a:rPr lang="en-US" dirty="0"/>
              <a:t>Data</a:t>
            </a:r>
          </a:p>
        </p:txBody>
      </p:sp>
    </p:spTree>
    <p:extLst>
      <p:ext uri="{BB962C8B-B14F-4D97-AF65-F5344CB8AC3E}">
        <p14:creationId xmlns:p14="http://schemas.microsoft.com/office/powerpoint/2010/main" val="174112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8F48DCD4-1840-4788-A448-78522D1E282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E3EE85FA-51D7-446B-9D34-A31167F1872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D422244C-05C5-47B7-BC03-AECF72EEE31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3FED82D8-03DB-44CC-87B9-6AF2EE08C65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0FC7ACED-E60A-4552-8762-0443147B1B1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9B924EAC-BDC5-4254-BCA7-46E30FB7E75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D5C5A9D7-1F30-482D-A6DA-94117BEED7E7}"/>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EF520D78-F9E2-4347-8301-381D1BCDBAC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801BC3EF-553B-4A51-881E-A976FF42924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052F8D66-FD43-4785-A846-0D80E2209B8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4C281DD2-A4FE-4A80-8299-9B72DC822B4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3BB7D348-2129-4B61-9F8A-33FCC06918B4}"/>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1E197CA1-B507-4ACA-B8B5-D69240FCB90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A74C178C-BF25-4E76-A2CF-760D7C64F5B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20AE9466-11D2-4186-A29C-2C6139A61495}"/>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1E4543F6-128B-4490-A3DF-A7EEEACCE970}"/>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950B3144-1857-4D8F-AFE6-930410460CBE}"/>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graphicEl>
                                              <a:dgm id="{AC4540CB-A824-4F23-B1DC-1555E6B72D6C}"/>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graphicEl>
                                              <a:dgm id="{E35C0496-E4D9-44D9-AF77-A88C8D4C736D}"/>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graphicEl>
                                              <a:dgm id="{D109C274-17FA-4AFF-AA45-C9087AE202F2}"/>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graphicEl>
                                              <a:dgm id="{9D147DCA-D4F1-4286-ACAA-31DD6304B5FF}"/>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6">
                                            <p:graphicEl>
                                              <a:dgm id="{8F48DCD4-1840-4788-A448-78522D1E2824}"/>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6">
                                            <p:graphicEl>
                                              <a:dgm id="{E3EE85FA-51D7-446B-9D34-A31167F1872A}"/>
                                            </p:graphicEl>
                                          </p:spTgt>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6">
                                            <p:graphicEl>
                                              <a:dgm id="{D422244C-05C5-47B7-BC03-AECF72EEE31F}"/>
                                            </p:graphicEl>
                                          </p:spTgt>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6">
                                            <p:graphicEl>
                                              <a:dgm id="{3FED82D8-03DB-44CC-87B9-6AF2EE08C65E}"/>
                                            </p:graphicEl>
                                          </p:spTgt>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6">
                                            <p:graphicEl>
                                              <a:dgm id="{0FC7ACED-E60A-4552-8762-0443147B1B1E}"/>
                                            </p:graphicEl>
                                          </p:spTgt>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6">
                                            <p:graphicEl>
                                              <a:dgm id="{9B924EAC-BDC5-4254-BCA7-46E30FB7E75F}"/>
                                            </p:graphicEl>
                                          </p:spTgt>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6">
                                            <p:graphicEl>
                                              <a:dgm id="{D5C5A9D7-1F30-482D-A6DA-94117BEED7E7}"/>
                                            </p:graphicEl>
                                          </p:spTgt>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6">
                                            <p:graphicEl>
                                              <a:dgm id="{EF520D78-F9E2-4347-8301-381D1BCDBAC9}"/>
                                            </p:graphicEl>
                                          </p:spTgt>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6">
                                            <p:graphicEl>
                                              <a:dgm id="{801BC3EF-553B-4A51-881E-A976FF429248}"/>
                                            </p:graphicEl>
                                          </p:spTgt>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6">
                                            <p:graphicEl>
                                              <a:dgm id="{052F8D66-FD43-4785-A846-0D80E2209B86}"/>
                                            </p:graphicEl>
                                          </p:spTgt>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6">
                                            <p:graphicEl>
                                              <a:dgm id="{4C281DD2-A4FE-4A80-8299-9B72DC822B41}"/>
                                            </p:graphicEl>
                                          </p:spTgt>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6">
                                            <p:graphicEl>
                                              <a:dgm id="{3BB7D348-2129-4B61-9F8A-33FCC06918B4}"/>
                                            </p:graphicEl>
                                          </p:spTgt>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6">
                                            <p:graphicEl>
                                              <a:dgm id="{1E197CA1-B507-4ACA-B8B5-D69240FCB909}"/>
                                            </p:graphicEl>
                                          </p:spTgt>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6">
                                            <p:graphicEl>
                                              <a:dgm id="{A74C178C-BF25-4E76-A2CF-760D7C64F5B8}"/>
                                            </p:graphicEl>
                                          </p:spTgt>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6">
                                            <p:graphicEl>
                                              <a:dgm id="{20AE9466-11D2-4186-A29C-2C6139A61495}"/>
                                            </p:graphic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6">
                                            <p:graphicEl>
                                              <a:dgm id="{1E4543F6-128B-4490-A3DF-A7EEEACCE970}"/>
                                            </p:graphicEl>
                                          </p:spTgt>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6">
                                            <p:graphicEl>
                                              <a:dgm id="{950B3144-1857-4D8F-AFE6-930410460CBE}"/>
                                            </p:graphicEl>
                                          </p:spTgt>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6">
                                            <p:graphicEl>
                                              <a:dgm id="{AC4540CB-A824-4F23-B1DC-1555E6B72D6C}"/>
                                            </p:graphicEl>
                                          </p:spTgt>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6">
                                            <p:graphicEl>
                                              <a:dgm id="{E35C0496-E4D9-44D9-AF77-A88C8D4C736D}"/>
                                            </p:graphicEl>
                                          </p:spTgt>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6">
                                            <p:graphicEl>
                                              <a:dgm id="{D109C274-17FA-4AFF-AA45-C9087AE202F2}"/>
                                            </p:graphicEl>
                                          </p:spTgt>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6">
                                            <p:graphicEl>
                                              <a:dgm id="{9D147DCA-D4F1-4286-ACAA-31DD6304B5FF}"/>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AtOnce"/>
        </p:bldSub>
      </p:bldGraphic>
      <p:bldGraphic spid="6" grpId="1">
        <p:bldSub>
          <a:bldDgm bld="lvlAtOnce"/>
        </p:bldSub>
      </p:bldGraphic>
      <p:bldP spid="3"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ASTER Data Products</a:t>
            </a:r>
          </a:p>
        </p:txBody>
      </p:sp>
      <p:sp>
        <p:nvSpPr>
          <p:cNvPr id="3" name="Text Placeholder 2"/>
          <p:cNvSpPr>
            <a:spLocks noGrp="1"/>
          </p:cNvSpPr>
          <p:nvPr>
            <p:ph type="body" idx="1"/>
          </p:nvPr>
        </p:nvSpPr>
        <p:spPr/>
        <p:txBody>
          <a:bodyPr/>
          <a:lstStyle/>
          <a:p>
            <a:r>
              <a:rPr lang="en-US" dirty="0"/>
              <a:t>Total of 16 data products</a:t>
            </a:r>
          </a:p>
        </p:txBody>
      </p:sp>
      <p:graphicFrame>
        <p:nvGraphicFramePr>
          <p:cNvPr id="4" name="Diagram 3"/>
          <p:cNvGraphicFramePr/>
          <p:nvPr>
            <p:extLst>
              <p:ext uri="{D42A27DB-BD31-4B8C-83A1-F6EECF244321}">
                <p14:modId xmlns:p14="http://schemas.microsoft.com/office/powerpoint/2010/main" val="3921387488"/>
              </p:ext>
            </p:extLst>
          </p:nvPr>
        </p:nvGraphicFramePr>
        <p:xfrm>
          <a:off x="2502568" y="1957136"/>
          <a:ext cx="5486400" cy="3734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37674" y="2273968"/>
            <a:ext cx="2947737" cy="1015663"/>
          </a:xfrm>
          <a:prstGeom prst="rect">
            <a:avLst/>
          </a:prstGeom>
          <a:solidFill>
            <a:schemeClr val="tx1">
              <a:lumMod val="85000"/>
              <a:lumOff val="15000"/>
            </a:schemeClr>
          </a:solidFill>
          <a:scene3d>
            <a:camera prst="orthographicFront"/>
            <a:lightRig rig="threePt" dir="t"/>
          </a:scene3d>
          <a:sp3d>
            <a:bevelT/>
          </a:sp3d>
        </p:spPr>
        <p:txBody>
          <a:bodyPr wrap="square" rtlCol="0">
            <a:spAutoFit/>
          </a:bodyPr>
          <a:lstStyle/>
          <a:p>
            <a:pPr algn="ctr"/>
            <a:r>
              <a:rPr lang="en-US" sz="2000" dirty="0">
                <a:solidFill>
                  <a:schemeClr val="bg1"/>
                </a:solidFill>
              </a:rPr>
              <a:t>ASTER Level 1A is the lowest level data product available </a:t>
            </a:r>
          </a:p>
        </p:txBody>
      </p:sp>
      <p:sp>
        <p:nvSpPr>
          <p:cNvPr id="6" name="Slide Number Placeholder 5"/>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25</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231561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57200" y="305888"/>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 Data Products: Direct Download</a:t>
            </a:r>
          </a:p>
        </p:txBody>
      </p:sp>
      <p:pic>
        <p:nvPicPr>
          <p:cNvPr id="226" name="Shape 226"/>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26</a:t>
            </a:fld>
            <a:endParaRPr lang="en-US" sz="1200">
              <a:solidFill>
                <a:srgbClr val="888888"/>
              </a:solidFill>
              <a:ea typeface="Calibri"/>
              <a:cs typeface="Calibri"/>
              <a:sym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939502214"/>
              </p:ext>
            </p:extLst>
          </p:nvPr>
        </p:nvGraphicFramePr>
        <p:xfrm>
          <a:off x="600747" y="2139700"/>
          <a:ext cx="7942506" cy="1854200"/>
        </p:xfrm>
        <a:graphic>
          <a:graphicData uri="http://schemas.openxmlformats.org/drawingml/2006/table">
            <a:tbl>
              <a:tblPr firstRow="1" bandRow="1">
                <a:tableStyleId>{073A0DAA-6AF3-43AB-8588-CEC1D06C72B9}</a:tableStyleId>
              </a:tblPr>
              <a:tblGrid>
                <a:gridCol w="5907505">
                  <a:extLst>
                    <a:ext uri="{9D8B030D-6E8A-4147-A177-3AD203B41FA5}">
                      <a16:colId xmlns:a16="http://schemas.microsoft.com/office/drawing/2014/main" val="20000"/>
                    </a:ext>
                  </a:extLst>
                </a:gridCol>
                <a:gridCol w="2035001">
                  <a:extLst>
                    <a:ext uri="{9D8B030D-6E8A-4147-A177-3AD203B41FA5}">
                      <a16:colId xmlns:a16="http://schemas.microsoft.com/office/drawing/2014/main" val="20001"/>
                    </a:ext>
                  </a:extLst>
                </a:gridCol>
              </a:tblGrid>
              <a:tr h="370840">
                <a:tc>
                  <a:txBody>
                    <a:bodyPr/>
                    <a:lstStyle/>
                    <a:p>
                      <a:r>
                        <a:rPr lang="en-US" sz="1800" dirty="0"/>
                        <a:t>Name</a:t>
                      </a:r>
                    </a:p>
                  </a:txBody>
                  <a:tcPr/>
                </a:tc>
                <a:tc>
                  <a:txBody>
                    <a:bodyPr/>
                    <a:lstStyle/>
                    <a:p>
                      <a:r>
                        <a:rPr lang="en-US" sz="1800" dirty="0"/>
                        <a:t>Short Name</a:t>
                      </a:r>
                    </a:p>
                  </a:txBody>
                  <a:tcPr/>
                </a:tc>
                <a:extLst>
                  <a:ext uri="{0D108BD9-81ED-4DB2-BD59-A6C34878D82A}">
                    <a16:rowId xmlns:a16="http://schemas.microsoft.com/office/drawing/2014/main" val="10000"/>
                  </a:ext>
                </a:extLst>
              </a:tr>
              <a:tr h="370840">
                <a:tc>
                  <a:txBody>
                    <a:bodyPr/>
                    <a:lstStyle/>
                    <a:p>
                      <a:r>
                        <a:rPr lang="en-US" sz="1800" dirty="0"/>
                        <a:t>Global Digital Elevation</a:t>
                      </a:r>
                      <a:r>
                        <a:rPr lang="en-US" sz="1800" baseline="0" dirty="0"/>
                        <a:t> Model (GDEM)</a:t>
                      </a:r>
                      <a:endParaRPr lang="en-US" sz="1800" dirty="0"/>
                    </a:p>
                  </a:txBody>
                  <a:tcPr/>
                </a:tc>
                <a:tc>
                  <a:txBody>
                    <a:bodyPr/>
                    <a:lstStyle/>
                    <a:p>
                      <a:r>
                        <a:rPr lang="en-US" sz="1800" dirty="0"/>
                        <a:t>AST_GTM</a:t>
                      </a:r>
                    </a:p>
                  </a:txBody>
                  <a:tcPr/>
                </a:tc>
                <a:extLst>
                  <a:ext uri="{0D108BD9-81ED-4DB2-BD59-A6C34878D82A}">
                    <a16:rowId xmlns:a16="http://schemas.microsoft.com/office/drawing/2014/main" val="10001"/>
                  </a:ext>
                </a:extLst>
              </a:tr>
              <a:tr h="370840">
                <a:tc>
                  <a:txBody>
                    <a:bodyPr/>
                    <a:lstStyle/>
                    <a:p>
                      <a:r>
                        <a:rPr lang="en-US" sz="1800" dirty="0"/>
                        <a:t>Expedited Reconstructed Unprocessed Instrument Data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AST_L1AE</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cap="none" dirty="0">
                          <a:sym typeface="Calibri"/>
                        </a:rPr>
                        <a:t>Expedited Routine Registered At-Sensor Radiance</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cap="none" dirty="0">
                          <a:sym typeface="Calibri"/>
                        </a:rPr>
                        <a:t>AST_L1BE</a:t>
                      </a:r>
                      <a:endParaRPr lang="en-US" sz="1800"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cap="none" dirty="0">
                          <a:sym typeface="Calibri"/>
                        </a:rPr>
                        <a:t>Precision Terrain Corrected</a:t>
                      </a:r>
                      <a:endParaRPr lang="en-US" sz="1800" b="0" i="0" u="none" strike="noStrike" cap="none" dirty="0">
                        <a:solidFill>
                          <a:schemeClr val="dk1"/>
                        </a:solidFill>
                        <a:latin typeface="+mn-lt"/>
                        <a:sym typeface="Calibri"/>
                      </a:endParaRPr>
                    </a:p>
                  </a:txBody>
                  <a:tcPr/>
                </a:tc>
                <a:tc>
                  <a:txBody>
                    <a:bodyPr/>
                    <a:lstStyle/>
                    <a:p>
                      <a:r>
                        <a:rPr lang="en-US" sz="1800" u="none" strike="noStrike" cap="none" dirty="0">
                          <a:sym typeface="Calibri"/>
                        </a:rPr>
                        <a:t>AST_L1T</a:t>
                      </a:r>
                      <a:endParaRPr lang="en-US" sz="1800" dirty="0"/>
                    </a:p>
                  </a:txBody>
                  <a:tcPr/>
                </a:tc>
                <a:extLst>
                  <a:ext uri="{0D108BD9-81ED-4DB2-BD59-A6C34878D82A}">
                    <a16:rowId xmlns:a16="http://schemas.microsoft.com/office/drawing/2014/main" val="10004"/>
                  </a:ext>
                </a:extLst>
              </a:tr>
            </a:tbl>
          </a:graphicData>
        </a:graphic>
      </p:graphicFrame>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114300"/>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 L1T</a:t>
            </a:r>
          </a:p>
        </p:txBody>
      </p:sp>
      <p:sp>
        <p:nvSpPr>
          <p:cNvPr id="238" name="Shape 238"/>
          <p:cNvSpPr txBox="1">
            <a:spLocks noGrp="1"/>
          </p:cNvSpPr>
          <p:nvPr>
            <p:ph type="body" idx="1"/>
          </p:nvPr>
        </p:nvSpPr>
        <p:spPr>
          <a:xfrm>
            <a:off x="457200" y="1333500"/>
            <a:ext cx="7886700"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400" b="0" i="0" u="none" strike="noStrike" cap="none" dirty="0">
                <a:solidFill>
                  <a:schemeClr val="dk1"/>
                </a:solidFill>
                <a:ea typeface="Calibri"/>
                <a:cs typeface="Calibri"/>
                <a:sym typeface="Calibri"/>
              </a:rPr>
              <a:t>ASTER Level 1 Precision Terrain Corrected Registered At-Sensor Radiance (AST_L1T)</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dirty="0">
                <a:solidFill>
                  <a:schemeClr val="dk1"/>
                </a:solidFill>
                <a:sym typeface="Calibri"/>
              </a:rPr>
              <a:t>Applies geometric and </a:t>
            </a:r>
            <a:r>
              <a:rPr lang="en-US" sz="2400" dirty="0"/>
              <a:t>radiometric</a:t>
            </a:r>
            <a:br>
              <a:rPr lang="en-US" sz="2400" dirty="0"/>
            </a:br>
            <a:r>
              <a:rPr lang="en-US" sz="2400" b="0" i="0" u="none" strike="noStrike" cap="none" dirty="0">
                <a:solidFill>
                  <a:schemeClr val="dk1"/>
                </a:solidFill>
                <a:sym typeface="Calibri"/>
              </a:rPr>
              <a:t>corrections to a single resampling</a:t>
            </a:r>
            <a:br>
              <a:rPr lang="en-US" sz="2400" b="0" i="0" u="none" strike="noStrike" cap="none" dirty="0">
                <a:solidFill>
                  <a:schemeClr val="dk1"/>
                </a:solidFill>
                <a:sym typeface="Calibri"/>
              </a:rPr>
            </a:br>
            <a:r>
              <a:rPr lang="en-US" sz="2400" b="0" i="0" u="none" strike="noStrike" cap="none" dirty="0">
                <a:solidFill>
                  <a:schemeClr val="dk1"/>
                </a:solidFill>
                <a:sym typeface="Calibri"/>
              </a:rPr>
              <a:t>of an ASTER Level 1A scene</a:t>
            </a:r>
          </a:p>
          <a:p>
            <a:pPr marL="228600" marR="0" lvl="0" indent="-228600" algn="l" rtl="0">
              <a:lnSpc>
                <a:spcPct val="90000"/>
              </a:lnSpc>
              <a:spcBef>
                <a:spcPts val="1000"/>
              </a:spcBef>
              <a:spcAft>
                <a:spcPts val="0"/>
              </a:spcAft>
              <a:buClr>
                <a:schemeClr val="dk1"/>
              </a:buClr>
              <a:buSzPct val="100000"/>
              <a:buFont typeface="Arial"/>
              <a:buChar char="•"/>
            </a:pPr>
            <a:r>
              <a:rPr lang="en-US" sz="2400" dirty="0"/>
              <a:t>Uses identical calibrations and</a:t>
            </a:r>
            <a:br>
              <a:rPr lang="en-US" sz="2400" dirty="0"/>
            </a:br>
            <a:r>
              <a:rPr lang="en-US" sz="2400" dirty="0"/>
              <a:t>corrections applied to L1B data</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dirty="0">
                <a:solidFill>
                  <a:schemeClr val="dk1"/>
                </a:solidFill>
                <a:sym typeface="Calibri"/>
              </a:rPr>
              <a:t>Does not contain the VNIR 3B</a:t>
            </a:r>
            <a:br>
              <a:rPr lang="en-US" sz="2400" b="0" i="0" u="none" strike="noStrike" cap="none" dirty="0">
                <a:solidFill>
                  <a:schemeClr val="dk1"/>
                </a:solidFill>
                <a:sym typeface="Calibri"/>
              </a:rPr>
            </a:br>
            <a:r>
              <a:rPr lang="en-US" sz="2400" b="0" i="0" u="none" strike="noStrike" cap="none" dirty="0">
                <a:solidFill>
                  <a:schemeClr val="dk1"/>
                </a:solidFill>
                <a:sym typeface="Calibri"/>
              </a:rPr>
              <a:t>backward-looking band</a:t>
            </a:r>
          </a:p>
          <a:p>
            <a:pPr marL="228600" marR="0" lvl="0" indent="-228600" algn="l" rtl="0">
              <a:lnSpc>
                <a:spcPct val="90000"/>
              </a:lnSpc>
              <a:spcBef>
                <a:spcPts val="1000"/>
              </a:spcBef>
              <a:buClr>
                <a:schemeClr val="dk1"/>
              </a:buClr>
              <a:buSzPct val="100000"/>
              <a:buFont typeface="Arial"/>
              <a:buChar char="•"/>
            </a:pPr>
            <a:r>
              <a:rPr lang="en-US" sz="2400" b="1" i="0" u="none" strike="noStrike" cap="none" dirty="0">
                <a:solidFill>
                  <a:schemeClr val="accent2">
                    <a:lumMod val="75000"/>
                  </a:schemeClr>
                </a:solidFill>
                <a:ea typeface="Calibri"/>
                <a:cs typeface="Calibri"/>
                <a:sym typeface="Calibri"/>
              </a:rPr>
              <a:t>Soon to be input for ASTER</a:t>
            </a:r>
            <a:br>
              <a:rPr lang="en-US" sz="2400" b="1" i="0" u="none" strike="noStrike" cap="none" dirty="0">
                <a:solidFill>
                  <a:schemeClr val="accent2">
                    <a:lumMod val="75000"/>
                  </a:schemeClr>
                </a:solidFill>
                <a:ea typeface="Calibri"/>
                <a:cs typeface="Calibri"/>
                <a:sym typeface="Calibri"/>
              </a:rPr>
            </a:br>
            <a:r>
              <a:rPr lang="en-US" sz="2400" b="1" i="0" u="none" strike="noStrike" cap="none" dirty="0">
                <a:solidFill>
                  <a:schemeClr val="accent2">
                    <a:lumMod val="75000"/>
                  </a:schemeClr>
                </a:solidFill>
                <a:ea typeface="Calibri"/>
                <a:cs typeface="Calibri"/>
                <a:sym typeface="Calibri"/>
              </a:rPr>
              <a:t>on-demand products</a:t>
            </a:r>
          </a:p>
        </p:txBody>
      </p:sp>
      <p:pic>
        <p:nvPicPr>
          <p:cNvPr id="239" name="Shape 239"/>
          <p:cNvPicPr preferRelativeResize="0"/>
          <p:nvPr/>
        </p:nvPicPr>
        <p:blipFill rotWithShape="1">
          <a:blip r:embed="rId3">
            <a:alphaModFix/>
          </a:blip>
          <a:srcRect/>
          <a:stretch/>
        </p:blipFill>
        <p:spPr>
          <a:xfrm>
            <a:off x="1676400" y="6053137"/>
            <a:ext cx="457200" cy="384174"/>
          </a:xfrm>
          <a:prstGeom prst="rect">
            <a:avLst/>
          </a:prstGeom>
          <a:noFill/>
          <a:ln>
            <a:noFill/>
          </a:ln>
        </p:spPr>
      </p:pic>
      <p:pic>
        <p:nvPicPr>
          <p:cNvPr id="240" name="Shape 240"/>
          <p:cNvPicPr preferRelativeResize="0"/>
          <p:nvPr/>
        </p:nvPicPr>
        <p:blipFill rotWithShape="1">
          <a:blip r:embed="rId4">
            <a:alphaModFix/>
          </a:blip>
          <a:srcRect/>
          <a:stretch/>
        </p:blipFill>
        <p:spPr>
          <a:xfrm>
            <a:off x="5562601" y="1828800"/>
            <a:ext cx="3200399" cy="3200399"/>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27</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ASTER L1T Terrain Correction</a:t>
            </a:r>
          </a:p>
        </p:txBody>
      </p:sp>
      <p:graphicFrame>
        <p:nvGraphicFramePr>
          <p:cNvPr id="4" name="Table 3"/>
          <p:cNvGraphicFramePr>
            <a:graphicFrameLocks noGrp="1"/>
          </p:cNvGraphicFramePr>
          <p:nvPr>
            <p:extLst>
              <p:ext uri="{D42A27DB-BD31-4B8C-83A1-F6EECF244321}">
                <p14:modId xmlns:p14="http://schemas.microsoft.com/office/powerpoint/2010/main" val="2519692968"/>
              </p:ext>
            </p:extLst>
          </p:nvPr>
        </p:nvGraphicFramePr>
        <p:xfrm>
          <a:off x="946485" y="1942432"/>
          <a:ext cx="7251030" cy="2286000"/>
        </p:xfrm>
        <a:graphic>
          <a:graphicData uri="http://schemas.openxmlformats.org/drawingml/2006/table">
            <a:tbl>
              <a:tblPr firstRow="1" bandRow="1">
                <a:tableStyleId>{793D81CF-94F2-401A-BA57-92F5A7B2D0C5}</a:tableStyleId>
              </a:tblPr>
              <a:tblGrid>
                <a:gridCol w="2417010">
                  <a:extLst>
                    <a:ext uri="{9D8B030D-6E8A-4147-A177-3AD203B41FA5}">
                      <a16:colId xmlns:a16="http://schemas.microsoft.com/office/drawing/2014/main" val="20000"/>
                    </a:ext>
                  </a:extLst>
                </a:gridCol>
                <a:gridCol w="2417010">
                  <a:extLst>
                    <a:ext uri="{9D8B030D-6E8A-4147-A177-3AD203B41FA5}">
                      <a16:colId xmlns:a16="http://schemas.microsoft.com/office/drawing/2014/main" val="20001"/>
                    </a:ext>
                  </a:extLst>
                </a:gridCol>
                <a:gridCol w="2417010">
                  <a:extLst>
                    <a:ext uri="{9D8B030D-6E8A-4147-A177-3AD203B41FA5}">
                      <a16:colId xmlns:a16="http://schemas.microsoft.com/office/drawing/2014/main" val="20002"/>
                    </a:ext>
                  </a:extLst>
                </a:gridCol>
              </a:tblGrid>
              <a:tr h="370840">
                <a:tc>
                  <a:txBody>
                    <a:bodyPr/>
                    <a:lstStyle/>
                    <a:p>
                      <a:r>
                        <a:rPr lang="en-US" sz="2000" dirty="0"/>
                        <a:t>Level of Correction</a:t>
                      </a:r>
                      <a:endParaRPr lang="en-US" sz="2000" b="1" dirty="0"/>
                    </a:p>
                  </a:txBody>
                  <a:tcPr>
                    <a:lnL w="12700" cap="flat" cmpd="sng" algn="ctr">
                      <a:solidFill>
                        <a:schemeClr val="tx1"/>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Corrected with</a:t>
                      </a:r>
                      <a:r>
                        <a:rPr lang="en-US" sz="2000" baseline="0" dirty="0"/>
                        <a:t> DEM* (terrain)</a:t>
                      </a:r>
                      <a:endParaRPr lang="en-US" sz="2000" b="1" dirty="0"/>
                    </a:p>
                  </a:txBody>
                  <a:tcP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Corrected with GCP** (precision)</a:t>
                      </a:r>
                      <a:endParaRPr lang="en-US" sz="2000" b="1" dirty="0"/>
                    </a:p>
                  </a:txBody>
                  <a:tcP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sz="2000" dirty="0" err="1"/>
                        <a:t>Terrain+Precision</a:t>
                      </a:r>
                      <a:endParaRPr lang="en-US" sz="2000" dirty="0"/>
                    </a:p>
                  </a:txBody>
                  <a:tcPr>
                    <a:lnL w="12700" cap="flat" cmpd="sng" algn="ctr">
                      <a:solidFill>
                        <a:schemeClr val="tx1"/>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X</a:t>
                      </a:r>
                    </a:p>
                  </a:txBody>
                  <a:tcP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X</a:t>
                      </a:r>
                    </a:p>
                  </a:txBody>
                  <a:tcP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sz="2000" dirty="0" err="1"/>
                        <a:t>Terrain+Systematic</a:t>
                      </a:r>
                      <a:endParaRPr lang="en-US" sz="2000" dirty="0"/>
                    </a:p>
                  </a:txBody>
                  <a:tcPr>
                    <a:lnL w="12700" cap="flat" cmpd="sng" algn="ctr">
                      <a:solidFill>
                        <a:schemeClr val="tx1"/>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X</a:t>
                      </a:r>
                    </a:p>
                  </a:txBody>
                  <a:tcP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p>
                  </a:txBody>
                  <a:tcP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sz="2000" dirty="0"/>
                        <a:t>Precision</a:t>
                      </a:r>
                    </a:p>
                  </a:txBody>
                  <a:tcPr>
                    <a:lnL w="12700" cap="flat" cmpd="sng" algn="ctr">
                      <a:solidFill>
                        <a:schemeClr val="tx1"/>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t>X</a:t>
                      </a:r>
                    </a:p>
                  </a:txBody>
                  <a:tcP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sz="2000" dirty="0"/>
                        <a:t>Systematic</a:t>
                      </a:r>
                    </a:p>
                  </a:txBody>
                  <a:tcPr>
                    <a:lnL w="12700" cap="flat" cmpd="sng" algn="ctr">
                      <a:solidFill>
                        <a:schemeClr val="tx1"/>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a:lnL w="1905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p>
                  </a:txBody>
                  <a:tcP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TextBox 4"/>
          <p:cNvSpPr txBox="1"/>
          <p:nvPr/>
        </p:nvSpPr>
        <p:spPr>
          <a:xfrm>
            <a:off x="946485" y="4276888"/>
            <a:ext cx="5291833" cy="523220"/>
          </a:xfrm>
          <a:prstGeom prst="rect">
            <a:avLst/>
          </a:prstGeom>
          <a:noFill/>
        </p:spPr>
        <p:txBody>
          <a:bodyPr wrap="none" rtlCol="0">
            <a:spAutoFit/>
          </a:bodyPr>
          <a:lstStyle/>
          <a:p>
            <a:r>
              <a:rPr lang="en-US" dirty="0"/>
              <a:t>* Global Land Survey (GLS) 2000 Digital Elevation Model (DEM)</a:t>
            </a:r>
          </a:p>
          <a:p>
            <a:r>
              <a:rPr lang="en-US" dirty="0"/>
              <a:t>** GLS2000 Ground Control Points (GCP)</a:t>
            </a:r>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28</a:t>
            </a:fld>
            <a:endParaRPr lang="en-US" sz="1200">
              <a:solidFill>
                <a:srgbClr val="888888"/>
              </a:solidFill>
              <a:ea typeface="Calibri"/>
              <a:cs typeface="Calibri"/>
              <a:sym typeface="Calibri"/>
            </a:endParaRPr>
          </a:p>
        </p:txBody>
      </p:sp>
      <p:grpSp>
        <p:nvGrpSpPr>
          <p:cNvPr id="15" name="Group 14"/>
          <p:cNvGrpSpPr/>
          <p:nvPr/>
        </p:nvGrpSpPr>
        <p:grpSpPr>
          <a:xfrm>
            <a:off x="565433" y="2278477"/>
            <a:ext cx="8058150" cy="1289304"/>
            <a:chOff x="597517" y="2278477"/>
            <a:chExt cx="8058150" cy="1289304"/>
          </a:xfrm>
          <a:effectLst>
            <a:outerShdw blurRad="50800" dist="38100" dir="2700000" algn="tl" rotWithShape="0">
              <a:prstClr val="black">
                <a:alpha val="40000"/>
              </a:prstClr>
            </a:outerShdw>
          </a:effectLst>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17" y="2278477"/>
              <a:ext cx="8058150" cy="1289304"/>
            </a:xfrm>
            <a:prstGeom prst="rect">
              <a:avLst/>
            </a:prstGeom>
            <a:ln w="28575">
              <a:solidFill>
                <a:schemeClr val="tx1"/>
              </a:solidFill>
            </a:ln>
          </p:spPr>
        </p:pic>
        <p:cxnSp>
          <p:nvCxnSpPr>
            <p:cNvPr id="10" name="Straight Connector 9"/>
            <p:cNvCxnSpPr/>
            <p:nvPr/>
          </p:nvCxnSpPr>
          <p:spPr>
            <a:xfrm flipV="1">
              <a:off x="2104232" y="2855496"/>
              <a:ext cx="5547852" cy="130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516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25" y="1333500"/>
            <a:ext cx="7904550" cy="4489784"/>
          </a:xfrm>
          <a:prstGeom prst="rect">
            <a:avLst/>
          </a:prstGeom>
        </p:spPr>
      </p:pic>
      <p:sp>
        <p:nvSpPr>
          <p:cNvPr id="5" name="Title 4"/>
          <p:cNvSpPr>
            <a:spLocks noGrp="1"/>
          </p:cNvSpPr>
          <p:nvPr>
            <p:ph type="title"/>
          </p:nvPr>
        </p:nvSpPr>
        <p:spPr>
          <a:xfrm>
            <a:off x="457200" y="114300"/>
            <a:ext cx="7886700" cy="1325562"/>
          </a:xfrm>
        </p:spPr>
        <p:txBody>
          <a:bodyPr/>
          <a:lstStyle/>
          <a:p>
            <a:r>
              <a:rPr lang="en-US" dirty="0"/>
              <a:t>ASTER L1T Scene Rotation</a:t>
            </a: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29</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286496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122238"/>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LP DAAC Mission Statement</a:t>
            </a:r>
          </a:p>
        </p:txBody>
      </p:sp>
      <p:sp>
        <p:nvSpPr>
          <p:cNvPr id="139" name="Shape 139"/>
          <p:cNvSpPr txBox="1">
            <a:spLocks noGrp="1"/>
          </p:cNvSpPr>
          <p:nvPr>
            <p:ph type="body" idx="1"/>
          </p:nvPr>
        </p:nvSpPr>
        <p:spPr>
          <a:xfrm>
            <a:off x="546498" y="1966912"/>
            <a:ext cx="4495800" cy="2862263"/>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dirty="0">
                <a:solidFill>
                  <a:schemeClr val="bg1"/>
                </a:solidFill>
                <a:ea typeface="Calibri"/>
                <a:cs typeface="Calibri"/>
                <a:sym typeface="Calibri"/>
              </a:rPr>
              <a:t>To process, archive, and distribute land data products to NASA PI’s, </a:t>
            </a:r>
            <a:br>
              <a:rPr lang="en-US" sz="2800" b="0" i="0" u="none" strike="noStrike" cap="none" dirty="0">
                <a:solidFill>
                  <a:schemeClr val="bg1"/>
                </a:solidFill>
                <a:ea typeface="Calibri"/>
                <a:cs typeface="Calibri"/>
                <a:sym typeface="Calibri"/>
              </a:rPr>
            </a:br>
            <a:r>
              <a:rPr lang="en-US" sz="2800" b="0" i="0" u="none" strike="noStrike" cap="none" dirty="0">
                <a:solidFill>
                  <a:schemeClr val="bg1"/>
                </a:solidFill>
                <a:ea typeface="Calibri"/>
                <a:cs typeface="Calibri"/>
                <a:sym typeface="Calibri"/>
              </a:rPr>
              <a:t>DOI land managers, and 100,000’s of users in the international earth science remote sensing community</a:t>
            </a:r>
          </a:p>
          <a:p>
            <a:pPr marL="228600" marR="0" lvl="0" indent="-228600" algn="ctr" rtl="0">
              <a:lnSpc>
                <a:spcPct val="90000"/>
              </a:lnSpc>
              <a:spcBef>
                <a:spcPts val="1000"/>
              </a:spcBef>
              <a:buClr>
                <a:schemeClr val="dk1"/>
              </a:buClr>
              <a:buSzPct val="100000"/>
              <a:buFont typeface="Arial"/>
              <a:buNone/>
            </a:pPr>
            <a:endParaRPr sz="2800" b="0" i="0" u="none" strike="noStrike" cap="none" dirty="0">
              <a:solidFill>
                <a:schemeClr val="bg1"/>
              </a:solidFill>
              <a:ea typeface="Calibri"/>
              <a:cs typeface="Calibri"/>
              <a:sym typeface="Calibri"/>
            </a:endParaRPr>
          </a:p>
        </p:txBody>
      </p:sp>
      <p:pic>
        <p:nvPicPr>
          <p:cNvPr id="140" name="Shape 140"/>
          <p:cNvPicPr preferRelativeResize="0"/>
          <p:nvPr/>
        </p:nvPicPr>
        <p:blipFill rotWithShape="1">
          <a:blip r:embed="rId3">
            <a:alphaModFix/>
          </a:blip>
          <a:srcRect/>
          <a:stretch/>
        </p:blipFill>
        <p:spPr>
          <a:xfrm>
            <a:off x="5042298" y="1447800"/>
            <a:ext cx="3828910" cy="3657600"/>
          </a:xfrm>
          <a:prstGeom prst="rect">
            <a:avLst/>
          </a:prstGeom>
          <a:noFill/>
          <a:ln>
            <a:noFill/>
          </a:ln>
          <a:effectLst>
            <a:glow rad="139700">
              <a:schemeClr val="tx1">
                <a:lumMod val="75000"/>
                <a:lumOff val="25000"/>
                <a:alpha val="40000"/>
              </a:schemeClr>
            </a:glow>
          </a:effectLst>
        </p:spPr>
      </p:pic>
      <p:pic>
        <p:nvPicPr>
          <p:cNvPr id="141" name="Shape 141"/>
          <p:cNvPicPr preferRelativeResize="0"/>
          <p:nvPr/>
        </p:nvPicPr>
        <p:blipFill rotWithShape="1">
          <a:blip r:embed="rId4">
            <a:alphaModFix/>
          </a:blip>
          <a:srcRect/>
          <a:stretch/>
        </p:blipFill>
        <p:spPr>
          <a:xfrm>
            <a:off x="1676400" y="6053137"/>
            <a:ext cx="457200" cy="384174"/>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132347"/>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 L1T Product Contents</a:t>
            </a:r>
          </a:p>
        </p:txBody>
      </p:sp>
      <p:sp>
        <p:nvSpPr>
          <p:cNvPr id="246" name="Shape 246"/>
          <p:cNvSpPr txBox="1">
            <a:spLocks noGrp="1"/>
          </p:cNvSpPr>
          <p:nvPr>
            <p:ph type="body" idx="1"/>
          </p:nvPr>
        </p:nvSpPr>
        <p:spPr>
          <a:xfrm>
            <a:off x="457200" y="1333500"/>
            <a:ext cx="7886700"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b="0" i="0" u="none" strike="noStrike" cap="none" dirty="0">
                <a:solidFill>
                  <a:schemeClr val="dk1"/>
                </a:solidFill>
                <a:ea typeface="Calibri"/>
                <a:cs typeface="Calibri"/>
                <a:sym typeface="Calibri"/>
              </a:rPr>
              <a:t>ASTER L1T is a </a:t>
            </a:r>
            <a:r>
              <a:rPr lang="en-US" b="1" i="0" u="sng" strike="noStrike" cap="none" dirty="0">
                <a:solidFill>
                  <a:schemeClr val="dk1"/>
                </a:solidFill>
                <a:ea typeface="Calibri"/>
                <a:cs typeface="Calibri"/>
                <a:sym typeface="Calibri"/>
              </a:rPr>
              <a:t>multi-file</a:t>
            </a:r>
            <a:r>
              <a:rPr lang="en-US" b="0" i="0" u="none" strike="noStrike" cap="none" dirty="0">
                <a:solidFill>
                  <a:schemeClr val="dk1"/>
                </a:solidFill>
                <a:ea typeface="Calibri"/>
                <a:cs typeface="Calibri"/>
                <a:sym typeface="Calibri"/>
              </a:rPr>
              <a:t> product</a:t>
            </a:r>
          </a:p>
          <a:p>
            <a:pPr marL="228600" marR="0" lvl="0" indent="-228600" algn="l" rtl="0">
              <a:lnSpc>
                <a:spcPct val="90000"/>
              </a:lnSpc>
              <a:spcBef>
                <a:spcPts val="0"/>
              </a:spcBef>
              <a:spcAft>
                <a:spcPts val="0"/>
              </a:spcAft>
              <a:buClr>
                <a:schemeClr val="dk1"/>
              </a:buClr>
              <a:buSzPct val="100000"/>
              <a:buFont typeface="Arial"/>
              <a:buChar char="•"/>
            </a:pPr>
            <a:r>
              <a:rPr lang="en-US" b="0" i="0" u="none" strike="noStrike" cap="none" dirty="0">
                <a:solidFill>
                  <a:schemeClr val="dk1"/>
                </a:solidFill>
                <a:ea typeface="Calibri"/>
                <a:cs typeface="Calibri"/>
                <a:sym typeface="Calibri"/>
              </a:rPr>
              <a:t>Science Data (.HDF) and metadata (.XML)</a:t>
            </a:r>
          </a:p>
          <a:p>
            <a:pPr marL="228600" marR="0" lvl="0" indent="-228600" algn="l" rtl="0">
              <a:lnSpc>
                <a:spcPct val="90000"/>
              </a:lnSpc>
              <a:spcBef>
                <a:spcPts val="1000"/>
              </a:spcBef>
              <a:spcAft>
                <a:spcPts val="0"/>
              </a:spcAft>
              <a:buClr>
                <a:schemeClr val="dk1"/>
              </a:buClr>
              <a:buSzPct val="100000"/>
              <a:buFont typeface="Arial"/>
              <a:buChar char="•"/>
            </a:pPr>
            <a:r>
              <a:rPr lang="en-US" b="0" i="0" u="none" strike="noStrike" cap="none" dirty="0">
                <a:solidFill>
                  <a:schemeClr val="dk1"/>
                </a:solidFill>
                <a:ea typeface="Calibri"/>
                <a:cs typeface="Calibri"/>
                <a:sym typeface="Calibri"/>
              </a:rPr>
              <a:t>VNIR and TIR Full Resolution Browses (</a:t>
            </a:r>
            <a:r>
              <a:rPr lang="en-US" b="0" i="0" u="none" strike="noStrike" cap="none" dirty="0" err="1">
                <a:solidFill>
                  <a:schemeClr val="dk1"/>
                </a:solidFill>
                <a:ea typeface="Calibri"/>
                <a:cs typeface="Calibri"/>
                <a:sym typeface="Calibri"/>
              </a:rPr>
              <a:t>GeoTIFF</a:t>
            </a:r>
            <a:r>
              <a:rPr lang="en-US" b="0" i="0" u="none" strike="noStrike" cap="none" dirty="0">
                <a:solidFill>
                  <a:schemeClr val="dk1"/>
                </a:solidFill>
                <a:ea typeface="Calibri"/>
                <a:cs typeface="Calibri"/>
                <a:sym typeface="Calibri"/>
              </a:rPr>
              <a:t>)</a:t>
            </a:r>
          </a:p>
          <a:p>
            <a:pPr marL="228600" marR="0" lvl="0" indent="-228600" algn="l" rtl="0">
              <a:lnSpc>
                <a:spcPct val="90000"/>
              </a:lnSpc>
              <a:spcBef>
                <a:spcPts val="1000"/>
              </a:spcBef>
              <a:spcAft>
                <a:spcPts val="0"/>
              </a:spcAft>
              <a:buClr>
                <a:schemeClr val="dk1"/>
              </a:buClr>
              <a:buSzPct val="100000"/>
              <a:buFont typeface="Arial"/>
              <a:buChar char="•"/>
            </a:pPr>
            <a:r>
              <a:rPr lang="en-US" b="0" i="0" u="none" strike="noStrike" cap="none" dirty="0">
                <a:solidFill>
                  <a:schemeClr val="dk1"/>
                </a:solidFill>
                <a:ea typeface="Calibri"/>
                <a:cs typeface="Calibri"/>
                <a:sym typeface="Calibri"/>
              </a:rPr>
              <a:t>Quality Assessment (QA) file (.txt) and metadata (.XML)</a:t>
            </a:r>
          </a:p>
          <a:p>
            <a:pPr marL="228600" marR="0" lvl="0" indent="-228600" algn="l" rtl="0">
              <a:lnSpc>
                <a:spcPct val="90000"/>
              </a:lnSpc>
              <a:spcBef>
                <a:spcPts val="1000"/>
              </a:spcBef>
              <a:spcAft>
                <a:spcPts val="0"/>
              </a:spcAft>
              <a:buClr>
                <a:schemeClr val="dk1"/>
              </a:buClr>
              <a:buSzPct val="100000"/>
              <a:buFont typeface="Arial"/>
              <a:buChar char="•"/>
            </a:pPr>
            <a:r>
              <a:rPr lang="en-US" b="0" i="0" u="none" strike="noStrike" cap="none" dirty="0">
                <a:solidFill>
                  <a:schemeClr val="dk1"/>
                </a:solidFill>
                <a:ea typeface="Calibri"/>
                <a:cs typeface="Calibri"/>
                <a:sym typeface="Calibri"/>
              </a:rPr>
              <a:t>Bundled Browse (.HDF) and metadata (.XML)</a:t>
            </a:r>
          </a:p>
          <a:p>
            <a:pPr marL="228600" marR="0" lvl="0" indent="-228600" algn="l" rtl="0">
              <a:lnSpc>
                <a:spcPct val="90000"/>
              </a:lnSpc>
              <a:spcBef>
                <a:spcPts val="1000"/>
              </a:spcBef>
              <a:spcAft>
                <a:spcPts val="0"/>
              </a:spcAft>
              <a:buClr>
                <a:schemeClr val="dk1"/>
              </a:buClr>
              <a:buSzPct val="100000"/>
              <a:buFont typeface="Arial"/>
              <a:buChar char="•"/>
            </a:pPr>
            <a:r>
              <a:rPr lang="en-US" b="0" i="0" u="none" strike="noStrike" cap="none" dirty="0">
                <a:solidFill>
                  <a:schemeClr val="dk1"/>
                </a:solidFill>
                <a:ea typeface="Calibri"/>
                <a:cs typeface="Calibri"/>
                <a:sym typeface="Calibri"/>
              </a:rPr>
              <a:t>VNIR, TIR, and QA browses (.jpeg)</a:t>
            </a:r>
          </a:p>
          <a:p>
            <a:pPr marL="228600" marR="0" lvl="0" indent="-228600" algn="l" rtl="0">
              <a:lnSpc>
                <a:spcPct val="90000"/>
              </a:lnSpc>
              <a:spcBef>
                <a:spcPts val="1000"/>
              </a:spcBef>
              <a:buClr>
                <a:schemeClr val="dk1"/>
              </a:buClr>
              <a:buSzPct val="100000"/>
              <a:buFont typeface="Arial"/>
              <a:buNone/>
            </a:pPr>
            <a:endParaRPr b="0" i="0" u="none" strike="noStrike" cap="none" dirty="0">
              <a:solidFill>
                <a:schemeClr val="dk1"/>
              </a:solidFill>
              <a:ea typeface="Calibri"/>
              <a:cs typeface="Calibri"/>
              <a:sym typeface="Calibri"/>
            </a:endParaRPr>
          </a:p>
        </p:txBody>
      </p:sp>
      <p:pic>
        <p:nvPicPr>
          <p:cNvPr id="249" name="Shape 249"/>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30</a:t>
            </a:fld>
            <a:endParaRPr lang="en-US" sz="1200">
              <a:solidFill>
                <a:srgbClr val="888888"/>
              </a:solidFill>
              <a:ea typeface="Calibri"/>
              <a:cs typeface="Calibri"/>
              <a:sym typeface="Calibri"/>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79045" y="312822"/>
            <a:ext cx="7886700" cy="1325562"/>
          </a:xfrm>
          <a:prstGeom prst="rect">
            <a:avLst/>
          </a:prstGeom>
          <a:noFill/>
          <a:ln>
            <a:noFill/>
          </a:ln>
        </p:spPr>
        <p:txBody>
          <a:bodyPr lIns="91425" tIns="45700" rIns="91425" bIns="45700" anchor="ctr" anchorCtr="0">
            <a:noAutofit/>
          </a:bodyPr>
          <a:lstStyle/>
          <a:p>
            <a:pPr lvl="0">
              <a:buSzPct val="25000"/>
            </a:pPr>
            <a:r>
              <a:rPr lang="en-US" dirty="0"/>
              <a:t>ASTER L1T GIS-Ready Browse: VNIR</a:t>
            </a:r>
            <a:endParaRPr lang="en-US" sz="4400" b="0" i="0" u="none" strike="noStrike" cap="none" dirty="0">
              <a:solidFill>
                <a:schemeClr val="dk1"/>
              </a:solidFill>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45" y="1691640"/>
            <a:ext cx="3912973" cy="34747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615" y="1690688"/>
            <a:ext cx="3917385" cy="3474720"/>
          </a:xfrm>
          <a:prstGeom prst="rect">
            <a:avLst/>
          </a:prstGeom>
        </p:spPr>
      </p:pic>
      <p:sp>
        <p:nvSpPr>
          <p:cNvPr id="4" name="TextBox 3"/>
          <p:cNvSpPr txBox="1"/>
          <p:nvPr/>
        </p:nvSpPr>
        <p:spPr>
          <a:xfrm>
            <a:off x="479045" y="5165408"/>
            <a:ext cx="2069797" cy="646331"/>
          </a:xfrm>
          <a:prstGeom prst="rect">
            <a:avLst/>
          </a:prstGeom>
          <a:noFill/>
        </p:spPr>
        <p:txBody>
          <a:bodyPr wrap="none" rtlCol="0">
            <a:spAutoFit/>
          </a:bodyPr>
          <a:lstStyle/>
          <a:p>
            <a:r>
              <a:rPr lang="en-US" sz="1800" b="1" dirty="0"/>
              <a:t>With SWIR data:</a:t>
            </a:r>
            <a:br>
              <a:rPr lang="en-US" sz="1800" b="1" dirty="0"/>
            </a:br>
            <a:r>
              <a:rPr lang="en-US" sz="1800" b="1" dirty="0"/>
              <a:t>Bands RGB 4-3-2</a:t>
            </a:r>
          </a:p>
        </p:txBody>
      </p:sp>
      <p:sp>
        <p:nvSpPr>
          <p:cNvPr id="11" name="TextBox 10"/>
          <p:cNvSpPr txBox="1"/>
          <p:nvPr/>
        </p:nvSpPr>
        <p:spPr>
          <a:xfrm>
            <a:off x="4735545" y="5165408"/>
            <a:ext cx="3929410" cy="646331"/>
          </a:xfrm>
          <a:prstGeom prst="rect">
            <a:avLst/>
          </a:prstGeom>
          <a:noFill/>
        </p:spPr>
        <p:txBody>
          <a:bodyPr wrap="square" rtlCol="0">
            <a:spAutoFit/>
          </a:bodyPr>
          <a:lstStyle/>
          <a:p>
            <a:r>
              <a:rPr lang="en-US" sz="1800" b="1" dirty="0"/>
              <a:t>With VNIR-only data: </a:t>
            </a:r>
            <a:br>
              <a:rPr lang="en-US" sz="1800" b="1" dirty="0"/>
            </a:br>
            <a:r>
              <a:rPr lang="en-US" sz="1800" b="1" dirty="0"/>
              <a:t>Bands RGB 2-3-1</a:t>
            </a:r>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31</a:t>
            </a:fld>
            <a:endParaRPr lang="en-US" sz="1200">
              <a:solidFill>
                <a:srgbClr val="888888"/>
              </a:solidFill>
              <a:ea typeface="Calibri"/>
              <a:cs typeface="Calibri"/>
              <a:sym typeface="Calibri"/>
            </a:endParaRPr>
          </a:p>
        </p:txBody>
      </p:sp>
      <p:sp>
        <p:nvSpPr>
          <p:cNvPr id="6" name="TextBox 5"/>
          <p:cNvSpPr txBox="1"/>
          <p:nvPr/>
        </p:nvSpPr>
        <p:spPr>
          <a:xfrm>
            <a:off x="527171" y="1726975"/>
            <a:ext cx="1451038" cy="338554"/>
          </a:xfrm>
          <a:prstGeom prst="rect">
            <a:avLst/>
          </a:prstGeom>
          <a:solidFill>
            <a:schemeClr val="tx1">
              <a:lumMod val="65000"/>
              <a:lumOff val="35000"/>
            </a:schemeClr>
          </a:solidFill>
        </p:spPr>
        <p:txBody>
          <a:bodyPr wrap="none" rtlCol="0">
            <a:spAutoFit/>
          </a:bodyPr>
          <a:lstStyle/>
          <a:p>
            <a:r>
              <a:rPr lang="en-US" sz="1600" b="1" dirty="0">
                <a:solidFill>
                  <a:schemeClr val="bg1"/>
                </a:solidFill>
              </a:rPr>
              <a:t>July 14, 2002</a:t>
            </a:r>
          </a:p>
        </p:txBody>
      </p:sp>
      <p:sp>
        <p:nvSpPr>
          <p:cNvPr id="9" name="TextBox 8"/>
          <p:cNvSpPr txBox="1"/>
          <p:nvPr/>
        </p:nvSpPr>
        <p:spPr>
          <a:xfrm>
            <a:off x="4910660" y="1748147"/>
            <a:ext cx="1827744" cy="338554"/>
          </a:xfrm>
          <a:prstGeom prst="rect">
            <a:avLst/>
          </a:prstGeom>
          <a:solidFill>
            <a:schemeClr val="tx1">
              <a:lumMod val="65000"/>
              <a:lumOff val="35000"/>
            </a:schemeClr>
          </a:solidFill>
        </p:spPr>
        <p:txBody>
          <a:bodyPr wrap="none" rtlCol="0">
            <a:spAutoFit/>
          </a:bodyPr>
          <a:lstStyle/>
          <a:p>
            <a:r>
              <a:rPr lang="en-US" sz="1600" b="1" dirty="0">
                <a:solidFill>
                  <a:schemeClr val="bg1"/>
                </a:solidFill>
              </a:rPr>
              <a:t>October 19, 2014</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385008"/>
            <a:ext cx="8305800" cy="1325562"/>
          </a:xfrm>
          <a:prstGeom prst="rect">
            <a:avLst/>
          </a:prstGeom>
          <a:noFill/>
          <a:ln>
            <a:noFill/>
          </a:ln>
        </p:spPr>
        <p:txBody>
          <a:bodyPr lIns="91425" tIns="45700" rIns="91425" bIns="45700" anchor="ctr" anchorCtr="0">
            <a:noAutofit/>
          </a:bodyPr>
          <a:lstStyle/>
          <a:p>
            <a:pPr lvl="0">
              <a:buSzPct val="25000"/>
            </a:pPr>
            <a:r>
              <a:rPr lang="en-US" dirty="0"/>
              <a:t>ASTER L1T GIS-Ready Browse: TIR</a:t>
            </a:r>
            <a:endParaRPr sz="4400" b="0" i="0" u="none" strike="noStrike" cap="none" dirty="0">
              <a:solidFill>
                <a:schemeClr val="dk1"/>
              </a:solidFill>
              <a:sym typeface="Calibri"/>
            </a:endParaRPr>
          </a:p>
        </p:txBody>
      </p:sp>
      <p:sp>
        <p:nvSpPr>
          <p:cNvPr id="273" name="Shape 273"/>
          <p:cNvSpPr txBox="1">
            <a:spLocks noGrp="1"/>
          </p:cNvSpPr>
          <p:nvPr>
            <p:ph type="body" idx="1"/>
          </p:nvPr>
        </p:nvSpPr>
        <p:spPr>
          <a:xfrm>
            <a:off x="628650" y="1825625"/>
            <a:ext cx="355833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None/>
            </a:pPr>
            <a:r>
              <a:rPr lang="en-US" sz="2400" b="1" i="0" u="none" strike="noStrike" cap="none" dirty="0">
                <a:solidFill>
                  <a:schemeClr val="dk1"/>
                </a:solidFill>
                <a:ea typeface="Calibri"/>
                <a:cs typeface="Calibri"/>
                <a:sym typeface="Calibri"/>
              </a:rPr>
              <a:t>Bands RGB 14-12-10</a:t>
            </a:r>
            <a:endParaRPr sz="2400" b="1" i="0" u="none" strike="noStrike" cap="none" dirty="0">
              <a:solidFill>
                <a:schemeClr val="dk1"/>
              </a:solidFill>
              <a:ea typeface="Calibri"/>
              <a:cs typeface="Calibri"/>
              <a:sym typeface="Calibri"/>
            </a:endParaRPr>
          </a:p>
        </p:txBody>
      </p:sp>
      <p:pic>
        <p:nvPicPr>
          <p:cNvPr id="274" name="Shape 274"/>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913816" y="1825625"/>
            <a:ext cx="4572000" cy="41148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816" y="1825625"/>
            <a:ext cx="4572000" cy="4114800"/>
          </a:xfrm>
          <a:prstGeom prst="rect">
            <a:avLst/>
          </a:prstGeom>
        </p:spPr>
      </p:pic>
      <p:grpSp>
        <p:nvGrpSpPr>
          <p:cNvPr id="4" name="Group 3"/>
          <p:cNvGrpSpPr/>
          <p:nvPr/>
        </p:nvGrpSpPr>
        <p:grpSpPr>
          <a:xfrm>
            <a:off x="5927570" y="2834713"/>
            <a:ext cx="2205984" cy="2036659"/>
            <a:chOff x="5927570" y="2834713"/>
            <a:chExt cx="2205984" cy="2036659"/>
          </a:xfrm>
        </p:grpSpPr>
        <p:sp>
          <p:nvSpPr>
            <p:cNvPr id="3" name="TextBox 2"/>
            <p:cNvSpPr txBox="1"/>
            <p:nvPr/>
          </p:nvSpPr>
          <p:spPr>
            <a:xfrm>
              <a:off x="6810756" y="4417763"/>
              <a:ext cx="1322798" cy="338554"/>
            </a:xfrm>
            <a:prstGeom prst="rect">
              <a:avLst/>
            </a:prstGeom>
            <a:noFill/>
          </p:spPr>
          <p:txBody>
            <a:bodyPr wrap="none" rtlCol="0">
              <a:spAutoFit/>
            </a:bodyPr>
            <a:lstStyle/>
            <a:p>
              <a:r>
                <a:rPr lang="en-US" sz="1600" b="1" dirty="0" err="1"/>
                <a:t>Nyiragongo</a:t>
              </a:r>
              <a:endParaRPr lang="en-US" sz="1600" b="1" dirty="0"/>
            </a:p>
          </p:txBody>
        </p:sp>
        <p:sp>
          <p:nvSpPr>
            <p:cNvPr id="7" name="TextBox 6"/>
            <p:cNvSpPr txBox="1"/>
            <p:nvPr/>
          </p:nvSpPr>
          <p:spPr>
            <a:xfrm>
              <a:off x="5927570" y="2834713"/>
              <a:ext cx="1438214" cy="338554"/>
            </a:xfrm>
            <a:prstGeom prst="rect">
              <a:avLst/>
            </a:prstGeom>
            <a:noFill/>
          </p:spPr>
          <p:txBody>
            <a:bodyPr wrap="none" rtlCol="0">
              <a:spAutoFit/>
            </a:bodyPr>
            <a:lstStyle/>
            <a:p>
              <a:r>
                <a:rPr lang="en-US" sz="1600" b="1" dirty="0"/>
                <a:t>Nyamuragira</a:t>
              </a:r>
            </a:p>
          </p:txBody>
        </p:sp>
        <p:cxnSp>
          <p:nvCxnSpPr>
            <p:cNvPr id="5" name="Straight Connector 4"/>
            <p:cNvCxnSpPr>
              <a:stCxn id="7" idx="2"/>
            </p:cNvCxnSpPr>
            <p:nvPr/>
          </p:nvCxnSpPr>
          <p:spPr>
            <a:xfrm flipH="1">
              <a:off x="6092329" y="3173267"/>
              <a:ext cx="554348" cy="17586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810756" y="4748054"/>
              <a:ext cx="554348" cy="123318"/>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 name="Slide Number Placeholder 8"/>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32</a:t>
            </a:fld>
            <a:endParaRPr lang="en-US" sz="1200">
              <a:solidFill>
                <a:srgbClr val="888888"/>
              </a:solidFill>
              <a:ea typeface="Calibri"/>
              <a:cs typeface="Calibri"/>
              <a:sym typeface="Calibri"/>
            </a:endParaRPr>
          </a:p>
        </p:txBody>
      </p:sp>
      <p:sp>
        <p:nvSpPr>
          <p:cNvPr id="14" name="TextBox 13"/>
          <p:cNvSpPr txBox="1"/>
          <p:nvPr/>
        </p:nvSpPr>
        <p:spPr>
          <a:xfrm>
            <a:off x="3994026" y="1905835"/>
            <a:ext cx="1826141" cy="338554"/>
          </a:xfrm>
          <a:prstGeom prst="rect">
            <a:avLst/>
          </a:prstGeom>
          <a:solidFill>
            <a:schemeClr val="tx1">
              <a:lumMod val="65000"/>
              <a:lumOff val="35000"/>
            </a:schemeClr>
          </a:solidFill>
        </p:spPr>
        <p:txBody>
          <a:bodyPr wrap="none" rtlCol="0">
            <a:spAutoFit/>
          </a:bodyPr>
          <a:lstStyle/>
          <a:p>
            <a:r>
              <a:rPr lang="en-US" sz="1600" b="1" dirty="0">
                <a:solidFill>
                  <a:schemeClr val="bg1"/>
                </a:solidFill>
              </a:rPr>
              <a:t>January 29, 2014</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ASTER QA Report</a:t>
            </a:r>
          </a:p>
        </p:txBody>
      </p:sp>
      <p:sp>
        <p:nvSpPr>
          <p:cNvPr id="3" name="Text Placeholder 2"/>
          <p:cNvSpPr>
            <a:spLocks noGrp="1"/>
          </p:cNvSpPr>
          <p:nvPr>
            <p:ph type="body" idx="1"/>
          </p:nvPr>
        </p:nvSpPr>
        <p:spPr>
          <a:xfrm>
            <a:off x="457200" y="1333500"/>
            <a:ext cx="8123382" cy="4351338"/>
          </a:xfrm>
        </p:spPr>
        <p:txBody>
          <a:bodyPr/>
          <a:lstStyle/>
          <a:p>
            <a:r>
              <a:rPr lang="en-US" dirty="0"/>
              <a:t>Only produced if:</a:t>
            </a:r>
          </a:p>
          <a:p>
            <a:pPr lvl="1"/>
            <a:r>
              <a:rPr lang="en-US" dirty="0">
                <a:latin typeface="+mj-lt"/>
              </a:rPr>
              <a:t>Precision correction is attempted</a:t>
            </a:r>
          </a:p>
          <a:p>
            <a:pPr lvl="1"/>
            <a:r>
              <a:rPr lang="en-US" dirty="0">
                <a:latin typeface="+mj-lt"/>
              </a:rPr>
              <a:t>VNIR or SWIR telescopes collected data</a:t>
            </a:r>
          </a:p>
          <a:p>
            <a:pPr lvl="1"/>
            <a:r>
              <a:rPr lang="en-US" dirty="0">
                <a:latin typeface="+mj-lt"/>
              </a:rPr>
              <a:t>Scene was collected during the day</a:t>
            </a:r>
          </a:p>
          <a:p>
            <a:r>
              <a:rPr lang="en-US" dirty="0"/>
              <a:t>The report summarizes:</a:t>
            </a:r>
          </a:p>
          <a:p>
            <a:pPr lvl="1"/>
            <a:r>
              <a:rPr lang="en-US" dirty="0">
                <a:latin typeface="+mj-lt"/>
              </a:rPr>
              <a:t>Total correlated GCPs</a:t>
            </a:r>
          </a:p>
          <a:p>
            <a:pPr lvl="1"/>
            <a:r>
              <a:rPr lang="en-US" dirty="0">
                <a:latin typeface="+mj-lt"/>
              </a:rPr>
              <a:t>Mean, median, and standard deviation in pixel offset</a:t>
            </a:r>
          </a:p>
          <a:p>
            <a:pPr lvl="1"/>
            <a:r>
              <a:rPr lang="en-US" dirty="0">
                <a:latin typeface="+mj-lt"/>
              </a:rPr>
              <a:t>Mean, median, and standard deviation in RMSE by quadrant and full scene</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33</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2257873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a:picLocks noChangeAspect="1"/>
          </p:cNvPicPr>
          <p:nvPr/>
        </p:nvPicPr>
        <p:blipFill rotWithShape="1">
          <a:blip r:embed="rId3">
            <a:alphaModFix/>
          </a:blip>
          <a:srcRect/>
          <a:stretch/>
        </p:blipFill>
        <p:spPr>
          <a:xfrm>
            <a:off x="3451933" y="1439862"/>
            <a:ext cx="5178719" cy="4602182"/>
          </a:xfrm>
          <a:prstGeom prst="rect">
            <a:avLst/>
          </a:prstGeom>
          <a:noFill/>
          <a:ln>
            <a:noFill/>
          </a:ln>
        </p:spPr>
      </p:pic>
      <p:pic>
        <p:nvPicPr>
          <p:cNvPr id="255" name="Shape 255"/>
          <p:cNvPicPr preferRelativeResize="0"/>
          <p:nvPr/>
        </p:nvPicPr>
        <p:blipFill rotWithShape="1">
          <a:blip r:embed="rId4">
            <a:alphaModFix/>
          </a:blip>
          <a:srcRect/>
          <a:stretch/>
        </p:blipFill>
        <p:spPr>
          <a:xfrm>
            <a:off x="1676400" y="6053137"/>
            <a:ext cx="457200" cy="384174"/>
          </a:xfrm>
          <a:prstGeom prst="rect">
            <a:avLst/>
          </a:prstGeom>
          <a:noFill/>
          <a:ln>
            <a:noFill/>
          </a:ln>
        </p:spPr>
      </p:pic>
      <p:sp>
        <p:nvSpPr>
          <p:cNvPr id="256" name="Shape 256"/>
          <p:cNvSpPr txBox="1"/>
          <p:nvPr/>
        </p:nvSpPr>
        <p:spPr>
          <a:xfrm>
            <a:off x="457199" y="2582779"/>
            <a:ext cx="3938337" cy="1151018"/>
          </a:xfrm>
          <a:prstGeom prst="rect">
            <a:avLst/>
          </a:prstGeom>
          <a:noFill/>
          <a:ln>
            <a:noFill/>
          </a:ln>
        </p:spPr>
        <p:txBody>
          <a:bodyPr lIns="91425" tIns="45700" rIns="91425" bIns="45700" anchor="t" anchorCtr="0">
            <a:noAutofit/>
          </a:bodyPr>
          <a:lstStyle/>
          <a:p>
            <a:pPr lvl="0">
              <a:buSzPct val="25000"/>
            </a:pPr>
            <a:r>
              <a:rPr lang="en-US" sz="2400" dirty="0">
                <a:solidFill>
                  <a:schemeClr val="tx1"/>
                </a:solidFill>
                <a:latin typeface="+mj-lt"/>
                <a:ea typeface="Calibri"/>
                <a:cs typeface="Calibri"/>
                <a:sym typeface="Calibri"/>
              </a:rPr>
              <a:t>Quality Assessment (QA) Browse: JPEG image with </a:t>
            </a:r>
            <a:r>
              <a:rPr lang="en-US" sz="2400" dirty="0"/>
              <a:t>markers for GCPs used during the geometric verification quality check</a:t>
            </a:r>
            <a:endParaRPr lang="en-US" sz="2400" dirty="0">
              <a:solidFill>
                <a:schemeClr val="tx1"/>
              </a:solidFill>
              <a:latin typeface="+mj-lt"/>
              <a:ea typeface="Calibri"/>
              <a:cs typeface="Calibri"/>
              <a:sym typeface="Calibri"/>
            </a:endParaRPr>
          </a:p>
        </p:txBody>
      </p:sp>
      <p:sp>
        <p:nvSpPr>
          <p:cNvPr id="257" name="Shape 257"/>
          <p:cNvSpPr txBox="1">
            <a:spLocks noGrp="1"/>
          </p:cNvSpPr>
          <p:nvPr>
            <p:ph type="title"/>
          </p:nvPr>
        </p:nvSpPr>
        <p:spPr>
          <a:xfrm>
            <a:off x="457200" y="292579"/>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 L1T Browse: Quality Assessment (QA)</a:t>
            </a: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34</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284915"/>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0" i="0" u="none" strike="noStrike" cap="none" dirty="0">
                <a:solidFill>
                  <a:schemeClr val="dk1"/>
                </a:solidFill>
                <a:ea typeface="Calibri"/>
                <a:cs typeface="Calibri"/>
                <a:sym typeface="Calibri"/>
              </a:rPr>
              <a:t>Terra ASTER Data Products: </a:t>
            </a:r>
            <a:br>
              <a:rPr lang="en-US" b="0" i="0" u="none" strike="noStrike" cap="none" dirty="0">
                <a:solidFill>
                  <a:schemeClr val="dk1"/>
                </a:solidFill>
                <a:ea typeface="Calibri"/>
                <a:cs typeface="Calibri"/>
                <a:sym typeface="Calibri"/>
              </a:rPr>
            </a:br>
            <a:r>
              <a:rPr lang="en-US" b="0" i="0" u="none" strike="noStrike" cap="none" dirty="0">
                <a:solidFill>
                  <a:schemeClr val="dk1"/>
                </a:solidFill>
                <a:ea typeface="Calibri"/>
                <a:cs typeface="Calibri"/>
                <a:sym typeface="Calibri"/>
              </a:rPr>
              <a:t>Processed On-Demand</a:t>
            </a: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35</a:t>
            </a:fld>
            <a:endParaRPr lang="en-US" sz="1200">
              <a:solidFill>
                <a:srgbClr val="888888"/>
              </a:solidFill>
              <a:ea typeface="Calibri"/>
              <a:cs typeface="Calibri"/>
              <a:sym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590037878"/>
              </p:ext>
            </p:extLst>
          </p:nvPr>
        </p:nvGraphicFramePr>
        <p:xfrm>
          <a:off x="670213" y="1750327"/>
          <a:ext cx="7845137" cy="3735540"/>
        </p:xfrm>
        <a:graphic>
          <a:graphicData uri="http://schemas.openxmlformats.org/drawingml/2006/table">
            <a:tbl>
              <a:tblPr firstRow="1" bandRow="1">
                <a:tableStyleId>{793D81CF-94F2-401A-BA57-92F5A7B2D0C5}</a:tableStyleId>
              </a:tblPr>
              <a:tblGrid>
                <a:gridCol w="4672712">
                  <a:extLst>
                    <a:ext uri="{9D8B030D-6E8A-4147-A177-3AD203B41FA5}">
                      <a16:colId xmlns:a16="http://schemas.microsoft.com/office/drawing/2014/main" val="20000"/>
                    </a:ext>
                  </a:extLst>
                </a:gridCol>
                <a:gridCol w="3172425">
                  <a:extLst>
                    <a:ext uri="{9D8B030D-6E8A-4147-A177-3AD203B41FA5}">
                      <a16:colId xmlns:a16="http://schemas.microsoft.com/office/drawing/2014/main" val="20001"/>
                    </a:ext>
                  </a:extLst>
                </a:gridCol>
              </a:tblGrid>
              <a:tr h="443700">
                <a:tc>
                  <a:txBody>
                    <a:bodyPr/>
                    <a:lstStyle/>
                    <a:p>
                      <a:r>
                        <a:rPr lang="en-US" sz="1600" dirty="0"/>
                        <a:t>Name</a:t>
                      </a:r>
                    </a:p>
                  </a:txBody>
                  <a:tcPr/>
                </a:tc>
                <a:tc>
                  <a:txBody>
                    <a:bodyPr/>
                    <a:lstStyle/>
                    <a:p>
                      <a:r>
                        <a:rPr lang="en-US" sz="1600" dirty="0"/>
                        <a:t>Short Name</a:t>
                      </a:r>
                    </a:p>
                  </a:txBody>
                  <a:tcPr/>
                </a:tc>
                <a:extLst>
                  <a:ext uri="{0D108BD9-81ED-4DB2-BD59-A6C34878D82A}">
                    <a16:rowId xmlns:a16="http://schemas.microsoft.com/office/drawing/2014/main" val="10000"/>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Reconstructed Unprocessed Instrument Data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AST_L1A</a:t>
                      </a:r>
                    </a:p>
                  </a:txBody>
                  <a:tcPr/>
                </a:tc>
                <a:extLst>
                  <a:ext uri="{0D108BD9-81ED-4DB2-BD59-A6C34878D82A}">
                    <a16:rowId xmlns:a16="http://schemas.microsoft.com/office/drawing/2014/main" val="10001"/>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Registered At-Sensor Radiance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AST_L1B</a:t>
                      </a:r>
                    </a:p>
                  </a:txBody>
                  <a:tcPr/>
                </a:tc>
                <a:extLst>
                  <a:ext uri="{0D108BD9-81ED-4DB2-BD59-A6C34878D82A}">
                    <a16:rowId xmlns:a16="http://schemas.microsoft.com/office/drawing/2014/main" val="10002"/>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Surface Emissivity</a:t>
                      </a:r>
                      <a:endParaRPr lang="en-US" sz="1600" dirty="0">
                        <a:solidFill>
                          <a:srgbClr val="000000"/>
                        </a:solidFill>
                      </a:endParaRPr>
                    </a:p>
                  </a:txBody>
                  <a:tcPr/>
                </a:tc>
                <a:tc>
                  <a:txBody>
                    <a:bodyPr/>
                    <a:lstStyle/>
                    <a:p>
                      <a:r>
                        <a:rPr lang="en-US" sz="1600" dirty="0"/>
                        <a:t>AST_05</a:t>
                      </a:r>
                    </a:p>
                  </a:txBody>
                  <a:tcPr/>
                </a:tc>
                <a:extLst>
                  <a:ext uri="{0D108BD9-81ED-4DB2-BD59-A6C34878D82A}">
                    <a16:rowId xmlns:a16="http://schemas.microsoft.com/office/drawing/2014/main" val="10003"/>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Surface Reflectance</a:t>
                      </a:r>
                      <a:endParaRPr lang="en-US" sz="1600" dirty="0">
                        <a:solidFill>
                          <a:srgbClr val="000000"/>
                        </a:solidFill>
                      </a:endParaRPr>
                    </a:p>
                  </a:txBody>
                  <a:tcPr/>
                </a:tc>
                <a:tc>
                  <a:txBody>
                    <a:bodyPr/>
                    <a:lstStyle/>
                    <a:p>
                      <a:r>
                        <a:rPr lang="en-US" sz="1600" dirty="0"/>
                        <a:t>AST_07, AST_07XT</a:t>
                      </a:r>
                    </a:p>
                  </a:txBody>
                  <a:tcPr/>
                </a:tc>
                <a:extLst>
                  <a:ext uri="{0D108BD9-81ED-4DB2-BD59-A6C34878D82A}">
                    <a16:rowId xmlns:a16="http://schemas.microsoft.com/office/drawing/2014/main" val="10004"/>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Surface Kinetic Temperature</a:t>
                      </a:r>
                      <a:endParaRPr lang="en-US" sz="1600" dirty="0">
                        <a:solidFill>
                          <a:srgbClr val="000000"/>
                        </a:solidFill>
                      </a:endParaRPr>
                    </a:p>
                  </a:txBody>
                  <a:tcPr/>
                </a:tc>
                <a:tc>
                  <a:txBody>
                    <a:bodyPr/>
                    <a:lstStyle/>
                    <a:p>
                      <a:r>
                        <a:rPr lang="en-US" sz="1600" dirty="0"/>
                        <a:t>AST_08</a:t>
                      </a:r>
                    </a:p>
                  </a:txBody>
                  <a:tcPr/>
                </a:tc>
                <a:extLst>
                  <a:ext uri="{0D108BD9-81ED-4DB2-BD59-A6C34878D82A}">
                    <a16:rowId xmlns:a16="http://schemas.microsoft.com/office/drawing/2014/main" val="10005"/>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Surface Radiance</a:t>
                      </a:r>
                      <a:endParaRPr lang="en-US" sz="1600" dirty="0">
                        <a:solidFill>
                          <a:srgbClr val="000000"/>
                        </a:solidFill>
                      </a:endParaRPr>
                    </a:p>
                  </a:txBody>
                  <a:tcPr/>
                </a:tc>
                <a:tc>
                  <a:txBody>
                    <a:bodyPr/>
                    <a:lstStyle/>
                    <a:p>
                      <a:r>
                        <a:rPr lang="en-US" sz="1600" dirty="0"/>
                        <a:t>AST_09, AST_09XT, AST_09T</a:t>
                      </a:r>
                    </a:p>
                  </a:txBody>
                  <a:tcPr/>
                </a:tc>
                <a:extLst>
                  <a:ext uri="{0D108BD9-81ED-4DB2-BD59-A6C34878D82A}">
                    <a16:rowId xmlns:a16="http://schemas.microsoft.com/office/drawing/2014/main" val="10006"/>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Digital Elevation Model (DEM) (scene-based)</a:t>
                      </a:r>
                      <a:endParaRPr lang="en-US" sz="1600" dirty="0">
                        <a:solidFill>
                          <a:srgbClr val="000000"/>
                        </a:solidFill>
                      </a:endParaRPr>
                    </a:p>
                  </a:txBody>
                  <a:tcPr/>
                </a:tc>
                <a:tc>
                  <a:txBody>
                    <a:bodyPr/>
                    <a:lstStyle/>
                    <a:p>
                      <a:r>
                        <a:rPr lang="en-US" sz="1600" dirty="0"/>
                        <a:t>AST14DEM</a:t>
                      </a:r>
                    </a:p>
                  </a:txBody>
                  <a:tcPr/>
                </a:tc>
                <a:extLst>
                  <a:ext uri="{0D108BD9-81ED-4DB2-BD59-A6C34878D82A}">
                    <a16:rowId xmlns:a16="http://schemas.microsoft.com/office/drawing/2014/main" val="10007"/>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Orthorectified</a:t>
                      </a:r>
                      <a:r>
                        <a:rPr lang="en-US" sz="1600" dirty="0"/>
                        <a:t> Register At-Sensor</a:t>
                      </a:r>
                      <a:r>
                        <a:rPr lang="en-US" sz="1600" baseline="0" dirty="0"/>
                        <a:t> </a:t>
                      </a:r>
                      <a:r>
                        <a:rPr lang="en-US" sz="1600" dirty="0"/>
                        <a:t>Radiance</a:t>
                      </a:r>
                      <a:endParaRPr lang="en-US" sz="1600" dirty="0">
                        <a:solidFill>
                          <a:srgbClr val="000000"/>
                        </a:solidFill>
                      </a:endParaRPr>
                    </a:p>
                  </a:txBody>
                  <a:tcPr/>
                </a:tc>
                <a:tc>
                  <a:txBody>
                    <a:bodyPr/>
                    <a:lstStyle/>
                    <a:p>
                      <a:r>
                        <a:rPr lang="en-US" sz="1600" dirty="0"/>
                        <a:t>AST14OTH</a:t>
                      </a:r>
                    </a:p>
                  </a:txBody>
                  <a:tcPr/>
                </a:tc>
                <a:extLst>
                  <a:ext uri="{0D108BD9-81ED-4DB2-BD59-A6C34878D82A}">
                    <a16:rowId xmlns:a16="http://schemas.microsoft.com/office/drawing/2014/main" val="10008"/>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Orthorectified</a:t>
                      </a:r>
                      <a:r>
                        <a:rPr lang="en-US" sz="1600" dirty="0"/>
                        <a:t> Radiance and DEM</a:t>
                      </a:r>
                      <a:endParaRPr lang="en-US" sz="16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AST14DMO</a:t>
                      </a:r>
                      <a:endParaRPr lang="en-US" sz="1600" dirty="0">
                        <a:solidFill>
                          <a:srgbClr val="000000"/>
                        </a:solidFill>
                      </a:endParaRPr>
                    </a:p>
                  </a:txBody>
                  <a:tcPr/>
                </a:tc>
                <a:extLst>
                  <a:ext uri="{0D108BD9-81ED-4DB2-BD59-A6C34878D82A}">
                    <a16:rowId xmlns:a16="http://schemas.microsoft.com/office/drawing/2014/main" val="10009"/>
                  </a:ext>
                </a:extLst>
              </a:tr>
            </a:tbl>
          </a:graphicData>
        </a:graphic>
      </p:graphicFrame>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199" y="284916"/>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0" i="0" u="none" strike="noStrike" cap="none" dirty="0">
                <a:solidFill>
                  <a:schemeClr val="dk1"/>
                </a:solidFill>
                <a:ea typeface="Calibri"/>
                <a:cs typeface="Calibri"/>
                <a:sym typeface="Calibri"/>
              </a:rPr>
              <a:t>Differences between ASTER products</a:t>
            </a:r>
          </a:p>
        </p:txBody>
      </p:sp>
      <p:graphicFrame>
        <p:nvGraphicFramePr>
          <p:cNvPr id="2" name="Table 1"/>
          <p:cNvGraphicFramePr>
            <a:graphicFrameLocks noGrp="1"/>
          </p:cNvGraphicFramePr>
          <p:nvPr>
            <p:extLst>
              <p:ext uri="{D42A27DB-BD31-4B8C-83A1-F6EECF244321}">
                <p14:modId xmlns:p14="http://schemas.microsoft.com/office/powerpoint/2010/main" val="3549762266"/>
              </p:ext>
            </p:extLst>
          </p:nvPr>
        </p:nvGraphicFramePr>
        <p:xfrm>
          <a:off x="457199" y="2506980"/>
          <a:ext cx="8305801" cy="1844040"/>
        </p:xfrm>
        <a:graphic>
          <a:graphicData uri="http://schemas.openxmlformats.org/drawingml/2006/table">
            <a:tbl>
              <a:tblPr firstRow="1" bandRow="1">
                <a:tableStyleId>{793D81CF-94F2-401A-BA57-92F5A7B2D0C5}</a:tableStyleId>
              </a:tblPr>
              <a:tblGrid>
                <a:gridCol w="1114929">
                  <a:extLst>
                    <a:ext uri="{9D8B030D-6E8A-4147-A177-3AD203B41FA5}">
                      <a16:colId xmlns:a16="http://schemas.microsoft.com/office/drawing/2014/main" val="20000"/>
                    </a:ext>
                  </a:extLst>
                </a:gridCol>
                <a:gridCol w="1258157">
                  <a:extLst>
                    <a:ext uri="{9D8B030D-6E8A-4147-A177-3AD203B41FA5}">
                      <a16:colId xmlns:a16="http://schemas.microsoft.com/office/drawing/2014/main" val="20001"/>
                    </a:ext>
                  </a:extLst>
                </a:gridCol>
                <a:gridCol w="1186543">
                  <a:extLst>
                    <a:ext uri="{9D8B030D-6E8A-4147-A177-3AD203B41FA5}">
                      <a16:colId xmlns:a16="http://schemas.microsoft.com/office/drawing/2014/main" val="20002"/>
                    </a:ext>
                  </a:extLst>
                </a:gridCol>
                <a:gridCol w="1186543">
                  <a:extLst>
                    <a:ext uri="{9D8B030D-6E8A-4147-A177-3AD203B41FA5}">
                      <a16:colId xmlns:a16="http://schemas.microsoft.com/office/drawing/2014/main" val="20003"/>
                    </a:ext>
                  </a:extLst>
                </a:gridCol>
                <a:gridCol w="1186543">
                  <a:extLst>
                    <a:ext uri="{9D8B030D-6E8A-4147-A177-3AD203B41FA5}">
                      <a16:colId xmlns:a16="http://schemas.microsoft.com/office/drawing/2014/main" val="20004"/>
                    </a:ext>
                  </a:extLst>
                </a:gridCol>
                <a:gridCol w="1186543">
                  <a:extLst>
                    <a:ext uri="{9D8B030D-6E8A-4147-A177-3AD203B41FA5}">
                      <a16:colId xmlns:a16="http://schemas.microsoft.com/office/drawing/2014/main" val="20005"/>
                    </a:ext>
                  </a:extLst>
                </a:gridCol>
                <a:gridCol w="1186543">
                  <a:extLst>
                    <a:ext uri="{9D8B030D-6E8A-4147-A177-3AD203B41FA5}">
                      <a16:colId xmlns:a16="http://schemas.microsoft.com/office/drawing/2014/main" val="20006"/>
                    </a:ext>
                  </a:extLst>
                </a:gridCol>
              </a:tblGrid>
              <a:tr h="370840">
                <a:tc>
                  <a:txBody>
                    <a:bodyPr/>
                    <a:lstStyle/>
                    <a:p>
                      <a:r>
                        <a:rPr lang="en-US" dirty="0"/>
                        <a:t>Data Product</a:t>
                      </a:r>
                      <a:endParaRPr lang="en-US" b="1" dirty="0"/>
                    </a:p>
                  </a:txBody>
                  <a:tcPr/>
                </a:tc>
                <a:tc>
                  <a:txBody>
                    <a:bodyPr/>
                    <a:lstStyle/>
                    <a:p>
                      <a:r>
                        <a:rPr lang="en-US" dirty="0"/>
                        <a:t>Radiometric Correction</a:t>
                      </a:r>
                      <a:endParaRPr lang="en-US" b="1" dirty="0"/>
                    </a:p>
                  </a:txBody>
                  <a:tcPr/>
                </a:tc>
                <a:tc>
                  <a:txBody>
                    <a:bodyPr/>
                    <a:lstStyle/>
                    <a:p>
                      <a:r>
                        <a:rPr lang="en-US" dirty="0"/>
                        <a:t>Geometric Correction (satellite)</a:t>
                      </a:r>
                      <a:endParaRPr lang="en-US" b="1" dirty="0"/>
                    </a:p>
                  </a:txBody>
                  <a:tcPr/>
                </a:tc>
                <a:tc>
                  <a:txBody>
                    <a:bodyPr/>
                    <a:lstStyle/>
                    <a:p>
                      <a:r>
                        <a:rPr lang="en-US" dirty="0"/>
                        <a:t>Geometric Correction (terrain)</a:t>
                      </a:r>
                      <a:endParaRPr lang="en-US" b="1" dirty="0"/>
                    </a:p>
                  </a:txBody>
                  <a:tcPr/>
                </a:tc>
                <a:tc>
                  <a:txBody>
                    <a:bodyPr/>
                    <a:lstStyle/>
                    <a:p>
                      <a:r>
                        <a:rPr lang="en-US" dirty="0"/>
                        <a:t>Geometric Correction (precision)</a:t>
                      </a:r>
                      <a:endParaRPr lang="en-US" b="1" dirty="0"/>
                    </a:p>
                  </a:txBody>
                  <a:tcPr/>
                </a:tc>
                <a:tc>
                  <a:txBody>
                    <a:bodyPr/>
                    <a:lstStyle/>
                    <a:p>
                      <a:r>
                        <a:rPr lang="en-US" dirty="0"/>
                        <a:t>North-up</a:t>
                      </a:r>
                      <a:r>
                        <a:rPr lang="en-US" baseline="0" dirty="0"/>
                        <a:t> Scene Orientation</a:t>
                      </a:r>
                      <a:endParaRPr lang="en-US" b="1" dirty="0"/>
                    </a:p>
                  </a:txBody>
                  <a:tcPr/>
                </a:tc>
                <a:tc>
                  <a:txBody>
                    <a:bodyPr/>
                    <a:lstStyle/>
                    <a:p>
                      <a:r>
                        <a:rPr lang="en-US" dirty="0"/>
                        <a:t>GIS-Ready</a:t>
                      </a:r>
                      <a:r>
                        <a:rPr lang="en-US" baseline="0" dirty="0"/>
                        <a:t> Color Composite</a:t>
                      </a:r>
                      <a:endParaRPr lang="en-US" b="1" dirty="0"/>
                    </a:p>
                  </a:txBody>
                  <a:tcPr/>
                </a:tc>
                <a:extLst>
                  <a:ext uri="{0D108BD9-81ED-4DB2-BD59-A6C34878D82A}">
                    <a16:rowId xmlns:a16="http://schemas.microsoft.com/office/drawing/2014/main" val="10000"/>
                  </a:ext>
                </a:extLst>
              </a:tr>
              <a:tr h="370840">
                <a:tc>
                  <a:txBody>
                    <a:bodyPr/>
                    <a:lstStyle/>
                    <a:p>
                      <a:r>
                        <a:rPr lang="en-US" dirty="0"/>
                        <a:t>AST_L1T</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GLS2000</a:t>
                      </a:r>
                    </a:p>
                  </a:txBody>
                  <a:tcPr/>
                </a:tc>
                <a:tc>
                  <a:txBody>
                    <a:bodyPr/>
                    <a:lstStyle/>
                    <a:p>
                      <a:pPr algn="ctr"/>
                      <a:r>
                        <a:rPr lang="en-US" dirty="0"/>
                        <a:t>GLS2000</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1"/>
                  </a:ext>
                </a:extLst>
              </a:tr>
              <a:tr h="370840">
                <a:tc>
                  <a:txBody>
                    <a:bodyPr/>
                    <a:lstStyle/>
                    <a:p>
                      <a:r>
                        <a:rPr lang="en-US" dirty="0"/>
                        <a:t>AST_L1B</a:t>
                      </a:r>
                    </a:p>
                  </a:txBody>
                  <a:tcPr/>
                </a:tc>
                <a:tc>
                  <a:txBody>
                    <a:bodyPr/>
                    <a:lstStyle/>
                    <a:p>
                      <a:pPr algn="ctr"/>
                      <a:r>
                        <a:rPr lang="en-US" dirty="0"/>
                        <a:t>X</a:t>
                      </a:r>
                    </a:p>
                  </a:txBody>
                  <a:tcPr/>
                </a:tc>
                <a:tc>
                  <a:txBody>
                    <a:bodyPr/>
                    <a:lstStyle/>
                    <a:p>
                      <a:pPr algn="ctr"/>
                      <a:r>
                        <a:rPr lang="en-US" dirty="0"/>
                        <a:t>X</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r>
                        <a:rPr lang="en-US" dirty="0"/>
                        <a:t>AST14OTH</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AST14DEM</a:t>
                      </a:r>
                    </a:p>
                  </a:txBody>
                  <a:tcPr/>
                </a:tc>
                <a:tc>
                  <a:txBody>
                    <a:bodyPr/>
                    <a:lstStyle/>
                    <a:p>
                      <a:pPr algn="ctr"/>
                      <a:r>
                        <a:rPr lang="en-US" dirty="0"/>
                        <a:t>AST14DEM</a:t>
                      </a:r>
                    </a:p>
                  </a:txBody>
                  <a:tcPr/>
                </a:tc>
                <a:tc>
                  <a:txBody>
                    <a:bodyPr/>
                    <a:lstStyle/>
                    <a:p>
                      <a:pPr algn="ctr"/>
                      <a:r>
                        <a:rPr lang="en-US" dirty="0"/>
                        <a:t>X</a:t>
                      </a:r>
                    </a:p>
                  </a:txBody>
                  <a:tcPr/>
                </a:tc>
                <a:tc>
                  <a:txBody>
                    <a:bodyPr/>
                    <a:lstStyle/>
                    <a:p>
                      <a:pPr algn="ctr"/>
                      <a:endParaRPr lang="en-US" dirty="0"/>
                    </a:p>
                  </a:txBody>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36</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a:t>
            </a:r>
          </a:p>
        </p:txBody>
      </p:sp>
      <p:sp>
        <p:nvSpPr>
          <p:cNvPr id="3" name="Text Placeholder 2"/>
          <p:cNvSpPr>
            <a:spLocks noGrp="1"/>
          </p:cNvSpPr>
          <p:nvPr>
            <p:ph type="body" idx="1"/>
          </p:nvPr>
        </p:nvSpPr>
        <p:spPr/>
        <p:txBody>
          <a:bodyPr/>
          <a:lstStyle/>
          <a:p>
            <a:r>
              <a:rPr lang="en-US" dirty="0">
                <a:hlinkClick r:id="rId2"/>
              </a:rPr>
              <a:t>LP DAAC ASTER Product Pages</a:t>
            </a:r>
            <a:endParaRPr lang="en-US" dirty="0"/>
          </a:p>
          <a:p>
            <a:r>
              <a:rPr lang="en-US" dirty="0">
                <a:hlinkClick r:id="rId3"/>
              </a:rPr>
              <a:t>ASTER L1T Quick Reference Guide</a:t>
            </a:r>
            <a:endParaRPr lang="en-US" dirty="0"/>
          </a:p>
          <a:p>
            <a:r>
              <a:rPr lang="en-US" dirty="0">
                <a:hlinkClick r:id="rId4"/>
              </a:rPr>
              <a:t>ASTER User Handbook</a:t>
            </a:r>
            <a:endParaRPr lang="en-US" dirty="0"/>
          </a:p>
          <a:p>
            <a:r>
              <a:rPr lang="en-US" dirty="0">
                <a:hlinkClick r:id="rId4"/>
              </a:rPr>
              <a:t>ASTER NASA Jet Propulsion Laboratory (JPL) Website</a:t>
            </a:r>
            <a:endParaRPr lang="en-US" dirty="0"/>
          </a:p>
          <a:p>
            <a:r>
              <a:rPr lang="en-US" dirty="0">
                <a:hlinkClick r:id="rId5"/>
              </a:rPr>
              <a:t>ASTER FAQs</a:t>
            </a:r>
            <a:endParaRPr lang="en-US" dirty="0"/>
          </a:p>
          <a:p>
            <a:r>
              <a:rPr lang="en-US" dirty="0">
                <a:hlinkClick r:id="rId6"/>
              </a:rPr>
              <a:t>LP DAAC Data in Action</a:t>
            </a:r>
            <a:endParaRPr lang="en-US" dirty="0"/>
          </a:p>
          <a:p>
            <a:r>
              <a:rPr lang="en-US" dirty="0"/>
              <a:t>Subscribe to our </a:t>
            </a:r>
            <a:r>
              <a:rPr lang="en-US" dirty="0">
                <a:hlinkClick r:id="rId7"/>
              </a:rPr>
              <a:t>listserv</a:t>
            </a:r>
            <a:endParaRPr lang="en-US"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37</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328454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457200" y="114300"/>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sym typeface="Calibri"/>
              </a:rPr>
              <a:t>Use Case: Volcano</a:t>
            </a:r>
            <a:r>
              <a:rPr lang="en-US" sz="4000" dirty="0"/>
              <a:t> Observation</a:t>
            </a:r>
          </a:p>
        </p:txBody>
      </p:sp>
      <p:sp>
        <p:nvSpPr>
          <p:cNvPr id="291" name="Shape 291"/>
          <p:cNvSpPr txBox="1">
            <a:spLocks noGrp="1"/>
          </p:cNvSpPr>
          <p:nvPr>
            <p:ph type="body" idx="1"/>
          </p:nvPr>
        </p:nvSpPr>
        <p:spPr>
          <a:xfrm>
            <a:off x="446171" y="1333500"/>
            <a:ext cx="4019149" cy="43512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100000"/>
              <a:buNone/>
            </a:pPr>
            <a:r>
              <a:rPr lang="en-US" sz="2000" b="1" i="0" u="none" strike="noStrike" cap="none" dirty="0">
                <a:solidFill>
                  <a:schemeClr val="dk1"/>
                </a:solidFill>
                <a:sym typeface="Calibri"/>
              </a:rPr>
              <a:t>Location: </a:t>
            </a:r>
            <a:r>
              <a:rPr lang="en-US" sz="2000" i="0" u="none" strike="noStrike" cap="none" dirty="0" err="1">
                <a:solidFill>
                  <a:schemeClr val="dk1"/>
                </a:solidFill>
                <a:sym typeface="Calibri"/>
              </a:rPr>
              <a:t>Villarrica</a:t>
            </a:r>
            <a:r>
              <a:rPr lang="en-US" sz="2000" i="0" u="none" strike="noStrike" cap="none" dirty="0">
                <a:solidFill>
                  <a:schemeClr val="dk1"/>
                </a:solidFill>
                <a:sym typeface="Calibri"/>
              </a:rPr>
              <a:t> Volcano, Chile</a:t>
            </a:r>
          </a:p>
          <a:p>
            <a:pPr marL="0" marR="0" lvl="0" indent="0" algn="l" rtl="0">
              <a:lnSpc>
                <a:spcPct val="80000"/>
              </a:lnSpc>
              <a:spcBef>
                <a:spcPts val="0"/>
              </a:spcBef>
              <a:spcAft>
                <a:spcPts val="0"/>
              </a:spcAft>
              <a:buClr>
                <a:schemeClr val="dk1"/>
              </a:buClr>
              <a:buSzPct val="100000"/>
              <a:buNone/>
            </a:pPr>
            <a:endParaRPr lang="en-US" sz="2000" b="1" i="0" u="none" strike="noStrike" cap="none" dirty="0">
              <a:solidFill>
                <a:schemeClr val="dk1"/>
              </a:solidFill>
              <a:sym typeface="Calibri"/>
            </a:endParaRPr>
          </a:p>
          <a:p>
            <a:pPr marL="0" marR="0" lvl="0" indent="0" algn="l" rtl="0">
              <a:lnSpc>
                <a:spcPct val="80000"/>
              </a:lnSpc>
              <a:spcBef>
                <a:spcPts val="0"/>
              </a:spcBef>
              <a:spcAft>
                <a:spcPts val="0"/>
              </a:spcAft>
              <a:buClr>
                <a:schemeClr val="dk1"/>
              </a:buClr>
              <a:buSzPct val="100000"/>
              <a:buNone/>
            </a:pPr>
            <a:r>
              <a:rPr lang="en-US" sz="2000" b="1" i="0" u="none" strike="noStrike" cap="none" dirty="0">
                <a:solidFill>
                  <a:schemeClr val="dk1"/>
                </a:solidFill>
                <a:sym typeface="Calibri"/>
              </a:rPr>
              <a:t>Data: </a:t>
            </a:r>
            <a:r>
              <a:rPr lang="en-US" sz="2000" i="0" u="none" strike="noStrike" cap="none" dirty="0">
                <a:solidFill>
                  <a:schemeClr val="dk1"/>
                </a:solidFill>
                <a:sym typeface="Calibri"/>
              </a:rPr>
              <a:t>AST_L1BE</a:t>
            </a:r>
          </a:p>
          <a:p>
            <a:pPr marL="0" lvl="0" indent="0">
              <a:lnSpc>
                <a:spcPct val="80000"/>
              </a:lnSpc>
              <a:spcBef>
                <a:spcPts val="0"/>
              </a:spcBef>
              <a:buNone/>
            </a:pPr>
            <a:br>
              <a:rPr lang="en-US" sz="2000" b="1" dirty="0"/>
            </a:br>
            <a:r>
              <a:rPr lang="en-US" sz="2000" b="1" i="0" u="none" strike="noStrike" cap="none" dirty="0">
                <a:solidFill>
                  <a:schemeClr val="dk1"/>
                </a:solidFill>
                <a:sym typeface="Calibri"/>
              </a:rPr>
              <a:t>For: </a:t>
            </a:r>
            <a:r>
              <a:rPr lang="en-US" sz="2000" dirty="0"/>
              <a:t>Observing and analyzing many aspects of volcanic activity</a:t>
            </a:r>
            <a:br>
              <a:rPr lang="en-US" sz="2000" dirty="0"/>
            </a:br>
            <a:endParaRPr lang="en-US" sz="2000" dirty="0"/>
          </a:p>
          <a:p>
            <a:pPr marL="0" marR="0" lvl="0" indent="0" algn="l" rtl="0">
              <a:lnSpc>
                <a:spcPct val="80000"/>
              </a:lnSpc>
              <a:spcBef>
                <a:spcPts val="0"/>
              </a:spcBef>
              <a:spcAft>
                <a:spcPts val="0"/>
              </a:spcAft>
              <a:buClr>
                <a:schemeClr val="dk1"/>
              </a:buClr>
              <a:buSzPct val="100000"/>
              <a:buNone/>
            </a:pPr>
            <a:r>
              <a:rPr lang="en-US" sz="2000" b="1" i="0" u="none" strike="noStrike" cap="none" dirty="0">
                <a:solidFill>
                  <a:schemeClr val="dk1"/>
                </a:solidFill>
                <a:sym typeface="Calibri"/>
              </a:rPr>
              <a:t>Advantage of ASTER:</a:t>
            </a:r>
          </a:p>
          <a:p>
            <a:pPr marL="0" marR="0" lvl="0" indent="0" algn="l" rtl="0">
              <a:lnSpc>
                <a:spcPct val="80000"/>
              </a:lnSpc>
              <a:spcBef>
                <a:spcPts val="0"/>
              </a:spcBef>
              <a:spcAft>
                <a:spcPts val="0"/>
              </a:spcAft>
              <a:buClr>
                <a:schemeClr val="dk1"/>
              </a:buClr>
              <a:buSzPct val="100000"/>
              <a:buNone/>
            </a:pPr>
            <a:r>
              <a:rPr lang="en-US" sz="2000" i="0" u="none" strike="noStrike" cap="none" dirty="0" err="1">
                <a:solidFill>
                  <a:schemeClr val="dk1"/>
                </a:solidFill>
                <a:sym typeface="Calibri"/>
              </a:rPr>
              <a:t>Pointable</a:t>
            </a:r>
            <a:r>
              <a:rPr lang="en-US" sz="2000" i="0" u="none" strike="noStrike" cap="none" dirty="0">
                <a:solidFill>
                  <a:schemeClr val="dk1"/>
                </a:solidFill>
                <a:sym typeface="Calibri"/>
              </a:rPr>
              <a:t> and </a:t>
            </a:r>
            <a:r>
              <a:rPr lang="en-US" sz="2000" i="0" u="none" strike="noStrike" cap="none" dirty="0" err="1">
                <a:solidFill>
                  <a:schemeClr val="dk1"/>
                </a:solidFill>
                <a:sym typeface="Calibri"/>
              </a:rPr>
              <a:t>taskable</a:t>
            </a:r>
            <a:r>
              <a:rPr lang="en-US" sz="2000" dirty="0"/>
              <a:t> t</a:t>
            </a:r>
            <a:r>
              <a:rPr lang="en-US" sz="2000" i="0" u="none" strike="noStrike" cap="none" dirty="0">
                <a:solidFill>
                  <a:schemeClr val="dk1"/>
                </a:solidFill>
                <a:sym typeface="Calibri"/>
              </a:rPr>
              <a:t>elescopes that can collect</a:t>
            </a:r>
            <a:br>
              <a:rPr lang="en-US" sz="2000" i="0" u="none" strike="noStrike" cap="none" dirty="0">
                <a:solidFill>
                  <a:schemeClr val="dk1"/>
                </a:solidFill>
                <a:sym typeface="Calibri"/>
              </a:rPr>
            </a:br>
            <a:r>
              <a:rPr lang="en-US" sz="2000" i="0" u="none" strike="noStrike" cap="none" dirty="0">
                <a:solidFill>
                  <a:schemeClr val="dk1"/>
                </a:solidFill>
                <a:sym typeface="Calibri"/>
              </a:rPr>
              <a:t>high resolution data when needed. Enables pre- </a:t>
            </a:r>
            <a:r>
              <a:rPr lang="en-US" sz="2000" dirty="0"/>
              <a:t>and</a:t>
            </a:r>
            <a:br>
              <a:rPr lang="en-US" sz="2000" dirty="0"/>
            </a:br>
            <a:r>
              <a:rPr lang="en-US" sz="2000" dirty="0"/>
              <a:t>during eruption </a:t>
            </a:r>
            <a:r>
              <a:rPr lang="en-US" sz="2000" i="0" u="none" strike="noStrike" cap="none" dirty="0">
                <a:solidFill>
                  <a:schemeClr val="dk1"/>
                </a:solidFill>
                <a:sym typeface="Calibri"/>
              </a:rPr>
              <a:t>assessments as well as response efforts</a:t>
            </a:r>
          </a:p>
          <a:p>
            <a:pPr marL="228600" marR="0" lvl="0" indent="-228600" algn="l" rtl="0">
              <a:lnSpc>
                <a:spcPct val="80000"/>
              </a:lnSpc>
              <a:spcBef>
                <a:spcPts val="1000"/>
              </a:spcBef>
              <a:spcAft>
                <a:spcPts val="0"/>
              </a:spcAft>
              <a:buClr>
                <a:schemeClr val="dk1"/>
              </a:buClr>
              <a:buSzPct val="100000"/>
              <a:buFont typeface="Arial"/>
              <a:buChar char="•"/>
            </a:pPr>
            <a:endParaRPr lang="en-US" sz="2000" b="1" i="0" u="none" strike="noStrike" cap="none" dirty="0">
              <a:solidFill>
                <a:schemeClr val="dk1"/>
              </a:solidFill>
              <a:sym typeface="Calibri"/>
            </a:endParaRPr>
          </a:p>
          <a:p>
            <a:pPr marL="0" marR="0" lvl="0" indent="0" algn="l" rtl="0">
              <a:lnSpc>
                <a:spcPct val="80000"/>
              </a:lnSpc>
              <a:spcBef>
                <a:spcPts val="1000"/>
              </a:spcBef>
              <a:buClr>
                <a:schemeClr val="dk1"/>
              </a:buClr>
              <a:buSzPct val="25000"/>
              <a:buFont typeface="Arial"/>
              <a:buNone/>
            </a:pPr>
            <a:endParaRPr sz="2000" b="0" i="0" u="none" strike="noStrike" cap="none" dirty="0">
              <a:solidFill>
                <a:schemeClr val="dk1"/>
              </a:solidFill>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20" y="1540688"/>
            <a:ext cx="4297680" cy="42976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20" y="1540688"/>
            <a:ext cx="4297680" cy="4297680"/>
          </a:xfrm>
          <a:prstGeom prst="rect">
            <a:avLst/>
          </a:prstGeom>
        </p:spPr>
      </p:pic>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38</a:t>
            </a:fld>
            <a:endParaRPr lang="en-US" sz="1200">
              <a:solidFill>
                <a:srgbClr val="888888"/>
              </a:solidFill>
              <a:ea typeface="Calibri"/>
              <a:cs typeface="Calibri"/>
              <a:sym typeface="Calibri"/>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1816" y="196520"/>
            <a:ext cx="1344168" cy="1344168"/>
          </a:xfrm>
          <a:prstGeom prst="rect">
            <a:avLst/>
          </a:prstGeom>
        </p:spPr>
      </p:pic>
      <p:sp>
        <p:nvSpPr>
          <p:cNvPr id="8" name="Oval 7"/>
          <p:cNvSpPr/>
          <p:nvPr/>
        </p:nvSpPr>
        <p:spPr>
          <a:xfrm>
            <a:off x="8293404" y="1000306"/>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19231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457200" y="114300"/>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sym typeface="Calibri"/>
              </a:rPr>
              <a:t>Use Case: Lahar </a:t>
            </a:r>
            <a:r>
              <a:rPr lang="en-US" sz="4000" dirty="0"/>
              <a:t>Modeling</a:t>
            </a:r>
            <a:endParaRPr lang="en-US" sz="4000" b="0" i="0" u="none" strike="noStrike" cap="none" dirty="0">
              <a:solidFill>
                <a:schemeClr val="dk1"/>
              </a:solidFill>
              <a:sym typeface="Calibri"/>
            </a:endParaRPr>
          </a:p>
        </p:txBody>
      </p:sp>
      <p:sp>
        <p:nvSpPr>
          <p:cNvPr id="298" name="Shape 298"/>
          <p:cNvSpPr txBox="1">
            <a:spLocks noGrp="1"/>
          </p:cNvSpPr>
          <p:nvPr>
            <p:ph type="body" idx="1"/>
          </p:nvPr>
        </p:nvSpPr>
        <p:spPr>
          <a:xfrm>
            <a:off x="457200" y="1323321"/>
            <a:ext cx="8207674" cy="5095526"/>
          </a:xfrm>
          <a:prstGeom prst="rect">
            <a:avLst/>
          </a:prstGeom>
          <a:noFill/>
          <a:ln>
            <a:noFill/>
          </a:ln>
        </p:spPr>
        <p:txBody>
          <a:bodyPr lIns="91425" tIns="45700" rIns="91425" bIns="45700" anchor="t" anchorCtr="0">
            <a:noAutofit/>
          </a:bodyPr>
          <a:lstStyle/>
          <a:p>
            <a:pPr marL="0" lvl="0" indent="0">
              <a:spcBef>
                <a:spcPts val="0"/>
              </a:spcBef>
              <a:buNone/>
            </a:pPr>
            <a:r>
              <a:rPr lang="en-US" sz="2000" b="1" dirty="0">
                <a:latin typeface="+mn-lt"/>
              </a:rPr>
              <a:t>Location:</a:t>
            </a:r>
            <a:r>
              <a:rPr lang="en-US" sz="2000" dirty="0">
                <a:latin typeface="+mn-lt"/>
              </a:rPr>
              <a:t> </a:t>
            </a:r>
            <a:r>
              <a:rPr lang="en-US" sz="2000" dirty="0" err="1">
                <a:latin typeface="+mn-lt"/>
              </a:rPr>
              <a:t>Iztaccíhuatl</a:t>
            </a:r>
            <a:r>
              <a:rPr lang="en-US" sz="2000" dirty="0">
                <a:latin typeface="+mn-lt"/>
              </a:rPr>
              <a:t> Volcano in Mexico </a:t>
            </a:r>
          </a:p>
          <a:p>
            <a:pPr marL="0" marR="0" lvl="0" indent="0" algn="l" rtl="0">
              <a:lnSpc>
                <a:spcPct val="90000"/>
              </a:lnSpc>
              <a:spcBef>
                <a:spcPts val="0"/>
              </a:spcBef>
              <a:spcAft>
                <a:spcPts val="0"/>
              </a:spcAft>
              <a:buNone/>
            </a:pPr>
            <a:endParaRPr lang="en-US" sz="2000" b="1" dirty="0">
              <a:latin typeface="+mn-lt"/>
            </a:endParaRPr>
          </a:p>
          <a:p>
            <a:pPr marL="0" marR="0" lvl="0" indent="0" algn="l" rtl="0">
              <a:lnSpc>
                <a:spcPct val="90000"/>
              </a:lnSpc>
              <a:spcBef>
                <a:spcPts val="0"/>
              </a:spcBef>
              <a:spcAft>
                <a:spcPts val="0"/>
              </a:spcAft>
              <a:buNone/>
            </a:pPr>
            <a:r>
              <a:rPr lang="en-US" sz="2000" b="1" dirty="0">
                <a:latin typeface="+mn-lt"/>
              </a:rPr>
              <a:t>Data</a:t>
            </a:r>
            <a:r>
              <a:rPr lang="en-US" sz="2000" dirty="0">
                <a:latin typeface="+mn-lt"/>
              </a:rPr>
              <a:t>: AST_L1B, ASTER GDEM</a:t>
            </a:r>
          </a:p>
          <a:p>
            <a:pPr marL="0" marR="0" lvl="0" indent="0" algn="l" rtl="0">
              <a:lnSpc>
                <a:spcPct val="90000"/>
              </a:lnSpc>
              <a:spcBef>
                <a:spcPts val="0"/>
              </a:spcBef>
              <a:spcAft>
                <a:spcPts val="0"/>
              </a:spcAft>
              <a:buNone/>
            </a:pPr>
            <a:endParaRPr lang="en-US" sz="2000" b="1" dirty="0">
              <a:latin typeface="+mn-lt"/>
            </a:endParaRPr>
          </a:p>
          <a:p>
            <a:pPr marL="0" lvl="0" indent="0">
              <a:spcBef>
                <a:spcPts val="0"/>
              </a:spcBef>
              <a:buNone/>
            </a:pPr>
            <a:r>
              <a:rPr lang="en-US" sz="2000" b="1" dirty="0">
                <a:latin typeface="+mn-lt"/>
              </a:rPr>
              <a:t>For</a:t>
            </a:r>
            <a:r>
              <a:rPr lang="en-US" sz="2000" dirty="0">
                <a:latin typeface="+mn-lt"/>
              </a:rPr>
              <a:t>: </a:t>
            </a:r>
            <a:r>
              <a:rPr lang="en-US" sz="2000" dirty="0"/>
              <a:t>Observing and analyzing</a:t>
            </a:r>
            <a:br>
              <a:rPr lang="en-US" sz="2000" dirty="0"/>
            </a:br>
            <a:r>
              <a:rPr lang="en-US" sz="2000" dirty="0">
                <a:latin typeface="+mn-lt"/>
              </a:rPr>
              <a:t>potential lahar inundation areas</a:t>
            </a:r>
          </a:p>
          <a:p>
            <a:pPr marL="0" marR="0" lvl="0" indent="0" algn="l" rtl="0">
              <a:lnSpc>
                <a:spcPct val="90000"/>
              </a:lnSpc>
              <a:spcBef>
                <a:spcPts val="0"/>
              </a:spcBef>
              <a:spcAft>
                <a:spcPts val="0"/>
              </a:spcAft>
              <a:buNone/>
            </a:pPr>
            <a:endParaRPr sz="2000" dirty="0">
              <a:latin typeface="+mn-lt"/>
            </a:endParaRPr>
          </a:p>
          <a:p>
            <a:pPr marL="0" marR="0" lvl="0" indent="0" algn="l" rtl="0">
              <a:lnSpc>
                <a:spcPct val="90000"/>
              </a:lnSpc>
              <a:spcBef>
                <a:spcPts val="0"/>
              </a:spcBef>
              <a:spcAft>
                <a:spcPts val="0"/>
              </a:spcAft>
              <a:buNone/>
            </a:pPr>
            <a:r>
              <a:rPr lang="en-US" sz="2000" b="1" dirty="0">
                <a:latin typeface="+mn-lt"/>
              </a:rPr>
              <a:t>Advantage of ASTER:</a:t>
            </a:r>
            <a:br>
              <a:rPr lang="en-US" sz="2000" b="1" dirty="0">
                <a:latin typeface="+mn-lt"/>
              </a:rPr>
            </a:br>
            <a:r>
              <a:rPr lang="en-US" sz="2000" dirty="0">
                <a:latin typeface="+mn-lt"/>
              </a:rPr>
              <a:t>ASTER’s high spatial resolution</a:t>
            </a:r>
            <a:br>
              <a:rPr lang="en-US" sz="2000" dirty="0">
                <a:latin typeface="+mn-lt"/>
              </a:rPr>
            </a:br>
            <a:r>
              <a:rPr lang="en-US" sz="2000" dirty="0">
                <a:latin typeface="+mn-lt"/>
              </a:rPr>
              <a:t>and ability to collect elevation</a:t>
            </a:r>
            <a:br>
              <a:rPr lang="en-US" sz="2000" dirty="0">
                <a:latin typeface="+mn-lt"/>
              </a:rPr>
            </a:br>
            <a:r>
              <a:rPr lang="en-US" sz="2000" dirty="0">
                <a:latin typeface="+mn-lt"/>
              </a:rPr>
              <a:t>data can aid in studying lahars</a:t>
            </a:r>
            <a:br>
              <a:rPr lang="en-US" sz="2000" dirty="0">
                <a:latin typeface="+mn-lt"/>
              </a:rPr>
            </a:br>
            <a:endParaRPr lang="en-US" sz="2000" dirty="0">
              <a:latin typeface="+mn-lt"/>
            </a:endParaRPr>
          </a:p>
          <a:p>
            <a:pPr marL="0" marR="0" lvl="0" indent="0" algn="l" rtl="0">
              <a:lnSpc>
                <a:spcPct val="90000"/>
              </a:lnSpc>
              <a:spcBef>
                <a:spcPts val="0"/>
              </a:spcBef>
              <a:spcAft>
                <a:spcPts val="0"/>
              </a:spcAft>
              <a:buNone/>
            </a:pPr>
            <a:endParaRPr lang="en-US" sz="2000" dirty="0">
              <a:latin typeface="+mn-lt"/>
            </a:endParaRPr>
          </a:p>
          <a:p>
            <a:pPr marL="0" marR="0" lvl="0" indent="0" algn="l" rtl="0">
              <a:lnSpc>
                <a:spcPct val="90000"/>
              </a:lnSpc>
              <a:spcBef>
                <a:spcPts val="0"/>
              </a:spcBef>
              <a:spcAft>
                <a:spcPts val="0"/>
              </a:spcAft>
              <a:buNone/>
            </a:pPr>
            <a:endParaRPr sz="1200" dirty="0">
              <a:latin typeface="+mn-lt"/>
            </a:endParaRPr>
          </a:p>
          <a:p>
            <a:pPr marL="0" marR="0" lvl="0" indent="-69850" algn="l" rtl="0">
              <a:lnSpc>
                <a:spcPct val="90000"/>
              </a:lnSpc>
              <a:spcBef>
                <a:spcPts val="0"/>
              </a:spcBef>
              <a:spcAft>
                <a:spcPts val="0"/>
              </a:spcAft>
              <a:buClr>
                <a:schemeClr val="dk1"/>
              </a:buClr>
              <a:buSzPct val="68750"/>
              <a:buFont typeface="Arial"/>
              <a:buNone/>
            </a:pPr>
            <a:endParaRPr sz="1600" dirty="0">
              <a:solidFill>
                <a:srgbClr val="222222"/>
              </a:solidFill>
              <a:highlight>
                <a:srgbClr val="FFFFFF"/>
              </a:highlight>
              <a:latin typeface="+mn-lt"/>
              <a:ea typeface="Arial"/>
              <a:cs typeface="Arial"/>
              <a:sym typeface="Arial"/>
            </a:endParaRPr>
          </a:p>
          <a:p>
            <a:pPr marL="0" marR="0" lvl="0" indent="0" algn="l" rtl="0">
              <a:lnSpc>
                <a:spcPct val="90000"/>
              </a:lnSpc>
              <a:spcBef>
                <a:spcPts val="0"/>
              </a:spcBef>
              <a:spcAft>
                <a:spcPts val="0"/>
              </a:spcAft>
              <a:buNone/>
            </a:pPr>
            <a:endParaRPr dirty="0">
              <a:latin typeface="+mn-lt"/>
            </a:endParaRPr>
          </a:p>
          <a:p>
            <a:pPr marL="228600" marR="0" lvl="0" indent="-228600" algn="l" rtl="0">
              <a:lnSpc>
                <a:spcPct val="90000"/>
              </a:lnSpc>
              <a:spcBef>
                <a:spcPts val="1000"/>
              </a:spcBef>
              <a:buClr>
                <a:schemeClr val="dk1"/>
              </a:buClr>
              <a:buSzPct val="100000"/>
              <a:buFont typeface="Arial"/>
              <a:buNone/>
            </a:pPr>
            <a:endParaRPr sz="2800" b="0" i="0" u="none" strike="noStrike" cap="none" dirty="0">
              <a:solidFill>
                <a:schemeClr val="dk1"/>
              </a:solidFill>
              <a:latin typeface="+mn-lt"/>
              <a:sym typeface="Calibri"/>
            </a:endParaRPr>
          </a:p>
        </p:txBody>
      </p:sp>
      <p:pic>
        <p:nvPicPr>
          <p:cNvPr id="299" name="Shape 299"/>
          <p:cNvPicPr preferRelativeResize="0"/>
          <p:nvPr/>
        </p:nvPicPr>
        <p:blipFill>
          <a:blip r:embed="rId3">
            <a:alphaModFix/>
          </a:blip>
          <a:stretch>
            <a:fillRect/>
          </a:stretch>
        </p:blipFill>
        <p:spPr>
          <a:xfrm>
            <a:off x="4162927" y="2227681"/>
            <a:ext cx="4635037" cy="3048922"/>
          </a:xfrm>
          <a:prstGeom prst="rect">
            <a:avLst/>
          </a:prstGeom>
          <a:noFill/>
          <a:ln>
            <a:noFill/>
          </a:ln>
        </p:spPr>
      </p:pic>
      <p:sp>
        <p:nvSpPr>
          <p:cNvPr id="2" name="TextBox 1"/>
          <p:cNvSpPr txBox="1"/>
          <p:nvPr/>
        </p:nvSpPr>
        <p:spPr>
          <a:xfrm>
            <a:off x="351924" y="5431286"/>
            <a:ext cx="8446040" cy="553998"/>
          </a:xfrm>
          <a:prstGeom prst="rect">
            <a:avLst/>
          </a:prstGeom>
          <a:noFill/>
        </p:spPr>
        <p:txBody>
          <a:bodyPr wrap="square" rtlCol="0">
            <a:spAutoFit/>
          </a:bodyPr>
          <a:lstStyle/>
          <a:p>
            <a:r>
              <a:rPr lang="en-US" sz="1000" dirty="0"/>
              <a:t>Mars, J., Hubbard, B., </a:t>
            </a:r>
            <a:r>
              <a:rPr lang="en-US" sz="1000" dirty="0" err="1"/>
              <a:t>Pieri</a:t>
            </a:r>
            <a:r>
              <a:rPr lang="en-US" sz="1000" dirty="0"/>
              <a:t>, D., and </a:t>
            </a:r>
            <a:r>
              <a:rPr lang="en-US" sz="1000" dirty="0" err="1"/>
              <a:t>Linick</a:t>
            </a:r>
            <a:r>
              <a:rPr lang="en-US" sz="1000" dirty="0"/>
              <a:t>, J., Alteration, slope-classified alteration, and potential lahar inundation maps of volcanoes for the Advanced </a:t>
            </a:r>
            <a:r>
              <a:rPr lang="en-US" sz="1000" dirty="0" err="1"/>
              <a:t>Spaceborne</a:t>
            </a:r>
            <a:r>
              <a:rPr lang="en-US" sz="1000" dirty="0"/>
              <a:t> Thermal Emission and Reflection Radiometer (ASTER) volcanoes archive, accessed March 21, 2016, at </a:t>
            </a:r>
            <a:r>
              <a:rPr lang="en-US" sz="1000" u="sng" dirty="0">
                <a:hlinkClick r:id="rId4"/>
              </a:rPr>
              <a:t>http://www.dx.doi.org/10.3133/sir20155035</a:t>
            </a:r>
            <a:r>
              <a:rPr lang="en-US" sz="1000" dirty="0"/>
              <a:t>.</a:t>
            </a:r>
          </a:p>
        </p:txBody>
      </p:sp>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39</a:t>
            </a:fld>
            <a:endParaRPr lang="en-US" sz="1200">
              <a:solidFill>
                <a:srgbClr val="888888"/>
              </a:solidFill>
              <a:ea typeface="Calibri"/>
              <a:cs typeface="Calibri"/>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1816" y="247009"/>
            <a:ext cx="1344168" cy="1344168"/>
          </a:xfrm>
          <a:prstGeom prst="rect">
            <a:avLst/>
          </a:prstGeom>
        </p:spPr>
      </p:pic>
      <p:sp>
        <p:nvSpPr>
          <p:cNvPr id="9" name="Oval 8"/>
          <p:cNvSpPr/>
          <p:nvPr/>
        </p:nvSpPr>
        <p:spPr>
          <a:xfrm>
            <a:off x="8362644" y="100001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969039"/>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104548"/>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NASA’s LP DAAC</a:t>
            </a:r>
          </a:p>
        </p:txBody>
      </p:sp>
      <p:sp>
        <p:nvSpPr>
          <p:cNvPr id="105" name="Shape 105"/>
          <p:cNvSpPr txBox="1">
            <a:spLocks noGrp="1"/>
          </p:cNvSpPr>
          <p:nvPr>
            <p:ph type="body" idx="1"/>
          </p:nvPr>
        </p:nvSpPr>
        <p:spPr>
          <a:xfrm>
            <a:off x="457200" y="1351547"/>
            <a:ext cx="5969107" cy="44958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400" b="0" i="0" u="none" strike="noStrike" cap="none" dirty="0">
                <a:solidFill>
                  <a:schemeClr val="dk1"/>
                </a:solidFill>
                <a:ea typeface="Calibri"/>
                <a:cs typeface="Calibri"/>
                <a:sym typeface="Calibri"/>
              </a:rPr>
              <a:t>1 of 12 NASA Earth Observing System Data and Information System (EOSDIS) DAACs</a:t>
            </a:r>
          </a:p>
          <a:p>
            <a:pPr marL="228600" marR="0" lvl="0" indent="-228600" algn="l" rtl="0">
              <a:lnSpc>
                <a:spcPct val="90000"/>
              </a:lnSpc>
              <a:spcBef>
                <a:spcPts val="1000"/>
              </a:spcBef>
              <a:buClr>
                <a:schemeClr val="dk1"/>
              </a:buClr>
              <a:buSzPct val="100000"/>
              <a:buFont typeface="Arial"/>
              <a:buChar char="•"/>
            </a:pPr>
            <a:r>
              <a:rPr lang="en-US" sz="2400" b="0" i="0" u="none" strike="noStrike" cap="none" dirty="0">
                <a:solidFill>
                  <a:schemeClr val="dk1"/>
                </a:solidFill>
                <a:ea typeface="Calibri"/>
                <a:cs typeface="Calibri"/>
                <a:sym typeface="Calibri"/>
              </a:rPr>
              <a:t>Part of in NASA’s Earth Science Data Systems Program</a:t>
            </a:r>
          </a:p>
        </p:txBody>
      </p:sp>
      <p:pic>
        <p:nvPicPr>
          <p:cNvPr id="106" name="Shape 106"/>
          <p:cNvPicPr preferRelativeResize="0"/>
          <p:nvPr/>
        </p:nvPicPr>
        <p:blipFill rotWithShape="1">
          <a:blip r:embed="rId3">
            <a:alphaModFix/>
          </a:blip>
          <a:srcRect/>
          <a:stretch/>
        </p:blipFill>
        <p:spPr>
          <a:xfrm>
            <a:off x="1676400" y="6053137"/>
            <a:ext cx="457200" cy="384174"/>
          </a:xfrm>
          <a:prstGeom prst="rect">
            <a:avLst/>
          </a:prstGeom>
          <a:noFill/>
          <a:ln>
            <a:noFill/>
          </a:ln>
        </p:spPr>
      </p:pic>
      <p:pic>
        <p:nvPicPr>
          <p:cNvPr id="107" name="Shape 107"/>
          <p:cNvPicPr preferRelativeResize="0"/>
          <p:nvPr/>
        </p:nvPicPr>
        <p:blipFill rotWithShape="1">
          <a:blip r:embed="rId4">
            <a:alphaModFix/>
          </a:blip>
          <a:srcRect/>
          <a:stretch/>
        </p:blipFill>
        <p:spPr>
          <a:xfrm rot="-4936477">
            <a:off x="7214914" y="359866"/>
            <a:ext cx="1254906" cy="1625103"/>
          </a:xfrm>
          <a:prstGeom prst="rect">
            <a:avLst/>
          </a:prstGeom>
          <a:noFill/>
          <a:ln>
            <a:noFill/>
          </a:ln>
        </p:spPr>
      </p:pic>
      <p:pic>
        <p:nvPicPr>
          <p:cNvPr id="108" name="Shape 108"/>
          <p:cNvPicPr preferRelativeResize="0">
            <a:picLocks noChangeAspect="1"/>
          </p:cNvPicPr>
          <p:nvPr/>
        </p:nvPicPr>
        <p:blipFill rotWithShape="1">
          <a:blip r:embed="rId5">
            <a:alphaModFix/>
          </a:blip>
          <a:srcRect/>
          <a:stretch/>
        </p:blipFill>
        <p:spPr>
          <a:xfrm>
            <a:off x="5188591" y="3542598"/>
            <a:ext cx="2395727" cy="1828800"/>
          </a:xfrm>
          <a:prstGeom prst="rect">
            <a:avLst/>
          </a:prstGeom>
          <a:noFill/>
          <a:ln>
            <a:noFill/>
          </a:ln>
        </p:spPr>
      </p:pic>
      <p:pic>
        <p:nvPicPr>
          <p:cNvPr id="109" name="Shape 109"/>
          <p:cNvPicPr preferRelativeResize="0">
            <a:picLocks noChangeAspect="1"/>
          </p:cNvPicPr>
          <p:nvPr/>
        </p:nvPicPr>
        <p:blipFill rotWithShape="1">
          <a:blip r:embed="rId6">
            <a:alphaModFix/>
          </a:blip>
          <a:srcRect/>
          <a:stretch/>
        </p:blipFill>
        <p:spPr>
          <a:xfrm>
            <a:off x="1729175" y="3542599"/>
            <a:ext cx="2177916" cy="1828800"/>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4</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457200" y="114300"/>
            <a:ext cx="6634716"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0" i="0" u="none" strike="noStrike" cap="none" dirty="0">
                <a:solidFill>
                  <a:schemeClr val="dk1"/>
                </a:solidFill>
                <a:ea typeface="Calibri"/>
                <a:cs typeface="Calibri"/>
                <a:sym typeface="Calibri"/>
              </a:rPr>
              <a:t>Use Case: Land Change</a:t>
            </a:r>
          </a:p>
        </p:txBody>
      </p:sp>
      <p:pic>
        <p:nvPicPr>
          <p:cNvPr id="307" name="Shape 307"/>
          <p:cNvPicPr preferRelativeResize="0">
            <a:picLocks noChangeAspect="1"/>
          </p:cNvPicPr>
          <p:nvPr/>
        </p:nvPicPr>
        <p:blipFill rotWithShape="1">
          <a:blip r:embed="rId3">
            <a:alphaModFix/>
          </a:blip>
          <a:srcRect/>
          <a:stretch/>
        </p:blipFill>
        <p:spPr>
          <a:xfrm>
            <a:off x="4684955" y="1350987"/>
            <a:ext cx="4080364" cy="4663440"/>
          </a:xfrm>
          <a:prstGeom prst="rect">
            <a:avLst/>
          </a:prstGeom>
          <a:noFill/>
          <a:ln>
            <a:noFill/>
          </a:ln>
        </p:spPr>
      </p:pic>
      <p:sp>
        <p:nvSpPr>
          <p:cNvPr id="308" name="Shape 308"/>
          <p:cNvSpPr txBox="1">
            <a:spLocks noGrp="1"/>
          </p:cNvSpPr>
          <p:nvPr>
            <p:ph type="body" idx="1"/>
          </p:nvPr>
        </p:nvSpPr>
        <p:spPr>
          <a:xfrm>
            <a:off x="403549" y="1810625"/>
            <a:ext cx="3959057" cy="4351200"/>
          </a:xfrm>
          <a:prstGeom prst="rect">
            <a:avLst/>
          </a:prstGeom>
          <a:noFill/>
          <a:ln>
            <a:noFill/>
          </a:ln>
        </p:spPr>
        <p:txBody>
          <a:bodyPr lIns="91425" tIns="45700" rIns="91425" bIns="45700" anchor="t" anchorCtr="0">
            <a:noAutofit/>
          </a:bodyPr>
          <a:lstStyle/>
          <a:p>
            <a:pPr marL="50800" indent="0">
              <a:spcBef>
                <a:spcPts val="0"/>
              </a:spcBef>
              <a:buNone/>
            </a:pPr>
            <a:r>
              <a:rPr lang="en-US" sz="2000" b="1" dirty="0"/>
              <a:t>Location:</a:t>
            </a:r>
            <a:r>
              <a:rPr lang="en-US" sz="2000" dirty="0"/>
              <a:t> </a:t>
            </a:r>
            <a:r>
              <a:rPr lang="en-US" sz="2000" dirty="0" err="1"/>
              <a:t>Chandeleur</a:t>
            </a:r>
            <a:r>
              <a:rPr lang="en-US" sz="2000" dirty="0"/>
              <a:t> Islands, Louisiana  </a:t>
            </a:r>
          </a:p>
          <a:p>
            <a:pPr marL="50800" marR="0" lvl="0" indent="0" algn="l" rtl="0">
              <a:lnSpc>
                <a:spcPct val="90000"/>
              </a:lnSpc>
              <a:spcBef>
                <a:spcPts val="0"/>
              </a:spcBef>
              <a:spcAft>
                <a:spcPts val="0"/>
              </a:spcAft>
              <a:buClr>
                <a:schemeClr val="dk1"/>
              </a:buClr>
              <a:buSzPct val="100000"/>
              <a:buNone/>
            </a:pPr>
            <a:endParaRPr lang="en-US" sz="2000" b="1" i="0" u="none" strike="noStrike" cap="none" dirty="0">
              <a:solidFill>
                <a:schemeClr val="dk1"/>
              </a:solidFill>
              <a:latin typeface="+mn-lt"/>
              <a:sym typeface="Calibri"/>
            </a:endParaRPr>
          </a:p>
          <a:p>
            <a:pPr marL="50800" marR="0" lvl="0" indent="0" algn="l" rtl="0">
              <a:lnSpc>
                <a:spcPct val="90000"/>
              </a:lnSpc>
              <a:spcBef>
                <a:spcPts val="0"/>
              </a:spcBef>
              <a:spcAft>
                <a:spcPts val="0"/>
              </a:spcAft>
              <a:buClr>
                <a:schemeClr val="dk1"/>
              </a:buClr>
              <a:buSzPct val="100000"/>
              <a:buNone/>
            </a:pPr>
            <a:r>
              <a:rPr lang="en-US" sz="2000" b="1" i="0" u="none" strike="noStrike" cap="none" dirty="0">
                <a:solidFill>
                  <a:schemeClr val="dk1"/>
                </a:solidFill>
                <a:latin typeface="+mn-lt"/>
                <a:sym typeface="Calibri"/>
              </a:rPr>
              <a:t>Data: </a:t>
            </a:r>
            <a:r>
              <a:rPr lang="en-US" sz="2000" i="0" u="none" strike="noStrike" cap="none" dirty="0">
                <a:solidFill>
                  <a:schemeClr val="dk1"/>
                </a:solidFill>
                <a:latin typeface="+mn-lt"/>
                <a:sym typeface="Calibri"/>
              </a:rPr>
              <a:t>AST_L1</a:t>
            </a:r>
            <a:r>
              <a:rPr lang="en-US" sz="2000" dirty="0">
                <a:latin typeface="+mn-lt"/>
              </a:rPr>
              <a:t>B</a:t>
            </a:r>
          </a:p>
          <a:p>
            <a:pPr marL="50800" marR="0" lvl="0" indent="0" algn="l" rtl="0">
              <a:lnSpc>
                <a:spcPct val="90000"/>
              </a:lnSpc>
              <a:spcBef>
                <a:spcPts val="0"/>
              </a:spcBef>
              <a:spcAft>
                <a:spcPts val="0"/>
              </a:spcAft>
              <a:buClr>
                <a:schemeClr val="dk1"/>
              </a:buClr>
              <a:buSzPct val="100000"/>
              <a:buNone/>
            </a:pPr>
            <a:endParaRPr lang="en-US" sz="2000" b="1" i="0" u="none" strike="noStrike" cap="none" dirty="0">
              <a:solidFill>
                <a:schemeClr val="dk1"/>
              </a:solidFill>
              <a:latin typeface="+mn-lt"/>
              <a:sym typeface="Calibri"/>
            </a:endParaRPr>
          </a:p>
          <a:p>
            <a:pPr marL="50800" lvl="0" indent="0">
              <a:spcBef>
                <a:spcPts val="0"/>
              </a:spcBef>
              <a:buNone/>
            </a:pPr>
            <a:r>
              <a:rPr lang="en-US" sz="2000" b="1" i="0" u="none" strike="noStrike" cap="none" dirty="0">
                <a:solidFill>
                  <a:schemeClr val="dk1"/>
                </a:solidFill>
                <a:latin typeface="+mn-lt"/>
                <a:sym typeface="Calibri"/>
              </a:rPr>
              <a:t>For: </a:t>
            </a:r>
            <a:r>
              <a:rPr lang="en-US" sz="2000" dirty="0"/>
              <a:t>Observing and analyzing </a:t>
            </a:r>
            <a:r>
              <a:rPr lang="en-US" sz="2000" i="0" u="none" strike="noStrike" cap="none" dirty="0">
                <a:solidFill>
                  <a:schemeClr val="dk1"/>
                </a:solidFill>
                <a:latin typeface="+mn-lt"/>
                <a:sym typeface="Calibri"/>
              </a:rPr>
              <a:t>the</a:t>
            </a:r>
            <a:r>
              <a:rPr lang="en-US" sz="2000" b="1" i="0" u="none" strike="noStrike" cap="none" dirty="0">
                <a:solidFill>
                  <a:schemeClr val="dk1"/>
                </a:solidFill>
                <a:latin typeface="+mn-lt"/>
                <a:sym typeface="Calibri"/>
              </a:rPr>
              <a:t> </a:t>
            </a:r>
            <a:r>
              <a:rPr lang="en-US" sz="2000" dirty="0">
                <a:latin typeface="+mn-lt"/>
              </a:rPr>
              <a:t>Chandeleur Islands for changes over time due to hurricane activity</a:t>
            </a:r>
          </a:p>
          <a:p>
            <a:pPr marL="50800" marR="0" lvl="0" indent="0" algn="l" rtl="0">
              <a:lnSpc>
                <a:spcPct val="90000"/>
              </a:lnSpc>
              <a:spcBef>
                <a:spcPts val="0"/>
              </a:spcBef>
              <a:spcAft>
                <a:spcPts val="0"/>
              </a:spcAft>
              <a:buClr>
                <a:schemeClr val="dk1"/>
              </a:buClr>
              <a:buSzPct val="100000"/>
              <a:buNone/>
            </a:pPr>
            <a:endParaRPr lang="en-US" sz="2000" b="1" i="0" u="none" strike="noStrike" cap="none" dirty="0">
              <a:solidFill>
                <a:schemeClr val="dk1"/>
              </a:solidFill>
              <a:latin typeface="+mn-lt"/>
              <a:sym typeface="Calibri"/>
            </a:endParaRPr>
          </a:p>
          <a:p>
            <a:pPr marL="50800" marR="0" lvl="0" indent="0" algn="l" rtl="0">
              <a:lnSpc>
                <a:spcPct val="90000"/>
              </a:lnSpc>
              <a:spcBef>
                <a:spcPts val="0"/>
              </a:spcBef>
              <a:spcAft>
                <a:spcPts val="0"/>
              </a:spcAft>
              <a:buClr>
                <a:schemeClr val="dk1"/>
              </a:buClr>
              <a:buSzPct val="100000"/>
              <a:buNone/>
            </a:pPr>
            <a:r>
              <a:rPr lang="en-US" sz="2000" b="1" i="0" u="none" strike="noStrike" cap="none" dirty="0">
                <a:solidFill>
                  <a:schemeClr val="dk1"/>
                </a:solidFill>
                <a:latin typeface="+mn-lt"/>
                <a:sym typeface="Calibri"/>
              </a:rPr>
              <a:t>Advantage of ASTER: </a:t>
            </a:r>
            <a:r>
              <a:rPr lang="en-US" sz="2000" i="0" u="none" strike="noStrike" cap="none" dirty="0">
                <a:solidFill>
                  <a:schemeClr val="dk1"/>
                </a:solidFill>
                <a:latin typeface="+mn-lt"/>
                <a:sym typeface="Calibri"/>
              </a:rPr>
              <a:t>H</a:t>
            </a:r>
            <a:r>
              <a:rPr lang="en-US" sz="2000" dirty="0">
                <a:latin typeface="+mn-lt"/>
              </a:rPr>
              <a:t>igh spatial resolution; spectral range for observing changes in vegetation</a:t>
            </a:r>
          </a:p>
          <a:p>
            <a:pPr marL="0" marR="0" lvl="0" indent="0" algn="l" rtl="0">
              <a:lnSpc>
                <a:spcPct val="90000"/>
              </a:lnSpc>
              <a:spcBef>
                <a:spcPts val="1000"/>
              </a:spcBef>
              <a:buNone/>
            </a:pPr>
            <a:endParaRPr sz="2000" b="1" dirty="0">
              <a:latin typeface="+mn-lt"/>
            </a:endParaRP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40</a:t>
            </a:fld>
            <a:endParaRPr lang="en-US" sz="1200">
              <a:solidFill>
                <a:srgbClr val="888888"/>
              </a:solidFill>
              <a:ea typeface="Calibri"/>
              <a:cs typeface="Calibri"/>
              <a:sym typeface="Calibri"/>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9629" y="205764"/>
            <a:ext cx="1344168" cy="1344168"/>
          </a:xfrm>
          <a:prstGeom prst="rect">
            <a:avLst/>
          </a:prstGeom>
        </p:spPr>
      </p:pic>
      <p:sp>
        <p:nvSpPr>
          <p:cNvPr id="8" name="Oval 7"/>
          <p:cNvSpPr/>
          <p:nvPr/>
        </p:nvSpPr>
        <p:spPr>
          <a:xfrm>
            <a:off x="8413805" y="899114"/>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317"/>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459523" y="116704"/>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b="0" i="0" u="none" strike="noStrike" cap="none" dirty="0">
                <a:solidFill>
                  <a:schemeClr val="dk1"/>
                </a:solidFill>
                <a:ea typeface="Calibri"/>
                <a:cs typeface="Calibri"/>
                <a:sym typeface="Calibri"/>
              </a:rPr>
              <a:t>Use Case: Terrain Mapping</a:t>
            </a:r>
          </a:p>
        </p:txBody>
      </p:sp>
      <p:pic>
        <p:nvPicPr>
          <p:cNvPr id="315" name="Shape 315"/>
          <p:cNvPicPr preferRelativeResize="0">
            <a:picLocks noGrp="1"/>
          </p:cNvPicPr>
          <p:nvPr>
            <p:ph type="body" idx="1"/>
          </p:nvPr>
        </p:nvPicPr>
        <p:blipFill>
          <a:blip r:embed="rId3">
            <a:extLst>
              <a:ext uri="{28A0092B-C50C-407E-A947-70E740481C1C}">
                <a14:useLocalDpi xmlns:a14="http://schemas.microsoft.com/office/drawing/2010/main" val="0"/>
              </a:ext>
            </a:extLst>
          </a:blip>
          <a:stretch>
            <a:fillRect/>
          </a:stretch>
        </p:blipFill>
        <p:spPr>
          <a:xfrm>
            <a:off x="486819" y="1479937"/>
            <a:ext cx="4728576" cy="3882160"/>
          </a:xfrm>
          <a:prstGeom prst="rect">
            <a:avLst/>
          </a:prstGeom>
          <a:noFill/>
          <a:ln w="38100">
            <a:solidFill>
              <a:schemeClr val="tx1"/>
            </a:solidFill>
          </a:ln>
          <a:effectLst>
            <a:outerShdw blurRad="101600" dist="165100" dir="2700000" algn="tl" rotWithShape="0">
              <a:schemeClr val="bg1">
                <a:alpha val="40000"/>
              </a:schemeClr>
            </a:outerShdw>
          </a:effectLst>
        </p:spPr>
      </p:pic>
      <p:sp>
        <p:nvSpPr>
          <p:cNvPr id="316" name="Shape 316"/>
          <p:cNvSpPr txBox="1"/>
          <p:nvPr/>
        </p:nvSpPr>
        <p:spPr>
          <a:xfrm>
            <a:off x="5476678" y="1348305"/>
            <a:ext cx="3400078" cy="3785651"/>
          </a:xfrm>
          <a:prstGeom prst="rect">
            <a:avLst/>
          </a:prstGeom>
          <a:noFill/>
          <a:ln>
            <a:noFill/>
          </a:ln>
        </p:spPr>
        <p:txBody>
          <a:bodyPr lIns="91425" tIns="45700" rIns="91425" bIns="45700" anchor="t" anchorCtr="0">
            <a:noAutofit/>
          </a:bodyPr>
          <a:lstStyle/>
          <a:p>
            <a:pPr>
              <a:buSzPct val="25000"/>
            </a:pPr>
            <a:r>
              <a:rPr lang="en-US" sz="2000" b="1" dirty="0"/>
              <a:t>Location:</a:t>
            </a:r>
            <a:r>
              <a:rPr lang="en-US" sz="2000" dirty="0"/>
              <a:t> Kalahari </a:t>
            </a:r>
            <a:r>
              <a:rPr lang="en-US" sz="2000" dirty="0" err="1"/>
              <a:t>Dunefield</a:t>
            </a:r>
            <a:r>
              <a:rPr lang="en-US" sz="2000" dirty="0"/>
              <a:t> and Namib Sand Sea, Namibia </a:t>
            </a:r>
          </a:p>
          <a:p>
            <a:pPr marL="0" marR="0" lvl="0" indent="0" algn="l" rtl="0">
              <a:spcBef>
                <a:spcPts val="0"/>
              </a:spcBef>
              <a:buSzPct val="25000"/>
              <a:buNone/>
            </a:pPr>
            <a:endParaRPr lang="en-US" sz="2000" b="1" dirty="0">
              <a:solidFill>
                <a:schemeClr val="dk1"/>
              </a:solidFill>
              <a:latin typeface="+mj-lt"/>
              <a:ea typeface="Calibri"/>
              <a:cs typeface="Calibri"/>
              <a:sym typeface="Calibri"/>
            </a:endParaRPr>
          </a:p>
          <a:p>
            <a:pPr marL="0" marR="0" lvl="0" indent="0" algn="l" rtl="0">
              <a:spcBef>
                <a:spcPts val="0"/>
              </a:spcBef>
              <a:buSzPct val="25000"/>
              <a:buNone/>
            </a:pPr>
            <a:r>
              <a:rPr lang="en-US" sz="2000" b="1" dirty="0">
                <a:solidFill>
                  <a:schemeClr val="dk1"/>
                </a:solidFill>
                <a:latin typeface="+mj-lt"/>
                <a:ea typeface="Calibri"/>
                <a:cs typeface="Calibri"/>
                <a:sym typeface="Calibri"/>
              </a:rPr>
              <a:t>Data: </a:t>
            </a:r>
            <a:r>
              <a:rPr lang="en-US" sz="2000" dirty="0">
                <a:solidFill>
                  <a:schemeClr val="dk1"/>
                </a:solidFill>
                <a:latin typeface="+mj-lt"/>
                <a:ea typeface="Calibri"/>
                <a:cs typeface="Calibri"/>
                <a:sym typeface="Calibri"/>
              </a:rPr>
              <a:t>ASTER GDEM (AST_GTM) </a:t>
            </a:r>
          </a:p>
          <a:p>
            <a:pPr marL="0" marR="0" lvl="0" indent="0" algn="l" rtl="0">
              <a:spcBef>
                <a:spcPts val="0"/>
              </a:spcBef>
              <a:buNone/>
            </a:pPr>
            <a:endParaRPr sz="2000" dirty="0">
              <a:solidFill>
                <a:schemeClr val="dk1"/>
              </a:solidFill>
              <a:latin typeface="+mj-lt"/>
              <a:ea typeface="Calibri"/>
              <a:cs typeface="Calibri"/>
              <a:sym typeface="Calibri"/>
            </a:endParaRPr>
          </a:p>
          <a:p>
            <a:pPr lvl="0">
              <a:buSzPct val="25000"/>
            </a:pPr>
            <a:r>
              <a:rPr lang="en-US" sz="2000" b="1" dirty="0">
                <a:solidFill>
                  <a:schemeClr val="dk1"/>
                </a:solidFill>
                <a:latin typeface="+mj-lt"/>
                <a:ea typeface="Calibri"/>
                <a:cs typeface="Calibri"/>
                <a:sym typeface="Calibri"/>
              </a:rPr>
              <a:t>For: </a:t>
            </a:r>
            <a:r>
              <a:rPr lang="en-US" sz="2000" dirty="0">
                <a:solidFill>
                  <a:schemeClr val="dk1"/>
                </a:solidFill>
                <a:sym typeface="Calibri"/>
              </a:rPr>
              <a:t>Observing and analyzing </a:t>
            </a:r>
            <a:r>
              <a:rPr lang="en-US" sz="2000" dirty="0">
                <a:solidFill>
                  <a:schemeClr val="dk1"/>
                </a:solidFill>
                <a:latin typeface="+mj-lt"/>
                <a:ea typeface="Calibri"/>
                <a:cs typeface="Calibri"/>
                <a:sym typeface="Calibri"/>
              </a:rPr>
              <a:t>patterns of height and spacing in two different types of dune fields</a:t>
            </a:r>
          </a:p>
          <a:p>
            <a:pPr marL="0" marR="0" lvl="0" indent="0" algn="l" rtl="0">
              <a:spcBef>
                <a:spcPts val="0"/>
              </a:spcBef>
              <a:buSzPct val="25000"/>
              <a:buNone/>
            </a:pPr>
            <a:endParaRPr sz="2000" dirty="0">
              <a:solidFill>
                <a:schemeClr val="dk1"/>
              </a:solidFill>
              <a:latin typeface="+mj-lt"/>
              <a:ea typeface="Calibri"/>
              <a:cs typeface="Calibri"/>
              <a:sym typeface="Calibri"/>
            </a:endParaRPr>
          </a:p>
          <a:p>
            <a:pPr marL="0" marR="0" lvl="0" indent="0" algn="l" rtl="0">
              <a:spcBef>
                <a:spcPts val="0"/>
              </a:spcBef>
              <a:buSzPct val="25000"/>
              <a:buNone/>
            </a:pPr>
            <a:r>
              <a:rPr lang="en-US" sz="2000" b="1" dirty="0">
                <a:solidFill>
                  <a:schemeClr val="dk1"/>
                </a:solidFill>
                <a:latin typeface="+mj-lt"/>
                <a:ea typeface="Calibri"/>
                <a:cs typeface="Calibri"/>
                <a:sym typeface="Calibri"/>
              </a:rPr>
              <a:t>Advantage of ASTER: </a:t>
            </a:r>
            <a:r>
              <a:rPr lang="en-US" sz="2000" dirty="0">
                <a:solidFill>
                  <a:schemeClr val="dk1"/>
                </a:solidFill>
                <a:latin typeface="+mj-lt"/>
                <a:ea typeface="Calibri"/>
                <a:cs typeface="Calibri"/>
                <a:sym typeface="Calibri"/>
              </a:rPr>
              <a:t>Global availability of elevation data at 30 meter resolution</a:t>
            </a:r>
          </a:p>
        </p:txBody>
      </p:sp>
      <p:sp>
        <p:nvSpPr>
          <p:cNvPr id="317" name="Shape 317"/>
          <p:cNvSpPr txBox="1"/>
          <p:nvPr/>
        </p:nvSpPr>
        <p:spPr>
          <a:xfrm>
            <a:off x="462395" y="5363111"/>
            <a:ext cx="4753000" cy="357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00" dirty="0">
                <a:solidFill>
                  <a:schemeClr val="dk1"/>
                </a:solidFill>
                <a:latin typeface="Calibri"/>
                <a:ea typeface="Calibri"/>
                <a:cs typeface="Calibri"/>
                <a:sym typeface="Calibri"/>
              </a:rPr>
              <a:t>White, K., Bullard, J., Livingstone, I., &amp; Moran, L., 2015, A morphometric comparison of the Namib and southwest Kalahari </a:t>
            </a:r>
            <a:r>
              <a:rPr lang="en-US" sz="900" dirty="0" err="1">
                <a:solidFill>
                  <a:schemeClr val="dk1"/>
                </a:solidFill>
                <a:latin typeface="Calibri"/>
                <a:ea typeface="Calibri"/>
                <a:cs typeface="Calibri"/>
                <a:sym typeface="Calibri"/>
              </a:rPr>
              <a:t>dunefields</a:t>
            </a:r>
            <a:r>
              <a:rPr lang="en-US" sz="900" dirty="0">
                <a:solidFill>
                  <a:schemeClr val="dk1"/>
                </a:solidFill>
                <a:latin typeface="Calibri"/>
                <a:ea typeface="Calibri"/>
                <a:cs typeface="Calibri"/>
                <a:sym typeface="Calibri"/>
              </a:rPr>
              <a:t> using ASTER GDEM data: Aeolian Research, vo. 19, part A, 87-95. </a:t>
            </a:r>
            <a:r>
              <a:rPr lang="en-US" sz="900" u="sng" dirty="0">
                <a:solidFill>
                  <a:schemeClr val="hlink"/>
                </a:solidFill>
                <a:latin typeface="Calibri"/>
                <a:ea typeface="Calibri"/>
                <a:cs typeface="Calibri"/>
                <a:sym typeface="Calibri"/>
                <a:hlinkClick r:id="rId4"/>
              </a:rPr>
              <a:t>http://dx.doi.org/10.1016/j.aeolia.2015.09.006</a:t>
            </a: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41</a:t>
            </a:fld>
            <a:endParaRPr lang="en-US" sz="1200">
              <a:solidFill>
                <a:srgbClr val="888888"/>
              </a:solidFill>
              <a:ea typeface="Calibri"/>
              <a:cs typeface="Calibri"/>
              <a:sym typeface="Calibri"/>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9348" y="210665"/>
            <a:ext cx="1339493" cy="1339493"/>
          </a:xfrm>
          <a:prstGeom prst="rect">
            <a:avLst/>
          </a:prstGeom>
        </p:spPr>
      </p:pic>
      <p:sp>
        <p:nvSpPr>
          <p:cNvPr id="5" name="Oval 4"/>
          <p:cNvSpPr/>
          <p:nvPr/>
        </p:nvSpPr>
        <p:spPr>
          <a:xfrm>
            <a:off x="8210425" y="997923"/>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871565"/>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457200" y="112212"/>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 Data Access</a:t>
            </a:r>
          </a:p>
        </p:txBody>
      </p:sp>
      <p:graphicFrame>
        <p:nvGraphicFramePr>
          <p:cNvPr id="359" name="Shape 359"/>
          <p:cNvGraphicFramePr/>
          <p:nvPr/>
        </p:nvGraphicFramePr>
        <p:xfrm>
          <a:off x="813134" y="1690688"/>
          <a:ext cx="7517732" cy="3840300"/>
        </p:xfrm>
        <a:graphic>
          <a:graphicData uri="http://schemas.openxmlformats.org/drawingml/2006/table">
            <a:tbl>
              <a:tblPr>
                <a:tableStyleId>{D7AC3CCA-C797-4891-BE02-D94E43425B78}</a:tableStyleId>
              </a:tblPr>
              <a:tblGrid>
                <a:gridCol w="2168466">
                  <a:extLst>
                    <a:ext uri="{9D8B030D-6E8A-4147-A177-3AD203B41FA5}">
                      <a16:colId xmlns:a16="http://schemas.microsoft.com/office/drawing/2014/main" val="20000"/>
                    </a:ext>
                  </a:extLst>
                </a:gridCol>
                <a:gridCol w="3122734">
                  <a:extLst>
                    <a:ext uri="{9D8B030D-6E8A-4147-A177-3AD203B41FA5}">
                      <a16:colId xmlns:a16="http://schemas.microsoft.com/office/drawing/2014/main" val="20001"/>
                    </a:ext>
                  </a:extLst>
                </a:gridCol>
                <a:gridCol w="2226532">
                  <a:extLst>
                    <a:ext uri="{9D8B030D-6E8A-4147-A177-3AD203B41FA5}">
                      <a16:colId xmlns:a16="http://schemas.microsoft.com/office/drawing/2014/main" val="20002"/>
                    </a:ext>
                  </a:extLst>
                </a:gridCol>
              </a:tblGrid>
              <a:tr h="662259">
                <a:tc>
                  <a:txBody>
                    <a:bodyPr/>
                    <a:lstStyle/>
                    <a:p>
                      <a:pPr lvl="0" algn="ctr">
                        <a:spcBef>
                          <a:spcPts val="0"/>
                        </a:spcBef>
                        <a:buNone/>
                      </a:pPr>
                      <a:r>
                        <a:rPr lang="en-US" sz="1800" b="1" dirty="0">
                          <a:solidFill>
                            <a:schemeClr val="bg1"/>
                          </a:solidFill>
                        </a:rPr>
                        <a:t>Tool</a:t>
                      </a:r>
                    </a:p>
                  </a:txBody>
                  <a:tcPr marL="91425" marR="91425" marT="91425" marB="91425">
                    <a:solidFill>
                      <a:schemeClr val="tx1"/>
                    </a:solidFill>
                  </a:tcPr>
                </a:tc>
                <a:tc>
                  <a:txBody>
                    <a:bodyPr/>
                    <a:lstStyle/>
                    <a:p>
                      <a:pPr lvl="0" algn="ctr">
                        <a:spcBef>
                          <a:spcPts val="0"/>
                        </a:spcBef>
                        <a:buNone/>
                      </a:pPr>
                      <a:r>
                        <a:rPr lang="en-US" sz="1800" b="1" dirty="0">
                          <a:solidFill>
                            <a:schemeClr val="bg1"/>
                          </a:solidFill>
                        </a:rPr>
                        <a:t>ASTER L1T Direct Download</a:t>
                      </a:r>
                    </a:p>
                  </a:txBody>
                  <a:tcPr marL="91425" marR="91425" marT="91425" marB="91425">
                    <a:solidFill>
                      <a:schemeClr val="tx1"/>
                    </a:solidFill>
                  </a:tcPr>
                </a:tc>
                <a:tc>
                  <a:txBody>
                    <a:bodyPr/>
                    <a:lstStyle/>
                    <a:p>
                      <a:pPr lvl="0" algn="ctr">
                        <a:spcBef>
                          <a:spcPts val="0"/>
                        </a:spcBef>
                        <a:buNone/>
                      </a:pPr>
                      <a:r>
                        <a:rPr lang="en-US" sz="1800" b="1" dirty="0">
                          <a:solidFill>
                            <a:schemeClr val="bg1"/>
                          </a:solidFill>
                        </a:rPr>
                        <a:t>On-Demand Product</a:t>
                      </a:r>
                      <a:r>
                        <a:rPr lang="en-US" sz="1800" b="1" baseline="0" dirty="0">
                          <a:solidFill>
                            <a:schemeClr val="bg1"/>
                          </a:solidFill>
                        </a:rPr>
                        <a:t> Ordering</a:t>
                      </a:r>
                      <a:endParaRPr lang="en-US" sz="1800" b="1" dirty="0">
                        <a:solidFill>
                          <a:schemeClr val="bg1"/>
                        </a:solidFill>
                      </a:endParaRPr>
                    </a:p>
                  </a:txBody>
                  <a:tcPr marL="91425" marR="91425" marT="91425" marB="91425">
                    <a:solidFill>
                      <a:schemeClr val="tx1"/>
                    </a:solidFill>
                  </a:tcPr>
                </a:tc>
                <a:extLst>
                  <a:ext uri="{0D108BD9-81ED-4DB2-BD59-A6C34878D82A}">
                    <a16:rowId xmlns:a16="http://schemas.microsoft.com/office/drawing/2014/main" val="10000"/>
                  </a:ext>
                </a:extLst>
              </a:tr>
              <a:tr h="381000">
                <a:tc>
                  <a:txBody>
                    <a:bodyPr/>
                    <a:lstStyle/>
                    <a:p>
                      <a:pPr lvl="0">
                        <a:spcBef>
                          <a:spcPts val="0"/>
                        </a:spcBef>
                        <a:buNone/>
                      </a:pPr>
                      <a:r>
                        <a:rPr lang="en-US" sz="1800" dirty="0"/>
                        <a:t>LP DAAC Data Pool/DAAC2Disk</a:t>
                      </a:r>
                      <a:endParaRPr lang="en-US" sz="1800" b="1" dirty="0"/>
                    </a:p>
                  </a:txBody>
                  <a:tcPr marL="91425" marR="91425" marT="91425" marB="91425"/>
                </a:tc>
                <a:tc>
                  <a:txBody>
                    <a:bodyPr/>
                    <a:lstStyle/>
                    <a:p>
                      <a:pPr lvl="0" algn="ctr">
                        <a:spcBef>
                          <a:spcPts val="0"/>
                        </a:spcBef>
                        <a:buNone/>
                      </a:pPr>
                      <a:r>
                        <a:rPr lang="en-US" sz="1800"/>
                        <a:t>X</a:t>
                      </a:r>
                    </a:p>
                  </a:txBody>
                  <a:tcPr marL="91425" marR="91425" marT="91425" marB="91425"/>
                </a:tc>
                <a:tc>
                  <a:txBody>
                    <a:bodyPr/>
                    <a:lstStyle/>
                    <a:p>
                      <a:pPr lvl="0" algn="ctr">
                        <a:spcBef>
                          <a:spcPts val="0"/>
                        </a:spcBef>
                        <a:buNone/>
                      </a:pPr>
                      <a:endParaRPr sz="1800"/>
                    </a:p>
                  </a:txBody>
                  <a:tcPr marL="91425" marR="91425" marT="91425" marB="91425"/>
                </a:tc>
                <a:extLst>
                  <a:ext uri="{0D108BD9-81ED-4DB2-BD59-A6C34878D82A}">
                    <a16:rowId xmlns:a16="http://schemas.microsoft.com/office/drawing/2014/main" val="10001"/>
                  </a:ext>
                </a:extLst>
              </a:tr>
              <a:tr h="381000">
                <a:tc>
                  <a:txBody>
                    <a:bodyPr/>
                    <a:lstStyle/>
                    <a:p>
                      <a:pPr lvl="0" rtl="0">
                        <a:spcBef>
                          <a:spcPts val="0"/>
                        </a:spcBef>
                        <a:buNone/>
                      </a:pPr>
                      <a:r>
                        <a:rPr lang="en-US" sz="1800" dirty="0"/>
                        <a:t>NASA </a:t>
                      </a:r>
                      <a:r>
                        <a:rPr lang="en-US" sz="1800" dirty="0" err="1"/>
                        <a:t>Earthdata</a:t>
                      </a:r>
                      <a:r>
                        <a:rPr lang="en-US" sz="1800" dirty="0"/>
                        <a:t> Search Client</a:t>
                      </a:r>
                      <a:endParaRPr lang="en-US" sz="1800" b="1" dirty="0"/>
                    </a:p>
                  </a:txBody>
                  <a:tcPr marL="91425" marR="91425" marT="91425" marB="91425">
                    <a:solidFill>
                      <a:schemeClr val="bg1"/>
                    </a:solidFill>
                  </a:tcPr>
                </a:tc>
                <a:tc>
                  <a:txBody>
                    <a:bodyPr/>
                    <a:lstStyle/>
                    <a:p>
                      <a:pPr lvl="0" algn="ctr" rtl="0">
                        <a:spcBef>
                          <a:spcPts val="0"/>
                        </a:spcBef>
                        <a:buNone/>
                      </a:pPr>
                      <a:r>
                        <a:rPr lang="en-US" sz="1800" dirty="0"/>
                        <a:t>X</a:t>
                      </a:r>
                    </a:p>
                  </a:txBody>
                  <a:tcPr marL="91425" marR="91425" marT="91425" marB="91425">
                    <a:solidFill>
                      <a:schemeClr val="bg1"/>
                    </a:solidFill>
                  </a:tcPr>
                </a:tc>
                <a:tc>
                  <a:txBody>
                    <a:bodyPr/>
                    <a:lstStyle/>
                    <a:p>
                      <a:pPr lvl="0" algn="ctr">
                        <a:spcBef>
                          <a:spcPts val="0"/>
                        </a:spcBef>
                        <a:buNone/>
                      </a:pPr>
                      <a:r>
                        <a:rPr lang="en-US" sz="1800" dirty="0"/>
                        <a:t>Coming soon!</a:t>
                      </a:r>
                    </a:p>
                  </a:txBody>
                  <a:tcPr marL="91425" marR="91425" marT="91425" marB="91425">
                    <a:solidFill>
                      <a:schemeClr val="bg1"/>
                    </a:solidFill>
                  </a:tcPr>
                </a:tc>
                <a:extLst>
                  <a:ext uri="{0D108BD9-81ED-4DB2-BD59-A6C34878D82A}">
                    <a16:rowId xmlns:a16="http://schemas.microsoft.com/office/drawing/2014/main" val="10002"/>
                  </a:ext>
                </a:extLst>
              </a:tr>
              <a:tr h="381000">
                <a:tc>
                  <a:txBody>
                    <a:bodyPr/>
                    <a:lstStyle/>
                    <a:p>
                      <a:pPr lvl="0">
                        <a:spcBef>
                          <a:spcPts val="0"/>
                        </a:spcBef>
                        <a:buNone/>
                      </a:pPr>
                      <a:r>
                        <a:rPr lang="en-US" sz="1800" dirty="0"/>
                        <a:t>NASA Reverb</a:t>
                      </a:r>
                      <a:endParaRPr lang="en-US" sz="1800" b="1" dirty="0"/>
                    </a:p>
                  </a:txBody>
                  <a:tcPr marL="91425" marR="91425" marT="91425" marB="91425"/>
                </a:tc>
                <a:tc>
                  <a:txBody>
                    <a:bodyPr/>
                    <a:lstStyle/>
                    <a:p>
                      <a:pPr lvl="0" algn="ctr">
                        <a:spcBef>
                          <a:spcPts val="0"/>
                        </a:spcBef>
                        <a:buNone/>
                      </a:pPr>
                      <a:r>
                        <a:rPr lang="en-US" sz="1800"/>
                        <a:t>X</a:t>
                      </a:r>
                    </a:p>
                  </a:txBody>
                  <a:tcPr marL="91425" marR="91425" marT="91425" marB="91425"/>
                </a:tc>
                <a:tc>
                  <a:txBody>
                    <a:bodyPr/>
                    <a:lstStyle/>
                    <a:p>
                      <a:pPr lvl="0" algn="ctr">
                        <a:spcBef>
                          <a:spcPts val="0"/>
                        </a:spcBef>
                        <a:buNone/>
                      </a:pPr>
                      <a:r>
                        <a:rPr lang="en-US" sz="1800"/>
                        <a:t>X</a:t>
                      </a:r>
                    </a:p>
                  </a:txBody>
                  <a:tcPr marL="91425" marR="91425" marT="91425" marB="91425"/>
                </a:tc>
                <a:extLst>
                  <a:ext uri="{0D108BD9-81ED-4DB2-BD59-A6C34878D82A}">
                    <a16:rowId xmlns:a16="http://schemas.microsoft.com/office/drawing/2014/main" val="10003"/>
                  </a:ext>
                </a:extLst>
              </a:tr>
              <a:tr h="381000">
                <a:tc>
                  <a:txBody>
                    <a:bodyPr/>
                    <a:lstStyle/>
                    <a:p>
                      <a:pPr lvl="0" rtl="0">
                        <a:spcBef>
                          <a:spcPts val="0"/>
                        </a:spcBef>
                        <a:buNone/>
                      </a:pPr>
                      <a:r>
                        <a:rPr lang="en-US" sz="1800" dirty="0"/>
                        <a:t>USGS Earth Explorer</a:t>
                      </a:r>
                      <a:endParaRPr lang="en-US" sz="1800" b="1" dirty="0"/>
                    </a:p>
                  </a:txBody>
                  <a:tcPr marL="91425" marR="91425" marT="91425" marB="91425">
                    <a:solidFill>
                      <a:schemeClr val="bg1"/>
                    </a:solidFill>
                  </a:tcPr>
                </a:tc>
                <a:tc>
                  <a:txBody>
                    <a:bodyPr/>
                    <a:lstStyle/>
                    <a:p>
                      <a:pPr lvl="0" algn="ctr">
                        <a:spcBef>
                          <a:spcPts val="0"/>
                        </a:spcBef>
                        <a:buNone/>
                      </a:pPr>
                      <a:r>
                        <a:rPr lang="en-US" sz="1800" dirty="0"/>
                        <a:t>X</a:t>
                      </a:r>
                    </a:p>
                  </a:txBody>
                  <a:tcPr marL="91425" marR="91425" marT="91425" marB="91425">
                    <a:solidFill>
                      <a:schemeClr val="bg1"/>
                    </a:solidFill>
                  </a:tcPr>
                </a:tc>
                <a:tc>
                  <a:txBody>
                    <a:bodyPr/>
                    <a:lstStyle/>
                    <a:p>
                      <a:pPr lvl="0" algn="ctr">
                        <a:spcBef>
                          <a:spcPts val="0"/>
                        </a:spcBef>
                        <a:buNone/>
                      </a:pPr>
                      <a:endParaRPr sz="1800" dirty="0"/>
                    </a:p>
                  </a:txBody>
                  <a:tcPr marL="91425" marR="91425" marT="91425" marB="91425">
                    <a:solidFill>
                      <a:schemeClr val="bg1"/>
                    </a:solidFill>
                  </a:tcPr>
                </a:tc>
                <a:extLst>
                  <a:ext uri="{0D108BD9-81ED-4DB2-BD59-A6C34878D82A}">
                    <a16:rowId xmlns:a16="http://schemas.microsoft.com/office/drawing/2014/main" val="10004"/>
                  </a:ext>
                </a:extLst>
              </a:tr>
              <a:tr h="381000">
                <a:tc>
                  <a:txBody>
                    <a:bodyPr/>
                    <a:lstStyle/>
                    <a:p>
                      <a:pPr lvl="0">
                        <a:spcBef>
                          <a:spcPts val="0"/>
                        </a:spcBef>
                        <a:buNone/>
                      </a:pPr>
                      <a:r>
                        <a:rPr lang="en-US" sz="1800" dirty="0"/>
                        <a:t>USGS </a:t>
                      </a:r>
                      <a:r>
                        <a:rPr lang="en-US" sz="1800" dirty="0" err="1"/>
                        <a:t>GloVis</a:t>
                      </a:r>
                      <a:endParaRPr lang="en-US" sz="1800" b="1" dirty="0"/>
                    </a:p>
                  </a:txBody>
                  <a:tcPr marL="91425" marR="91425" marT="91425" marB="91425"/>
                </a:tc>
                <a:tc>
                  <a:txBody>
                    <a:bodyPr/>
                    <a:lstStyle/>
                    <a:p>
                      <a:pPr lvl="0" algn="ctr">
                        <a:spcBef>
                          <a:spcPts val="0"/>
                        </a:spcBef>
                        <a:buNone/>
                      </a:pPr>
                      <a:r>
                        <a:rPr lang="en-US" sz="1800"/>
                        <a:t>X</a:t>
                      </a:r>
                    </a:p>
                  </a:txBody>
                  <a:tcPr marL="91425" marR="91425" marT="91425" marB="91425"/>
                </a:tc>
                <a:tc>
                  <a:txBody>
                    <a:bodyPr/>
                    <a:lstStyle/>
                    <a:p>
                      <a:pPr lvl="0" algn="ctr">
                        <a:spcBef>
                          <a:spcPts val="0"/>
                        </a:spcBef>
                        <a:buNone/>
                      </a:pPr>
                      <a:r>
                        <a:rPr lang="en-US" sz="1800" dirty="0"/>
                        <a:t>X</a:t>
                      </a:r>
                    </a:p>
                  </a:txBody>
                  <a:tcPr marL="91425" marR="91425" marT="91425" marB="91425"/>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42</a:t>
            </a:fld>
            <a:endParaRPr lang="en-US" sz="1200">
              <a:solidFill>
                <a:srgbClr val="888888"/>
              </a:solidFill>
              <a:ea typeface="Calibri"/>
              <a:cs typeface="Calibri"/>
              <a:sym typeface="Calibri"/>
            </a:endParaRPr>
          </a:p>
        </p:txBody>
      </p:sp>
      <p:grpSp>
        <p:nvGrpSpPr>
          <p:cNvPr id="4" name="Group 3"/>
          <p:cNvGrpSpPr/>
          <p:nvPr/>
        </p:nvGrpSpPr>
        <p:grpSpPr>
          <a:xfrm>
            <a:off x="854078" y="2496187"/>
            <a:ext cx="2011953" cy="1327461"/>
            <a:chOff x="854078" y="2496187"/>
            <a:chExt cx="2011953" cy="1327461"/>
          </a:xfrm>
        </p:grpSpPr>
        <p:sp>
          <p:nvSpPr>
            <p:cNvPr id="3" name="Rectangle 2"/>
            <p:cNvSpPr/>
            <p:nvPr/>
          </p:nvSpPr>
          <p:spPr>
            <a:xfrm>
              <a:off x="854078" y="2496187"/>
              <a:ext cx="2011953" cy="6005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4078" y="3223146"/>
              <a:ext cx="2011953" cy="6005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529798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457200" y="114300"/>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Data Access Demonstrations</a:t>
            </a:r>
          </a:p>
        </p:txBody>
      </p:sp>
      <p:sp>
        <p:nvSpPr>
          <p:cNvPr id="372" name="Shape 372"/>
          <p:cNvSpPr txBox="1">
            <a:spLocks noGrp="1"/>
          </p:cNvSpPr>
          <p:nvPr>
            <p:ph type="body" idx="1"/>
          </p:nvPr>
        </p:nvSpPr>
        <p:spPr>
          <a:xfrm>
            <a:off x="457200" y="1257300"/>
            <a:ext cx="7886700" cy="4351338"/>
          </a:xfrm>
          <a:prstGeom prst="rect">
            <a:avLst/>
          </a:prstGeom>
          <a:noFill/>
          <a:ln>
            <a:noFill/>
          </a:ln>
        </p:spPr>
        <p:txBody>
          <a:bodyPr lIns="91425" tIns="45700" rIns="91425" bIns="45700" anchor="t" anchorCtr="0">
            <a:noAutofit/>
          </a:bodyPr>
          <a:lstStyle/>
          <a:p>
            <a:pPr indent="-228600">
              <a:spcBef>
                <a:spcPts val="0"/>
              </a:spcBef>
            </a:pPr>
            <a:r>
              <a:rPr lang="en-US" dirty="0"/>
              <a:t>LP DAAC Data Pool</a:t>
            </a:r>
          </a:p>
          <a:p>
            <a:pPr lvl="1" indent="-228600">
              <a:spcBef>
                <a:spcPts val="0"/>
              </a:spcBef>
            </a:pPr>
            <a:r>
              <a:rPr lang="en-US" dirty="0">
                <a:latin typeface="+mj-lt"/>
              </a:rPr>
              <a:t>HTTP download of individual data granules</a:t>
            </a:r>
          </a:p>
          <a:p>
            <a:pPr lvl="1" indent="-228600">
              <a:spcBef>
                <a:spcPts val="0"/>
              </a:spcBef>
            </a:pPr>
            <a:r>
              <a:rPr lang="en-US" dirty="0">
                <a:latin typeface="+mj-lt"/>
              </a:rPr>
              <a:t>Need to know your granule ID</a:t>
            </a:r>
          </a:p>
          <a:p>
            <a:pPr lvl="1" indent="-228600">
              <a:spcBef>
                <a:spcPts val="0"/>
              </a:spcBef>
            </a:pPr>
            <a:r>
              <a:rPr lang="en-US" dirty="0">
                <a:latin typeface="+mj-lt"/>
              </a:rPr>
              <a:t>No immediate browse preview</a:t>
            </a:r>
          </a:p>
          <a:p>
            <a:pPr>
              <a:spcBef>
                <a:spcPts val="0"/>
              </a:spcBef>
            </a:pPr>
            <a:r>
              <a:rPr lang="en-US" dirty="0"/>
              <a:t>LP DAAC DAAC2Disk</a:t>
            </a:r>
          </a:p>
          <a:p>
            <a:pPr lvl="1" indent="-222250">
              <a:spcBef>
                <a:spcPts val="0"/>
              </a:spcBef>
            </a:pPr>
            <a:r>
              <a:rPr lang="en-US" dirty="0">
                <a:latin typeface="+mj-lt"/>
              </a:rPr>
              <a:t>Easy way to bulk download from Data Pool</a:t>
            </a:r>
          </a:p>
          <a:p>
            <a:pPr lvl="1" indent="-222250">
              <a:spcBef>
                <a:spcPts val="0"/>
              </a:spcBef>
            </a:pPr>
            <a:r>
              <a:rPr lang="en-US" dirty="0">
                <a:latin typeface="+mj-lt"/>
              </a:rPr>
              <a:t>Do not need to know granule ID, use search parameters instead</a:t>
            </a:r>
          </a:p>
          <a:p>
            <a:pPr indent="-228600">
              <a:spcBef>
                <a:spcPts val="0"/>
              </a:spcBef>
            </a:pPr>
            <a:r>
              <a:rPr lang="en-US" dirty="0"/>
              <a:t>NASA EOSDIS </a:t>
            </a:r>
            <a:r>
              <a:rPr lang="en-US" dirty="0" err="1"/>
              <a:t>Earthdata</a:t>
            </a:r>
            <a:r>
              <a:rPr lang="en-US" dirty="0"/>
              <a:t> Search</a:t>
            </a:r>
          </a:p>
          <a:p>
            <a:pPr lvl="1" indent="-228600">
              <a:spcBef>
                <a:spcPts val="0"/>
              </a:spcBef>
            </a:pPr>
            <a:r>
              <a:rPr lang="en-US" dirty="0">
                <a:latin typeface="+mj-lt"/>
              </a:rPr>
              <a:t>Preview browse data before download</a:t>
            </a: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43</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100749579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grpSp>
        <p:nvGrpSpPr>
          <p:cNvPr id="131" name="Shape 131"/>
          <p:cNvGrpSpPr/>
          <p:nvPr/>
        </p:nvGrpSpPr>
        <p:grpSpPr>
          <a:xfrm>
            <a:off x="0" y="0"/>
            <a:ext cx="9144000" cy="6858000"/>
            <a:chOff x="0" y="0"/>
            <a:chExt cx="9144000" cy="6858000"/>
          </a:xfrm>
        </p:grpSpPr>
        <p:pic>
          <p:nvPicPr>
            <p:cNvPr id="132" name="Shape 13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3" name="Shape 133"/>
            <p:cNvSpPr/>
            <p:nvPr/>
          </p:nvSpPr>
          <p:spPr>
            <a:xfrm>
              <a:off x="4343400" y="2057400"/>
              <a:ext cx="1219199" cy="762000"/>
            </a:xfrm>
            <a:prstGeom prst="wedgeRoundRectCallout">
              <a:avLst>
                <a:gd name="adj1" fmla="val -39051"/>
                <a:gd name="adj2" fmla="val 100064"/>
                <a:gd name="adj3" fmla="val 16667"/>
              </a:avLst>
            </a:prstGeom>
            <a:solidFill>
              <a:srgbClr val="106E20"/>
            </a:solidFill>
            <a:ln w="12700" cap="flat" cmpd="sng">
              <a:solidFill>
                <a:schemeClr val="lt1"/>
              </a:solidFill>
              <a:prstDash val="solid"/>
              <a:round/>
              <a:headEnd type="none" w="med" len="med"/>
              <a:tailEnd type="none" w="med" len="med"/>
            </a:ln>
          </p:spPr>
          <p:txBody>
            <a:bodyPr lIns="9125" tIns="9125" rIns="9125" bIns="9125"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950" b="1" i="0" u="none" strike="noStrike" cap="none">
                  <a:solidFill>
                    <a:schemeClr val="lt1"/>
                  </a:solidFill>
                  <a:latin typeface="Calibri"/>
                  <a:ea typeface="Calibri"/>
                  <a:cs typeface="Calibri"/>
                  <a:sym typeface="Calibri"/>
                </a:rPr>
                <a:t>LP DAAC</a:t>
              </a:r>
            </a:p>
            <a:p>
              <a:pPr marL="0" marR="0" lvl="0" indent="0" algn="ctr" rtl="0">
                <a:lnSpc>
                  <a:spcPct val="100000"/>
                </a:lnSpc>
                <a:spcBef>
                  <a:spcPts val="0"/>
                </a:spcBef>
                <a:spcAft>
                  <a:spcPts val="0"/>
                </a:spcAft>
                <a:buClr>
                  <a:schemeClr val="lt1"/>
                </a:buClr>
                <a:buSzPct val="25000"/>
                <a:buFont typeface="Calibri"/>
                <a:buNone/>
              </a:pPr>
              <a:r>
                <a:rPr lang="en-US" sz="950" b="0" i="0" u="none" strike="noStrike" cap="none">
                  <a:solidFill>
                    <a:schemeClr val="lt1"/>
                  </a:solidFill>
                  <a:latin typeface="Calibri"/>
                  <a:ea typeface="Calibri"/>
                  <a:cs typeface="Calibri"/>
                  <a:sym typeface="Calibri"/>
                </a:rPr>
                <a:t>Surface Reflectance, Land Cover, Vegetation Indices</a:t>
              </a:r>
            </a:p>
          </p:txBody>
        </p:sp>
      </p:gr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5</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3" name="Hexagon 2"/>
          <p:cNvSpPr/>
          <p:nvPr/>
        </p:nvSpPr>
        <p:spPr>
          <a:xfrm>
            <a:off x="5255288" y="2431701"/>
            <a:ext cx="1788607" cy="1502229"/>
          </a:xfrm>
          <a:prstGeom prst="hexagon">
            <a:avLst/>
          </a:prstGeom>
          <a:noFill/>
          <a:ln>
            <a:solidFill>
              <a:schemeClr val="tx1"/>
            </a:solidFill>
          </a:ln>
          <a:effectLst>
            <a:glow rad="342900">
              <a:srgbClr val="C00000">
                <a:alpha val="40000"/>
              </a:srgb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247352811"/>
              </p:ext>
            </p:extLst>
          </p:nvPr>
        </p:nvGraphicFramePr>
        <p:xfrm>
          <a:off x="457200" y="1066800"/>
          <a:ext cx="8229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6" name="Shape 146"/>
          <p:cNvSpPr txBox="1">
            <a:spLocks noGrp="1"/>
          </p:cNvSpPr>
          <p:nvPr>
            <p:ph type="title"/>
          </p:nvPr>
        </p:nvSpPr>
        <p:spPr>
          <a:xfrm>
            <a:off x="457200" y="344906"/>
            <a:ext cx="805815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LP DAAC Distributed Data Products</a:t>
            </a:r>
          </a:p>
        </p:txBody>
      </p:sp>
      <p:pic>
        <p:nvPicPr>
          <p:cNvPr id="148" name="Shape 148"/>
          <p:cNvPicPr preferRelativeResize="0"/>
          <p:nvPr/>
        </p:nvPicPr>
        <p:blipFill rotWithShape="1">
          <a:blip r:embed="rId8">
            <a:alphaModFix/>
          </a:blip>
          <a:srcRect/>
          <a:stretch/>
        </p:blipFill>
        <p:spPr>
          <a:xfrm>
            <a:off x="1676400" y="6053137"/>
            <a:ext cx="457200" cy="384174"/>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6</a:t>
            </a:fld>
            <a:endParaRPr lang="en-US" sz="1200">
              <a:solidFill>
                <a:srgbClr val="888888"/>
              </a:solidFill>
              <a:ea typeface="Calibri"/>
              <a:cs typeface="Calibri"/>
              <a:sym typeface="Calibri"/>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alpha val="99000"/>
              </a:schemeClr>
            </a:gs>
            <a:gs pos="29000">
              <a:schemeClr val="bg1">
                <a:lumMod val="85000"/>
              </a:schemeClr>
            </a:gs>
            <a:gs pos="100000">
              <a:srgbClr val="B6A67A"/>
            </a:gs>
          </a:gsLst>
          <a:path path="circle">
            <a:fillToRect l="50000" t="50000" r="50000" b="50000"/>
          </a:path>
          <a:tileRect/>
        </a:gradFill>
        <a:effectLst/>
      </p:bgPr>
    </p:bg>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114300"/>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000" b="0" i="0" u="none" strike="noStrike" cap="none" dirty="0">
                <a:solidFill>
                  <a:schemeClr val="dk1"/>
                </a:solidFill>
                <a:ea typeface="Calibri"/>
                <a:cs typeface="Calibri"/>
                <a:sym typeface="Calibri"/>
              </a:rPr>
              <a:t>ASTER</a:t>
            </a:r>
          </a:p>
        </p:txBody>
      </p:sp>
      <p:sp>
        <p:nvSpPr>
          <p:cNvPr id="154" name="Shape 154"/>
          <p:cNvSpPr txBox="1">
            <a:spLocks noGrp="1"/>
          </p:cNvSpPr>
          <p:nvPr>
            <p:ph type="body" idx="1"/>
          </p:nvPr>
        </p:nvSpPr>
        <p:spPr>
          <a:xfrm>
            <a:off x="419100" y="1257300"/>
            <a:ext cx="8343900" cy="3856121"/>
          </a:xfrm>
          <a:prstGeom prst="rect">
            <a:avLst/>
          </a:prstGeom>
          <a:blipFill dpi="0" rotWithShape="1">
            <a:blip r:embed="rId3">
              <a:alphaModFix amt="22000"/>
            </a:blip>
            <a:srcRect/>
            <a:stretch>
              <a:fillRect/>
            </a:stretch>
          </a:blipFill>
          <a:ln>
            <a:noFill/>
          </a:ln>
          <a:effectLst>
            <a:softEdge rad="25400"/>
          </a:effectLst>
        </p:spPr>
        <p:txBody>
          <a:bodyPr lIns="91425" tIns="45700" rIns="91425" bIns="45700" anchor="t" anchorCtr="0">
            <a:noAutofit/>
          </a:bodyPr>
          <a:lstStyle/>
          <a:p>
            <a:pPr marR="0" lvl="0" indent="-228600" algn="l" rtl="0">
              <a:lnSpc>
                <a:spcPct val="90000"/>
              </a:lnSpc>
              <a:spcBef>
                <a:spcPts val="0"/>
              </a:spcBef>
              <a:spcAft>
                <a:spcPts val="0"/>
              </a:spcAft>
              <a:buClr>
                <a:schemeClr val="dk1"/>
              </a:buClr>
              <a:buSzPct val="100000"/>
              <a:buFont typeface="Arial"/>
              <a:buChar char="•"/>
            </a:pPr>
            <a:r>
              <a:rPr lang="en-US" sz="2400" b="0" i="0" u="none" strike="noStrike" cap="none" dirty="0">
                <a:solidFill>
                  <a:schemeClr val="dk1"/>
                </a:solidFill>
                <a:sym typeface="Calibri"/>
              </a:rPr>
              <a:t>ASTER: Advanced </a:t>
            </a:r>
            <a:r>
              <a:rPr lang="en-US" sz="2400" b="0" i="0" u="none" strike="noStrike" cap="none" dirty="0" err="1">
                <a:solidFill>
                  <a:schemeClr val="dk1"/>
                </a:solidFill>
                <a:sym typeface="Calibri"/>
              </a:rPr>
              <a:t>Spaceborne</a:t>
            </a:r>
            <a:r>
              <a:rPr lang="en-US" sz="2400" b="0" i="0" u="none" strike="noStrike" cap="none" dirty="0">
                <a:solidFill>
                  <a:schemeClr val="dk1"/>
                </a:solidFill>
                <a:sym typeface="Calibri"/>
              </a:rPr>
              <a:t> Thermal Emission and Reflection Radiometer</a:t>
            </a:r>
          </a:p>
          <a:p>
            <a:pPr marR="0" lvl="0" indent="-228600" algn="l" rtl="0">
              <a:lnSpc>
                <a:spcPct val="90000"/>
              </a:lnSpc>
              <a:spcBef>
                <a:spcPts val="0"/>
              </a:spcBef>
              <a:spcAft>
                <a:spcPts val="0"/>
              </a:spcAft>
              <a:buClr>
                <a:schemeClr val="dk1"/>
              </a:buClr>
              <a:buSzPct val="100000"/>
              <a:buFont typeface="Arial"/>
              <a:buChar char="•"/>
            </a:pPr>
            <a:endParaRPr lang="en-US" sz="2400" b="0" i="0" u="none" strike="noStrike" cap="none" dirty="0">
              <a:solidFill>
                <a:schemeClr val="dk1"/>
              </a:solidFill>
              <a:sym typeface="Calibri"/>
            </a:endParaRPr>
          </a:p>
          <a:p>
            <a:pPr indent="-228600">
              <a:spcBef>
                <a:spcPts val="0"/>
              </a:spcBef>
            </a:pPr>
            <a:r>
              <a:rPr lang="en-US" sz="2400" dirty="0"/>
              <a:t>Partnership between NASA, Japan's Ministry of Economy, Trade and Industry (METI), Japan’s National Institute of Advanced Industrial Science and Technology (AIST), and Japan Space Systems (J-</a:t>
            </a:r>
            <a:r>
              <a:rPr lang="en-US" sz="2400" dirty="0" err="1"/>
              <a:t>spacesystems</a:t>
            </a:r>
            <a:r>
              <a:rPr lang="en-US" sz="2400" dirty="0"/>
              <a:t>)</a:t>
            </a:r>
          </a:p>
          <a:p>
            <a:pPr marR="0" lvl="0" indent="-228600" algn="l" rtl="0">
              <a:lnSpc>
                <a:spcPct val="90000"/>
              </a:lnSpc>
              <a:spcBef>
                <a:spcPts val="0"/>
              </a:spcBef>
              <a:spcAft>
                <a:spcPts val="0"/>
              </a:spcAft>
              <a:buClr>
                <a:schemeClr val="dk1"/>
              </a:buClr>
              <a:buSzPct val="100000"/>
              <a:buFont typeface="Arial"/>
              <a:buChar char="•"/>
            </a:pPr>
            <a:endParaRPr lang="en-US" sz="2400" dirty="0"/>
          </a:p>
          <a:p>
            <a:pPr marR="0" lvl="0" indent="-228600" algn="l" rtl="0">
              <a:lnSpc>
                <a:spcPct val="90000"/>
              </a:lnSpc>
              <a:spcBef>
                <a:spcPts val="0"/>
              </a:spcBef>
              <a:spcAft>
                <a:spcPts val="0"/>
              </a:spcAft>
              <a:buClr>
                <a:schemeClr val="dk1"/>
              </a:buClr>
              <a:buSzPct val="100000"/>
              <a:buFont typeface="Arial"/>
              <a:buChar char="•"/>
            </a:pPr>
            <a:r>
              <a:rPr lang="en-US" sz="2400" dirty="0"/>
              <a:t>On April 1, 2016, NASA and Japan announced that </a:t>
            </a:r>
            <a:r>
              <a:rPr lang="en-US" sz="2400" b="1" u="sng" dirty="0"/>
              <a:t>all </a:t>
            </a:r>
            <a:r>
              <a:rPr lang="en-US" sz="2400" dirty="0"/>
              <a:t>ASTER products would be available to the public at </a:t>
            </a:r>
            <a:r>
              <a:rPr lang="en-US" sz="2400" b="1" u="sng" dirty="0"/>
              <a:t>no charge</a:t>
            </a:r>
            <a:r>
              <a:rPr lang="en-US" sz="2400" dirty="0"/>
              <a:t>.</a:t>
            </a:r>
          </a:p>
          <a:p>
            <a:pPr marL="228600" marR="0" lvl="0" indent="-228600" algn="l" rtl="0">
              <a:lnSpc>
                <a:spcPct val="90000"/>
              </a:lnSpc>
              <a:spcBef>
                <a:spcPts val="0"/>
              </a:spcBef>
              <a:spcAft>
                <a:spcPts val="0"/>
              </a:spcAft>
              <a:buClr>
                <a:schemeClr val="dk1"/>
              </a:buClr>
              <a:buSzPct val="100000"/>
              <a:buFont typeface="Arial"/>
              <a:buChar char="•"/>
            </a:pPr>
            <a:endParaRPr lang="en-US" sz="2400" dirty="0"/>
          </a:p>
          <a:p>
            <a:pPr marL="228600" marR="0" lvl="0" indent="-228600" algn="l" rtl="0">
              <a:lnSpc>
                <a:spcPct val="90000"/>
              </a:lnSpc>
              <a:spcBef>
                <a:spcPts val="0"/>
              </a:spcBef>
              <a:spcAft>
                <a:spcPts val="0"/>
              </a:spcAft>
              <a:buClr>
                <a:schemeClr val="dk1"/>
              </a:buClr>
              <a:buSzPct val="100000"/>
              <a:buFont typeface="Arial"/>
              <a:buChar char="•"/>
            </a:pPr>
            <a:endParaRPr lang="en-US" sz="2400" dirty="0"/>
          </a:p>
          <a:p>
            <a:pPr marL="0" marR="0" lvl="0" indent="0" algn="l" rtl="0">
              <a:lnSpc>
                <a:spcPct val="90000"/>
              </a:lnSpc>
              <a:spcBef>
                <a:spcPts val="0"/>
              </a:spcBef>
              <a:spcAft>
                <a:spcPts val="0"/>
              </a:spcAft>
              <a:buClr>
                <a:schemeClr val="dk1"/>
              </a:buClr>
              <a:buSzPct val="100000"/>
              <a:buNone/>
            </a:pPr>
            <a:endParaRPr lang="en-US" sz="2400" b="0" i="0" u="none" strike="noStrike" cap="none" dirty="0">
              <a:solidFill>
                <a:schemeClr val="dk1"/>
              </a:solidFill>
              <a:sym typeface="Calibri"/>
            </a:endParaRPr>
          </a:p>
          <a:p>
            <a:pPr marL="0" marR="0" lvl="0" indent="0" algn="l" rtl="0">
              <a:lnSpc>
                <a:spcPct val="90000"/>
              </a:lnSpc>
              <a:spcBef>
                <a:spcPts val="1000"/>
              </a:spcBef>
              <a:buClr>
                <a:schemeClr val="dk1"/>
              </a:buClr>
              <a:buSzPct val="25000"/>
              <a:buFont typeface="Arial"/>
              <a:buNone/>
            </a:pPr>
            <a:endParaRPr sz="2400" dirty="0">
              <a:solidFill>
                <a:srgbClr val="FF0000"/>
              </a:solidFill>
            </a:endParaRPr>
          </a:p>
        </p:txBody>
      </p:sp>
      <p:pic>
        <p:nvPicPr>
          <p:cNvPr id="155" name="Shape 155"/>
          <p:cNvPicPr preferRelativeResize="0"/>
          <p:nvPr/>
        </p:nvPicPr>
        <p:blipFill rotWithShape="1">
          <a:blip r:embed="rId4">
            <a:alphaModFix/>
          </a:blip>
          <a:srcRect/>
          <a:stretch/>
        </p:blipFill>
        <p:spPr>
          <a:xfrm>
            <a:off x="1676400" y="6053137"/>
            <a:ext cx="457200" cy="384174"/>
          </a:xfrm>
          <a:prstGeom prst="rect">
            <a:avLst/>
          </a:prstGeom>
          <a:noFill/>
          <a:ln>
            <a:noFill/>
          </a:ln>
        </p:spPr>
      </p:pic>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7</a:t>
            </a:fld>
            <a:endParaRPr lang="en-US" sz="1200">
              <a:solidFill>
                <a:srgbClr val="888888"/>
              </a:solidFill>
              <a:ea typeface="Calibri"/>
              <a:cs typeface="Calibri"/>
              <a:sym typeface="Calibri"/>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305"/>
            <a:ext cx="7886700" cy="1325562"/>
          </a:xfrm>
        </p:spPr>
        <p:txBody>
          <a:bodyPr/>
          <a:lstStyle/>
          <a:p>
            <a:r>
              <a:rPr lang="en-US" sz="4000" dirty="0"/>
              <a:t>ASTER On Board</a:t>
            </a:r>
          </a:p>
        </p:txBody>
      </p:sp>
      <p:sp>
        <p:nvSpPr>
          <p:cNvPr id="3" name="Text Placeholder 2"/>
          <p:cNvSpPr>
            <a:spLocks noGrp="1"/>
          </p:cNvSpPr>
          <p:nvPr>
            <p:ph type="body" idx="1"/>
          </p:nvPr>
        </p:nvSpPr>
        <p:spPr>
          <a:xfrm>
            <a:off x="457200" y="1257300"/>
            <a:ext cx="4114800" cy="4351338"/>
          </a:xfrm>
        </p:spPr>
        <p:txBody>
          <a:bodyPr/>
          <a:lstStyle/>
          <a:p>
            <a:pPr marL="223838" indent="-223838"/>
            <a:r>
              <a:rPr lang="en-US" sz="2400" dirty="0"/>
              <a:t>Multi-resolution instrument located on NASA’s Terra Satellite</a:t>
            </a:r>
          </a:p>
          <a:p>
            <a:pPr marL="223838" indent="-223838"/>
            <a:r>
              <a:rPr lang="en-US" sz="2400" dirty="0"/>
              <a:t>Terra launched on December 18, 1999</a:t>
            </a:r>
          </a:p>
          <a:p>
            <a:pPr marL="223838" indent="-223838"/>
            <a:r>
              <a:rPr lang="en-US" sz="2400" dirty="0"/>
              <a:t>ASTER captured its first image on March 3, 2000</a:t>
            </a:r>
          </a:p>
          <a:p>
            <a:endParaRPr lang="en-US" sz="2400" dirty="0"/>
          </a:p>
        </p:txBody>
      </p:sp>
      <p:pic>
        <p:nvPicPr>
          <p:cNvPr id="2050" name="Picture 2" descr="https://lpdaac.usgs.gov/sites/default/files/public/ASTER_first_An_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1867"/>
            <a:ext cx="4191000" cy="36671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8</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3570909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29000">
              <a:schemeClr val="bg1">
                <a:lumMod val="85000"/>
              </a:schemeClr>
            </a:gs>
            <a:gs pos="100000">
              <a:schemeClr val="tx1"/>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2">
            <a:clrChange>
              <a:clrFrom>
                <a:srgbClr val="FFFFFD"/>
              </a:clrFrom>
              <a:clrTo>
                <a:srgbClr val="FFFFFD">
                  <a:alpha val="0"/>
                </a:srgbClr>
              </a:clrTo>
            </a:clrChange>
            <a:extLst>
              <a:ext uri="{28A0092B-C50C-407E-A947-70E740481C1C}">
                <a14:useLocalDpi xmlns:a14="http://schemas.microsoft.com/office/drawing/2010/main" val="0"/>
              </a:ext>
            </a:extLst>
          </a:blip>
          <a:srcRect l="2508" t="2229" b="7748"/>
          <a:stretch/>
        </p:blipFill>
        <p:spPr bwMode="auto">
          <a:xfrm>
            <a:off x="1000625" y="457200"/>
            <a:ext cx="7762375" cy="5379072"/>
          </a:xfrm>
          <a:prstGeom prst="rect">
            <a:avLst/>
          </a:prstGeom>
          <a:noFill/>
          <a:ln>
            <a:noFill/>
          </a:ln>
        </p:spPr>
      </p:pic>
      <p:grpSp>
        <p:nvGrpSpPr>
          <p:cNvPr id="27" name="Group 26"/>
          <p:cNvGrpSpPr/>
          <p:nvPr/>
        </p:nvGrpSpPr>
        <p:grpSpPr>
          <a:xfrm>
            <a:off x="457200" y="2864118"/>
            <a:ext cx="2627042" cy="953458"/>
            <a:chOff x="457200" y="2864118"/>
            <a:chExt cx="2627042" cy="953458"/>
          </a:xfrm>
        </p:grpSpPr>
        <p:cxnSp>
          <p:nvCxnSpPr>
            <p:cNvPr id="16" name="Straight Connector 15"/>
            <p:cNvCxnSpPr>
              <a:endCxn id="18" idx="3"/>
            </p:cNvCxnSpPr>
            <p:nvPr/>
          </p:nvCxnSpPr>
          <p:spPr>
            <a:xfrm flipH="1" flipV="1">
              <a:off x="2511344" y="3340847"/>
              <a:ext cx="572898" cy="164680"/>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7200" y="2864118"/>
              <a:ext cx="2054144" cy="953458"/>
            </a:xfrm>
            <a:prstGeom prst="rect">
              <a:avLst/>
            </a:prstGeom>
            <a:solidFill>
              <a:schemeClr val="tx1">
                <a:lumMod val="85000"/>
                <a:lumOff val="1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t>Visible and Near Infrared (VNIR)</a:t>
              </a:r>
              <a:br>
                <a:rPr lang="en-US" sz="1800" dirty="0"/>
              </a:br>
              <a:r>
                <a:rPr lang="en-US" sz="1800" dirty="0"/>
                <a:t>15 m resolution</a:t>
              </a:r>
            </a:p>
          </p:txBody>
        </p:sp>
      </p:grpSp>
      <p:grpSp>
        <p:nvGrpSpPr>
          <p:cNvPr id="28" name="Group 27"/>
          <p:cNvGrpSpPr/>
          <p:nvPr/>
        </p:nvGrpSpPr>
        <p:grpSpPr>
          <a:xfrm>
            <a:off x="1278387" y="1681611"/>
            <a:ext cx="2562695" cy="1522324"/>
            <a:chOff x="1278387" y="1681611"/>
            <a:chExt cx="2562695" cy="1522324"/>
          </a:xfrm>
        </p:grpSpPr>
        <p:cxnSp>
          <p:nvCxnSpPr>
            <p:cNvPr id="8" name="Straight Connector 7"/>
            <p:cNvCxnSpPr/>
            <p:nvPr/>
          </p:nvCxnSpPr>
          <p:spPr>
            <a:xfrm flipH="1" flipV="1">
              <a:off x="2196512" y="2570778"/>
              <a:ext cx="1644570" cy="6331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78387" y="1681611"/>
              <a:ext cx="2078961" cy="955159"/>
            </a:xfrm>
            <a:prstGeom prst="rect">
              <a:avLst/>
            </a:prstGeom>
            <a:solidFill>
              <a:schemeClr val="tx1">
                <a:lumMod val="85000"/>
                <a:lumOff val="1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t>Shortwave Infrared (SWIR)</a:t>
              </a:r>
            </a:p>
            <a:p>
              <a:r>
                <a:rPr lang="en-US" sz="1800" dirty="0"/>
                <a:t>30 m resolution</a:t>
              </a:r>
            </a:p>
          </p:txBody>
        </p:sp>
      </p:grpSp>
      <p:grpSp>
        <p:nvGrpSpPr>
          <p:cNvPr id="29" name="Group 28"/>
          <p:cNvGrpSpPr/>
          <p:nvPr/>
        </p:nvGrpSpPr>
        <p:grpSpPr>
          <a:xfrm>
            <a:off x="3635110" y="1681611"/>
            <a:ext cx="2492974" cy="974884"/>
            <a:chOff x="3635110" y="1681611"/>
            <a:chExt cx="2492974" cy="974884"/>
          </a:xfrm>
        </p:grpSpPr>
        <p:cxnSp>
          <p:nvCxnSpPr>
            <p:cNvPr id="7" name="Straight Connector 6"/>
            <p:cNvCxnSpPr/>
            <p:nvPr/>
          </p:nvCxnSpPr>
          <p:spPr>
            <a:xfrm flipV="1">
              <a:off x="4155914" y="2366813"/>
              <a:ext cx="439047" cy="2896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635110" y="1681611"/>
              <a:ext cx="2492974" cy="679633"/>
            </a:xfrm>
            <a:prstGeom prst="rect">
              <a:avLst/>
            </a:prstGeom>
            <a:solidFill>
              <a:schemeClr val="tx1">
                <a:lumMod val="85000"/>
                <a:lumOff val="1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t>Thermal Infrared (TIR)</a:t>
              </a:r>
            </a:p>
            <a:p>
              <a:r>
                <a:rPr lang="en-US" sz="1800" dirty="0"/>
                <a:t>90 m resolution</a:t>
              </a:r>
            </a:p>
          </p:txBody>
        </p:sp>
      </p:grpSp>
      <p:sp>
        <p:nvSpPr>
          <p:cNvPr id="26" name="TextBox 25"/>
          <p:cNvSpPr txBox="1"/>
          <p:nvPr/>
        </p:nvSpPr>
        <p:spPr>
          <a:xfrm>
            <a:off x="4784026" y="457200"/>
            <a:ext cx="3978974" cy="523220"/>
          </a:xfrm>
          <a:prstGeom prst="rect">
            <a:avLst/>
          </a:prstGeom>
          <a:noFill/>
        </p:spPr>
        <p:txBody>
          <a:bodyPr wrap="none" rtlCol="0">
            <a:spAutoFit/>
          </a:bodyPr>
          <a:lstStyle/>
          <a:p>
            <a:r>
              <a:rPr lang="en-US" sz="2800" b="1" dirty="0">
                <a:solidFill>
                  <a:schemeClr val="bg1"/>
                </a:solidFill>
              </a:rPr>
              <a:t>NASA’s Terra Satellite</a:t>
            </a:r>
          </a:p>
        </p:txBody>
      </p:sp>
      <p:grpSp>
        <p:nvGrpSpPr>
          <p:cNvPr id="37" name="Group 36"/>
          <p:cNvGrpSpPr/>
          <p:nvPr/>
        </p:nvGrpSpPr>
        <p:grpSpPr>
          <a:xfrm>
            <a:off x="3589192" y="2949678"/>
            <a:ext cx="2028551" cy="1301480"/>
            <a:chOff x="3589192" y="2949678"/>
            <a:chExt cx="2028551" cy="1301480"/>
          </a:xfrm>
        </p:grpSpPr>
        <p:sp>
          <p:nvSpPr>
            <p:cNvPr id="5" name="Rectangle 4"/>
            <p:cNvSpPr/>
            <p:nvPr/>
          </p:nvSpPr>
          <p:spPr>
            <a:xfrm>
              <a:off x="4976059" y="3946358"/>
              <a:ext cx="641684"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4262285" y="2949678"/>
              <a:ext cx="731551" cy="10913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338572" y="3505527"/>
              <a:ext cx="655264" cy="5355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589192" y="3505528"/>
              <a:ext cx="1404644" cy="5355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ea typeface="Calibri"/>
                <a:cs typeface="Calibri"/>
                <a:sym typeface="Calibri"/>
              </a:rPr>
              <a:pPr algn="r">
                <a:buSzPct val="25000"/>
              </a:pPr>
              <a:t>9</a:t>
            </a:fld>
            <a:endParaRPr lang="en-US" sz="1200">
              <a:solidFill>
                <a:srgbClr val="888888"/>
              </a:solidFill>
              <a:ea typeface="Calibri"/>
              <a:cs typeface="Calibri"/>
              <a:sym typeface="Calibri"/>
            </a:endParaRPr>
          </a:p>
        </p:txBody>
      </p:sp>
    </p:spTree>
    <p:extLst>
      <p:ext uri="{BB962C8B-B14F-4D97-AF65-F5344CB8AC3E}">
        <p14:creationId xmlns:p14="http://schemas.microsoft.com/office/powerpoint/2010/main" val="271277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4159</TotalTime>
  <Words>1817</Words>
  <Application>Microsoft Office PowerPoint</Application>
  <PresentationFormat>On-screen Show (4:3)</PresentationFormat>
  <Paragraphs>391</Paragraphs>
  <Slides>43</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Noto Sans Symbols</vt:lpstr>
      <vt:lpstr>Office Theme</vt:lpstr>
      <vt:lpstr>View from Terra’s Zoom Lens:  All About the ASTER Sensor</vt:lpstr>
      <vt:lpstr>NASA’s LP DAAC</vt:lpstr>
      <vt:lpstr>LP DAAC Mission Statement</vt:lpstr>
      <vt:lpstr>NASA’s LP DAAC</vt:lpstr>
      <vt:lpstr>PowerPoint Presentation</vt:lpstr>
      <vt:lpstr>LP DAAC Distributed Data Products</vt:lpstr>
      <vt:lpstr>ASTER</vt:lpstr>
      <vt:lpstr>ASTER On Board</vt:lpstr>
      <vt:lpstr>PowerPoint Presentation</vt:lpstr>
      <vt:lpstr>ASTER: Spectral Ranges</vt:lpstr>
      <vt:lpstr>ASTER Data Acquisition</vt:lpstr>
      <vt:lpstr>ASTER Data Coverage</vt:lpstr>
      <vt:lpstr>ASTER Applications</vt:lpstr>
      <vt:lpstr>ASTER’s Telescopes: VNIR</vt:lpstr>
      <vt:lpstr>PowerPoint Presentation</vt:lpstr>
      <vt:lpstr>VNIR Bands and DEM</vt:lpstr>
      <vt:lpstr>VNIR Band Combinations</vt:lpstr>
      <vt:lpstr>ASTER’s Telescopes: SWIR</vt:lpstr>
      <vt:lpstr>SWIR Band Combination</vt:lpstr>
      <vt:lpstr>ASTER’s Telescopes: TIR</vt:lpstr>
      <vt:lpstr>TIR Band Combination</vt:lpstr>
      <vt:lpstr>ASTER: A Postage Stamp</vt:lpstr>
      <vt:lpstr>MODIS and ASTER: A Closer Look</vt:lpstr>
      <vt:lpstr>ASTER Data Products</vt:lpstr>
      <vt:lpstr>ASTER Data Products</vt:lpstr>
      <vt:lpstr>ASTER Data Products: Direct Download</vt:lpstr>
      <vt:lpstr>ASTER L1T</vt:lpstr>
      <vt:lpstr>ASTER L1T Terrain Correction</vt:lpstr>
      <vt:lpstr>ASTER L1T Scene Rotation</vt:lpstr>
      <vt:lpstr>ASTER L1T Product Contents</vt:lpstr>
      <vt:lpstr>ASTER L1T GIS-Ready Browse: VNIR</vt:lpstr>
      <vt:lpstr>ASTER L1T GIS-Ready Browse: TIR</vt:lpstr>
      <vt:lpstr>ASTER QA Report</vt:lpstr>
      <vt:lpstr>ASTER L1T Browse: Quality Assessment (QA)</vt:lpstr>
      <vt:lpstr>Terra ASTER Data Products:  Processed On-Demand</vt:lpstr>
      <vt:lpstr>Differences between ASTER products</vt:lpstr>
      <vt:lpstr>Additional Resources</vt:lpstr>
      <vt:lpstr>Use Case: Volcano Observation</vt:lpstr>
      <vt:lpstr>Use Case: Lahar Modeling</vt:lpstr>
      <vt:lpstr>Use Case: Land Change</vt:lpstr>
      <vt:lpstr>Use Case: Terrain Mapping</vt:lpstr>
      <vt:lpstr>ASTER Data Access</vt:lpstr>
      <vt:lpstr>Data Access Demonstrations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ASTER</dc:title>
  <dc:creator>Harriman (CTR), Lindsey M.</dc:creator>
  <cp:lastModifiedBy>Krehbiel, Cole (Contractor) P</cp:lastModifiedBy>
  <cp:revision>108</cp:revision>
  <dcterms:modified xsi:type="dcterms:W3CDTF">2020-05-19T19:43:13Z</dcterms:modified>
</cp:coreProperties>
</file>